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ogxKbaQ07ET4G0/USepYBXx6C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983B6C-1B75-457E-A3BB-1EAD0DB79D93}">
  <a:tblStyle styleId="{3E983B6C-1B75-457E-A3BB-1EAD0DB79D9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9"/>
  </p:normalViewPr>
  <p:slideViewPr>
    <p:cSldViewPr snapToGrid="0">
      <p:cViewPr varScale="1">
        <p:scale>
          <a:sx n="90" d="100"/>
          <a:sy n="90" d="100"/>
        </p:scale>
        <p:origin x="232" y="5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2"/>
        <p:cNvGrpSpPr/>
        <p:nvPr/>
      </p:nvGrpSpPr>
      <p:grpSpPr>
        <a:xfrm>
          <a:off x="0" y="0"/>
          <a:ext cx="0" cy="0"/>
          <a:chOff x="0" y="0"/>
          <a:chExt cx="0" cy="0"/>
        </a:xfrm>
      </p:grpSpPr>
      <p:sp>
        <p:nvSpPr>
          <p:cNvPr id="23" name="Google Shape;23;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8" name="Google Shape;28;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pic>
        <p:nvPicPr>
          <p:cNvPr id="31" name="Google Shape;31;p26"/>
          <p:cNvPicPr preferRelativeResize="0"/>
          <p:nvPr/>
        </p:nvPicPr>
        <p:blipFill rotWithShape="1">
          <a:blip r:embed="rId2">
            <a:alphaModFix/>
          </a:blip>
          <a:srcRect/>
          <a:stretch/>
        </p:blipFill>
        <p:spPr>
          <a:xfrm>
            <a:off x="0" y="6044163"/>
            <a:ext cx="1061484" cy="400384"/>
          </a:xfrm>
          <a:prstGeom prst="rect">
            <a:avLst/>
          </a:prstGeom>
          <a:noFill/>
          <a:ln>
            <a:noFill/>
          </a:ln>
        </p:spPr>
      </p:pic>
      <p:pic>
        <p:nvPicPr>
          <p:cNvPr id="32" name="Google Shape;32;p26"/>
          <p:cNvPicPr preferRelativeResize="0"/>
          <p:nvPr/>
        </p:nvPicPr>
        <p:blipFill rotWithShape="1">
          <a:blip r:embed="rId3">
            <a:alphaModFix/>
          </a:blip>
          <a:srcRect/>
          <a:stretch/>
        </p:blipFill>
        <p:spPr>
          <a:xfrm>
            <a:off x="9337430" y="277640"/>
            <a:ext cx="2594097" cy="1880634"/>
          </a:xfrm>
          <a:prstGeom prst="rect">
            <a:avLst/>
          </a:prstGeom>
          <a:noFill/>
          <a:ln>
            <a:noFill/>
          </a:ln>
        </p:spPr>
      </p:pic>
      <p:sp>
        <p:nvSpPr>
          <p:cNvPr id="33" name="Google Shape;33;p26"/>
          <p:cNvSpPr txBox="1"/>
          <p:nvPr/>
        </p:nvSpPr>
        <p:spPr>
          <a:xfrm>
            <a:off x="122455" y="6425358"/>
            <a:ext cx="9594579"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4" name="Google Shape;34;p26"/>
          <p:cNvPicPr preferRelativeResize="0"/>
          <p:nvPr/>
        </p:nvPicPr>
        <p:blipFill rotWithShape="1">
          <a:blip r:embed="rId4">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12"/>
        <p:cNvGrpSpPr/>
        <p:nvPr/>
      </p:nvGrpSpPr>
      <p:grpSpPr>
        <a:xfrm>
          <a:off x="0" y="0"/>
          <a:ext cx="0" cy="0"/>
          <a:chOff x="0" y="0"/>
          <a:chExt cx="0" cy="0"/>
        </a:xfrm>
      </p:grpSpPr>
      <p:sp>
        <p:nvSpPr>
          <p:cNvPr id="113" name="Google Shape;113;p3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7" name="Google Shape;117;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120" name="Google Shape;120;p36"/>
          <p:cNvPicPr preferRelativeResize="0"/>
          <p:nvPr/>
        </p:nvPicPr>
        <p:blipFill rotWithShape="1">
          <a:blip r:embed="rId2">
            <a:alphaModFix/>
          </a:blip>
          <a:srcRect/>
          <a:stretch/>
        </p:blipFill>
        <p:spPr>
          <a:xfrm>
            <a:off x="0" y="6044163"/>
            <a:ext cx="1061484" cy="400384"/>
          </a:xfrm>
          <a:prstGeom prst="rect">
            <a:avLst/>
          </a:prstGeom>
          <a:noFill/>
          <a:ln>
            <a:noFill/>
          </a:ln>
        </p:spPr>
      </p:pic>
      <p:pic>
        <p:nvPicPr>
          <p:cNvPr id="121" name="Google Shape;121;p36"/>
          <p:cNvPicPr preferRelativeResize="0"/>
          <p:nvPr/>
        </p:nvPicPr>
        <p:blipFill rotWithShape="1">
          <a:blip r:embed="rId3">
            <a:alphaModFix/>
          </a:blip>
          <a:srcRect/>
          <a:stretch/>
        </p:blipFill>
        <p:spPr>
          <a:xfrm>
            <a:off x="9337430" y="277640"/>
            <a:ext cx="2594097" cy="1880634"/>
          </a:xfrm>
          <a:prstGeom prst="rect">
            <a:avLst/>
          </a:prstGeom>
          <a:noFill/>
          <a:ln>
            <a:noFill/>
          </a:ln>
        </p:spPr>
      </p:pic>
      <p:sp>
        <p:nvSpPr>
          <p:cNvPr id="122" name="Google Shape;122;p36"/>
          <p:cNvSpPr txBox="1"/>
          <p:nvPr/>
        </p:nvSpPr>
        <p:spPr>
          <a:xfrm>
            <a:off x="122455" y="6425358"/>
            <a:ext cx="9594579"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123" name="Google Shape;123;p36"/>
          <p:cNvPicPr preferRelativeResize="0"/>
          <p:nvPr/>
        </p:nvPicPr>
        <p:blipFill rotWithShape="1">
          <a:blip r:embed="rId4">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35"/>
        <p:cNvGrpSpPr/>
        <p:nvPr/>
      </p:nvGrpSpPr>
      <p:grpSpPr>
        <a:xfrm>
          <a:off x="0" y="0"/>
          <a:ext cx="0" cy="0"/>
          <a:chOff x="0" y="0"/>
          <a:chExt cx="0" cy="0"/>
        </a:xfrm>
      </p:grpSpPr>
      <p:sp>
        <p:nvSpPr>
          <p:cNvPr id="36" name="Google Shape;36;p2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0" name="Google Shape;40;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cxnSp>
        <p:nvCxnSpPr>
          <p:cNvPr id="43" name="Google Shape;43;p2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4" name="Google Shape;44;p27"/>
          <p:cNvPicPr preferRelativeResize="0"/>
          <p:nvPr/>
        </p:nvPicPr>
        <p:blipFill rotWithShape="1">
          <a:blip r:embed="rId2">
            <a:alphaModFix/>
          </a:blip>
          <a:srcRect/>
          <a:stretch/>
        </p:blipFill>
        <p:spPr>
          <a:xfrm>
            <a:off x="9337430" y="277640"/>
            <a:ext cx="2594097" cy="1880634"/>
          </a:xfrm>
          <a:prstGeom prst="rect">
            <a:avLst/>
          </a:prstGeom>
          <a:noFill/>
          <a:ln>
            <a:noFill/>
          </a:ln>
        </p:spPr>
      </p:pic>
      <p:sp>
        <p:nvSpPr>
          <p:cNvPr id="45" name="Google Shape;45;p27"/>
          <p:cNvSpPr txBox="1"/>
          <p:nvPr/>
        </p:nvSpPr>
        <p:spPr>
          <a:xfrm>
            <a:off x="122455" y="6425358"/>
            <a:ext cx="9594579"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46" name="Google Shape;46;p27"/>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53"/>
        <p:cNvGrpSpPr/>
        <p:nvPr/>
      </p:nvGrpSpPr>
      <p:grpSpPr>
        <a:xfrm>
          <a:off x="0" y="0"/>
          <a:ext cx="0" cy="0"/>
          <a:chOff x="0" y="0"/>
          <a:chExt cx="0" cy="0"/>
        </a:xfrm>
      </p:grpSpPr>
      <p:sp>
        <p:nvSpPr>
          <p:cNvPr id="54" name="Google Shape;54;p2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59" name="Google Shape;59;p29"/>
          <p:cNvPicPr preferRelativeResize="0"/>
          <p:nvPr/>
        </p:nvPicPr>
        <p:blipFill rotWithShape="1">
          <a:blip r:embed="rId2">
            <a:alphaModFix/>
          </a:blip>
          <a:srcRect/>
          <a:stretch/>
        </p:blipFill>
        <p:spPr>
          <a:xfrm>
            <a:off x="43415" y="5917677"/>
            <a:ext cx="1061484" cy="400384"/>
          </a:xfrm>
          <a:prstGeom prst="rect">
            <a:avLst/>
          </a:prstGeom>
          <a:noFill/>
          <a:ln>
            <a:noFill/>
          </a:ln>
        </p:spPr>
      </p:pic>
      <p:pic>
        <p:nvPicPr>
          <p:cNvPr id="60" name="Google Shape;60;p29"/>
          <p:cNvPicPr preferRelativeResize="0"/>
          <p:nvPr/>
        </p:nvPicPr>
        <p:blipFill rotWithShape="1">
          <a:blip r:embed="rId3">
            <a:alphaModFix/>
          </a:blip>
          <a:srcRect/>
          <a:stretch/>
        </p:blipFill>
        <p:spPr>
          <a:xfrm>
            <a:off x="9337430" y="277640"/>
            <a:ext cx="2594097" cy="1880634"/>
          </a:xfrm>
          <a:prstGeom prst="rect">
            <a:avLst/>
          </a:prstGeom>
          <a:noFill/>
          <a:ln>
            <a:noFill/>
          </a:ln>
        </p:spPr>
      </p:pic>
      <p:sp>
        <p:nvSpPr>
          <p:cNvPr id="61" name="Google Shape;61;p29"/>
          <p:cNvSpPr txBox="1"/>
          <p:nvPr/>
        </p:nvSpPr>
        <p:spPr>
          <a:xfrm>
            <a:off x="122455" y="6425358"/>
            <a:ext cx="9594579"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62" name="Google Shape;62;p29"/>
          <p:cNvPicPr preferRelativeResize="0"/>
          <p:nvPr/>
        </p:nvPicPr>
        <p:blipFill rotWithShape="1">
          <a:blip r:embed="rId4">
            <a:alphaModFix/>
          </a:blip>
          <a:srcRect/>
          <a:stretch/>
        </p:blipFill>
        <p:spPr>
          <a:xfrm>
            <a:off x="10099505" y="6266872"/>
            <a:ext cx="1987550" cy="5676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63"/>
        <p:cNvGrpSpPr/>
        <p:nvPr/>
      </p:nvGrpSpPr>
      <p:grpSpPr>
        <a:xfrm>
          <a:off x="0" y="0"/>
          <a:ext cx="0" cy="0"/>
          <a:chOff x="0" y="0"/>
          <a:chExt cx="0" cy="0"/>
        </a:xfrm>
      </p:grpSpPr>
      <p:sp>
        <p:nvSpPr>
          <p:cNvPr id="64" name="Google Shape;64;p30"/>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0"/>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66" name="Google Shape;66;p30"/>
          <p:cNvSpPr>
            <a:spLocks noGrp="1"/>
          </p:cNvSpPr>
          <p:nvPr>
            <p:ph type="pic" idx="2"/>
          </p:nvPr>
        </p:nvSpPr>
        <p:spPr>
          <a:xfrm>
            <a:off x="6981063" y="1310656"/>
            <a:ext cx="5210937" cy="4208604"/>
          </a:xfrm>
          <a:prstGeom prst="rect">
            <a:avLst/>
          </a:prstGeom>
          <a:solidFill>
            <a:srgbClr val="CCCCCC"/>
          </a:solidFill>
          <a:ln>
            <a:noFill/>
          </a:ln>
        </p:spPr>
      </p:sp>
      <p:pic>
        <p:nvPicPr>
          <p:cNvPr id="67" name="Google Shape;67;p30"/>
          <p:cNvPicPr preferRelativeResize="0"/>
          <p:nvPr/>
        </p:nvPicPr>
        <p:blipFill rotWithShape="1">
          <a:blip r:embed="rId2">
            <a:alphaModFix/>
          </a:blip>
          <a:srcRect/>
          <a:stretch/>
        </p:blipFill>
        <p:spPr>
          <a:xfrm>
            <a:off x="0" y="6044163"/>
            <a:ext cx="1061484" cy="400384"/>
          </a:xfrm>
          <a:prstGeom prst="rect">
            <a:avLst/>
          </a:prstGeom>
          <a:noFill/>
          <a:ln>
            <a:noFill/>
          </a:ln>
        </p:spPr>
      </p:pic>
      <p:sp>
        <p:nvSpPr>
          <p:cNvPr id="68" name="Google Shape;68;p30"/>
          <p:cNvSpPr/>
          <p:nvPr/>
        </p:nvSpPr>
        <p:spPr>
          <a:xfrm>
            <a:off x="2623041" y="5921327"/>
            <a:ext cx="6096000" cy="10464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3600">
              <a:solidFill>
                <a:schemeClr val="lt1"/>
              </a:solidFill>
              <a:latin typeface="Calibri"/>
              <a:ea typeface="Calibri"/>
              <a:cs typeface="Calibri"/>
              <a:sym typeface="Calibri"/>
            </a:endParaRPr>
          </a:p>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69" name="Google Shape;69;p30"/>
          <p:cNvPicPr preferRelativeResize="0"/>
          <p:nvPr/>
        </p:nvPicPr>
        <p:blipFill rotWithShape="1">
          <a:blip r:embed="rId3">
            <a:alphaModFix/>
          </a:blip>
          <a:srcRect/>
          <a:stretch/>
        </p:blipFill>
        <p:spPr>
          <a:xfrm>
            <a:off x="9337430" y="277640"/>
            <a:ext cx="2594097" cy="1880634"/>
          </a:xfrm>
          <a:prstGeom prst="rect">
            <a:avLst/>
          </a:prstGeom>
          <a:noFill/>
          <a:ln>
            <a:noFill/>
          </a:ln>
        </p:spPr>
      </p:pic>
      <p:sp>
        <p:nvSpPr>
          <p:cNvPr id="70" name="Google Shape;70;p30"/>
          <p:cNvSpPr txBox="1"/>
          <p:nvPr/>
        </p:nvSpPr>
        <p:spPr>
          <a:xfrm>
            <a:off x="122455" y="6425358"/>
            <a:ext cx="9594579"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71" name="Google Shape;71;p30"/>
          <p:cNvPicPr preferRelativeResize="0"/>
          <p:nvPr/>
        </p:nvPicPr>
        <p:blipFill rotWithShape="1">
          <a:blip r:embed="rId4">
            <a:alphaModFix/>
          </a:blip>
          <a:srcRect/>
          <a:stretch/>
        </p:blipFill>
        <p:spPr>
          <a:xfrm>
            <a:off x="10099505" y="6266872"/>
            <a:ext cx="1987550" cy="5676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72"/>
        <p:cNvGrpSpPr/>
        <p:nvPr/>
      </p:nvGrpSpPr>
      <p:grpSpPr>
        <a:xfrm>
          <a:off x="0" y="0"/>
          <a:ext cx="0" cy="0"/>
          <a:chOff x="0" y="0"/>
          <a:chExt cx="0" cy="0"/>
        </a:xfrm>
      </p:grpSpPr>
      <p:sp>
        <p:nvSpPr>
          <p:cNvPr id="73" name="Google Shape;73;p3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77" name="Google Shape;77;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cxnSp>
        <p:nvCxnSpPr>
          <p:cNvPr id="80" name="Google Shape;8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81" name="Google Shape;81;p31"/>
          <p:cNvPicPr preferRelativeResize="0"/>
          <p:nvPr/>
        </p:nvPicPr>
        <p:blipFill rotWithShape="1">
          <a:blip r:embed="rId2">
            <a:alphaModFix/>
          </a:blip>
          <a:srcRect/>
          <a:stretch/>
        </p:blipFill>
        <p:spPr>
          <a:xfrm>
            <a:off x="9337430" y="277640"/>
            <a:ext cx="2594097" cy="1880634"/>
          </a:xfrm>
          <a:prstGeom prst="rect">
            <a:avLst/>
          </a:prstGeom>
          <a:noFill/>
          <a:ln>
            <a:noFill/>
          </a:ln>
        </p:spPr>
      </p:pic>
      <p:sp>
        <p:nvSpPr>
          <p:cNvPr id="82" name="Google Shape;82;p31"/>
          <p:cNvSpPr txBox="1"/>
          <p:nvPr/>
        </p:nvSpPr>
        <p:spPr>
          <a:xfrm>
            <a:off x="122455" y="6425358"/>
            <a:ext cx="9594579"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83" name="Google Shape;83;p31"/>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91"/>
        <p:cNvGrpSpPr/>
        <p:nvPr/>
      </p:nvGrpSpPr>
      <p:grpSpPr>
        <a:xfrm>
          <a:off x="0" y="0"/>
          <a:ext cx="0" cy="0"/>
          <a:chOff x="0" y="0"/>
          <a:chExt cx="0" cy="0"/>
        </a:xfrm>
      </p:grpSpPr>
      <p:sp>
        <p:nvSpPr>
          <p:cNvPr id="92" name="Google Shape;92;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4" name="Google Shape;94;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6" name="Google Shape;96;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7" name="Google Shape;97;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105" name="Google Shape;105;p34"/>
          <p:cNvPicPr preferRelativeResize="0"/>
          <p:nvPr/>
        </p:nvPicPr>
        <p:blipFill rotWithShape="1">
          <a:blip r:embed="rId2">
            <a:alphaModFix/>
          </a:blip>
          <a:srcRect/>
          <a:stretch/>
        </p:blipFill>
        <p:spPr>
          <a:xfrm>
            <a:off x="0" y="6044163"/>
            <a:ext cx="1061484" cy="4003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5"/>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cxnSp>
        <p:nvCxnSpPr>
          <p:cNvPr id="17" name="Google Shape;17;p25"/>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18" name="Google Shape;18;p25"/>
          <p:cNvPicPr preferRelativeResize="0"/>
          <p:nvPr/>
        </p:nvPicPr>
        <p:blipFill rotWithShape="1">
          <a:blip r:embed="rId13">
            <a:alphaModFix/>
          </a:blip>
          <a:srcRect/>
          <a:stretch/>
        </p:blipFill>
        <p:spPr>
          <a:xfrm>
            <a:off x="0" y="6044163"/>
            <a:ext cx="1061484" cy="400384"/>
          </a:xfrm>
          <a:prstGeom prst="rect">
            <a:avLst/>
          </a:prstGeom>
          <a:noFill/>
          <a:ln>
            <a:noFill/>
          </a:ln>
        </p:spPr>
      </p:pic>
      <p:pic>
        <p:nvPicPr>
          <p:cNvPr id="19" name="Google Shape;19;p25"/>
          <p:cNvPicPr preferRelativeResize="0"/>
          <p:nvPr/>
        </p:nvPicPr>
        <p:blipFill rotWithShape="1">
          <a:blip r:embed="rId14">
            <a:alphaModFix/>
          </a:blip>
          <a:srcRect/>
          <a:stretch/>
        </p:blipFill>
        <p:spPr>
          <a:xfrm>
            <a:off x="9337430" y="277640"/>
            <a:ext cx="2594097" cy="1880634"/>
          </a:xfrm>
          <a:prstGeom prst="rect">
            <a:avLst/>
          </a:prstGeom>
          <a:noFill/>
          <a:ln>
            <a:noFill/>
          </a:ln>
        </p:spPr>
      </p:pic>
      <p:sp>
        <p:nvSpPr>
          <p:cNvPr id="20" name="Google Shape;20;p25"/>
          <p:cNvSpPr txBox="1"/>
          <p:nvPr/>
        </p:nvSpPr>
        <p:spPr>
          <a:xfrm>
            <a:off x="122455" y="6425358"/>
            <a:ext cx="9594579"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21" name="Google Shape;21;p25"/>
          <p:cNvPicPr preferRelativeResize="0"/>
          <p:nvPr/>
        </p:nvPicPr>
        <p:blipFill rotWithShape="1">
          <a:blip r:embed="rId15">
            <a:alphaModFix/>
          </a:blip>
          <a:srcRect/>
          <a:stretch/>
        </p:blipFill>
        <p:spPr>
          <a:xfrm>
            <a:off x="10099505" y="6266872"/>
            <a:ext cx="1987550" cy="5676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hyperlink" Target="https://safe.eduproject.eu/index.php/deliverabl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afe.eduproject.eu/index.php/deliverabl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afe.eduproject.eu/index.php/deliverabl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www.facebook.com/Streaming-approaches-for-Europe-SAFE-108662398112969/?ref=pages_you_manage" TargetMode="External"/><Relationship Id="rId4" Type="http://schemas.openxmlformats.org/officeDocument/2006/relationships/hyperlink" Target="https://safe.eduproject.eu/index.php/deliverabl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hio.edu/hr/professional-development/competency-mode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ohio.edu/sites/default/files/sites/human-resources/Ohio_University_Competency_Dictionary_Enhanced_Accessibility.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dirty="0"/>
              <a:t>SAFE </a:t>
            </a:r>
            <a:br>
              <a:rPr lang="en-US" dirty="0"/>
            </a:br>
            <a:r>
              <a:rPr lang="en-US" sz="2800" dirty="0"/>
              <a:t>Streaming Approaches for Europe </a:t>
            </a:r>
            <a:endParaRPr dirty="0"/>
          </a:p>
        </p:txBody>
      </p:sp>
      <p:sp>
        <p:nvSpPr>
          <p:cNvPr id="129" name="Google Shape;129;p1"/>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b="1" i="1" dirty="0" err="1"/>
              <a:t>Número</a:t>
            </a:r>
            <a:r>
              <a:rPr lang="en-US" b="1" i="1" dirty="0"/>
              <a:t> de </a:t>
            </a:r>
            <a:r>
              <a:rPr lang="en-US" b="1" i="1" dirty="0" err="1"/>
              <a:t>referencia</a:t>
            </a:r>
            <a:r>
              <a:rPr lang="en-US" b="1" i="1" dirty="0"/>
              <a:t>:</a:t>
            </a:r>
            <a:br>
              <a:rPr lang="en-US" b="1" i="1" dirty="0"/>
            </a:br>
            <a:r>
              <a:rPr lang="en-US" b="1" i="1" dirty="0"/>
              <a:t>2020-1-DE03-KA226-SCH-093590</a:t>
            </a:r>
            <a:endParaRPr b="1" dirty="0"/>
          </a:p>
          <a:p>
            <a:pPr marL="0" lvl="0" indent="0" algn="l" rtl="0">
              <a:lnSpc>
                <a:spcPct val="90000"/>
              </a:lnSpc>
              <a:spcBef>
                <a:spcPts val="1400"/>
              </a:spcBef>
              <a:spcAft>
                <a:spcPts val="0"/>
              </a:spcAft>
              <a:buSzPts val="1500"/>
              <a:buNone/>
            </a:pPr>
            <a:r>
              <a:rPr lang="en-US" b="1" i="1" dirty="0" err="1"/>
              <a:t>Número</a:t>
            </a:r>
            <a:r>
              <a:rPr lang="en-US" b="1" i="1" dirty="0"/>
              <a:t> de </a:t>
            </a:r>
            <a:r>
              <a:rPr lang="en-US" b="1" i="1" dirty="0" err="1"/>
              <a:t>archivo</a:t>
            </a:r>
            <a:r>
              <a:rPr lang="en-US" b="1" i="1" dirty="0"/>
              <a:t>:</a:t>
            </a:r>
            <a:br>
              <a:rPr lang="en-US" b="1" i="1" dirty="0"/>
            </a:br>
            <a:r>
              <a:rPr lang="en-US" b="1" i="1" dirty="0"/>
              <a:t>VG-226-IN-NW-20-24-093590</a:t>
            </a:r>
            <a:endParaRPr b="1" dirty="0"/>
          </a:p>
          <a:p>
            <a:pPr marL="0" lvl="0" indent="0" algn="l" rtl="0">
              <a:lnSpc>
                <a:spcPct val="90000"/>
              </a:lnSpc>
              <a:spcBef>
                <a:spcPts val="1400"/>
              </a:spcBef>
              <a:spcAft>
                <a:spcPts val="0"/>
              </a:spcAft>
              <a:buSzPts val="1500"/>
              <a:buNone/>
            </a:pPr>
            <a:r>
              <a:rPr lang="en-US" b="1" dirty="0" err="1"/>
              <a:t>Duración</a:t>
            </a:r>
            <a:r>
              <a:rPr lang="en-US" b="1" dirty="0"/>
              <a:t>: </a:t>
            </a:r>
            <a:endParaRPr dirty="0"/>
          </a:p>
          <a:p>
            <a:pPr marL="0" lvl="0" indent="0" algn="l" rtl="0">
              <a:lnSpc>
                <a:spcPct val="90000"/>
              </a:lnSpc>
              <a:spcBef>
                <a:spcPts val="1400"/>
              </a:spcBef>
              <a:spcAft>
                <a:spcPts val="0"/>
              </a:spcAft>
              <a:buSzPts val="1500"/>
              <a:buNone/>
            </a:pPr>
            <a:r>
              <a:rPr lang="en-US" b="1" dirty="0"/>
              <a:t>01.03.2021 a 28.02.2023 (24 meses) </a:t>
            </a:r>
            <a:endParaRPr dirty="0"/>
          </a:p>
          <a:p>
            <a:pPr marL="0" lvl="0" indent="0" algn="l" rtl="0">
              <a:lnSpc>
                <a:spcPct val="90000"/>
              </a:lnSpc>
              <a:spcBef>
                <a:spcPts val="1400"/>
              </a:spcBef>
              <a:spcAft>
                <a:spcPts val="0"/>
              </a:spcAft>
              <a:buSzPts val="1500"/>
              <a:buNone/>
            </a:pPr>
            <a:endParaRPr b="1" dirty="0"/>
          </a:p>
        </p:txBody>
      </p:sp>
      <p:sp>
        <p:nvSpPr>
          <p:cNvPr id="130" name="Google Shape;130;p1"/>
          <p:cNvSpPr txBox="1"/>
          <p:nvPr/>
        </p:nvSpPr>
        <p:spPr>
          <a:xfrm>
            <a:off x="497149" y="4952691"/>
            <a:ext cx="3120501" cy="1213134"/>
          </a:xfrm>
          <a:prstGeom prst="rect">
            <a:avLst/>
          </a:prstGeom>
          <a:noFill/>
          <a:ln>
            <a:noFill/>
          </a:ln>
        </p:spPr>
        <p:txBody>
          <a:bodyPr spcFirstLastPara="1" wrap="square" lIns="0" tIns="45700" rIns="0" bIns="45700" anchor="t" anchorCtr="0">
            <a:normAutofit/>
          </a:bodyPr>
          <a:lstStyle/>
          <a:p>
            <a:pPr lvl="0" algn="ctr">
              <a:buClr>
                <a:schemeClr val="accent1"/>
              </a:buClr>
              <a:buSzPts val="1200"/>
            </a:pPr>
            <a:r>
              <a:rPr lang="en-US" sz="1200" dirty="0">
                <a:solidFill>
                  <a:srgbClr val="FFFFFF"/>
                </a:solidFill>
                <a:latin typeface="Calibri"/>
                <a:ea typeface="Calibri"/>
                <a:cs typeface="Calibri"/>
                <a:sym typeface="Calibri"/>
              </a:rPr>
              <a:t>Universidad de Paderborn-</a:t>
            </a:r>
            <a:r>
              <a:rPr lang="en-US" sz="1200" dirty="0" err="1">
                <a:solidFill>
                  <a:srgbClr val="FFFFFF"/>
                </a:solidFill>
                <a:latin typeface="Calibri"/>
                <a:ea typeface="Calibri"/>
                <a:cs typeface="Calibri"/>
                <a:sym typeface="Calibri"/>
              </a:rPr>
              <a:t>Departamento</a:t>
            </a:r>
            <a:r>
              <a:rPr lang="en-US" sz="1200" dirty="0">
                <a:solidFill>
                  <a:srgbClr val="FFFFFF"/>
                </a:solidFill>
                <a:latin typeface="Calibri"/>
                <a:ea typeface="Calibri"/>
                <a:cs typeface="Calibri"/>
                <a:sym typeface="Calibri"/>
              </a:rPr>
              <a:t> de </a:t>
            </a:r>
            <a:r>
              <a:rPr lang="en-US" sz="1200" dirty="0" err="1">
                <a:solidFill>
                  <a:srgbClr val="FFFFFF"/>
                </a:solidFill>
                <a:latin typeface="Calibri"/>
                <a:ea typeface="Calibri"/>
                <a:cs typeface="Calibri"/>
                <a:sym typeface="Calibri"/>
              </a:rPr>
              <a:t>Negocios</a:t>
            </a:r>
            <a:r>
              <a:rPr lang="en-US" sz="1200" dirty="0">
                <a:solidFill>
                  <a:srgbClr val="FFFFFF"/>
                </a:solidFill>
                <a:latin typeface="Calibri"/>
                <a:ea typeface="Calibri"/>
                <a:cs typeface="Calibri"/>
                <a:sym typeface="Calibri"/>
              </a:rPr>
              <a:t> y </a:t>
            </a:r>
            <a:r>
              <a:rPr lang="en-US" sz="1200" dirty="0" err="1">
                <a:solidFill>
                  <a:srgbClr val="FFFFFF"/>
                </a:solidFill>
                <a:latin typeface="Calibri"/>
                <a:ea typeface="Calibri"/>
                <a:cs typeface="Calibri"/>
                <a:sym typeface="Calibri"/>
              </a:rPr>
              <a:t>Educación</a:t>
            </a:r>
            <a:r>
              <a:rPr lang="en-US" sz="1200" dirty="0">
                <a:solidFill>
                  <a:srgbClr val="FFFFFF"/>
                </a:solidFill>
                <a:latin typeface="Calibri"/>
                <a:ea typeface="Calibri"/>
                <a:cs typeface="Calibri"/>
                <a:sym typeface="Calibri"/>
              </a:rPr>
              <a:t> de </a:t>
            </a:r>
            <a:r>
              <a:rPr lang="en-US" sz="1200" dirty="0" err="1">
                <a:solidFill>
                  <a:srgbClr val="FFFFFF"/>
                </a:solidFill>
                <a:latin typeface="Calibri"/>
                <a:ea typeface="Calibri"/>
                <a:cs typeface="Calibri"/>
                <a:sym typeface="Calibri"/>
              </a:rPr>
              <a:t>Recursos</a:t>
            </a:r>
            <a:r>
              <a:rPr lang="en-US" sz="1200" dirty="0">
                <a:solidFill>
                  <a:srgbClr val="FFFFFF"/>
                </a:solidFill>
                <a:latin typeface="Calibri"/>
                <a:ea typeface="Calibri"/>
                <a:cs typeface="Calibri"/>
                <a:sym typeface="Calibri"/>
              </a:rPr>
              <a:t> Humanos </a:t>
            </a:r>
            <a:r>
              <a:rPr lang="en-US" sz="1200" dirty="0" err="1">
                <a:solidFill>
                  <a:srgbClr val="FFFFFF"/>
                </a:solidFill>
                <a:latin typeface="Calibri"/>
                <a:ea typeface="Calibri"/>
                <a:cs typeface="Calibri"/>
                <a:sym typeface="Calibri"/>
              </a:rPr>
              <a:t>Cátedra</a:t>
            </a:r>
            <a:r>
              <a:rPr lang="en-US" sz="1200" dirty="0">
                <a:solidFill>
                  <a:srgbClr val="FFFFFF"/>
                </a:solidFill>
                <a:latin typeface="Calibri"/>
                <a:ea typeface="Calibri"/>
                <a:cs typeface="Calibri"/>
                <a:sym typeface="Calibri"/>
              </a:rPr>
              <a:t> de </a:t>
            </a:r>
            <a:r>
              <a:rPr lang="en-US" sz="1200" dirty="0" err="1">
                <a:solidFill>
                  <a:srgbClr val="FFFFFF"/>
                </a:solidFill>
                <a:latin typeface="Calibri"/>
                <a:ea typeface="Calibri"/>
                <a:cs typeface="Calibri"/>
                <a:sym typeface="Calibri"/>
              </a:rPr>
              <a:t>Negocios</a:t>
            </a:r>
            <a:r>
              <a:rPr lang="en-US" sz="1200" dirty="0">
                <a:solidFill>
                  <a:srgbClr val="FFFFFF"/>
                </a:solidFill>
                <a:latin typeface="Calibri"/>
                <a:ea typeface="Calibri"/>
                <a:cs typeface="Calibri"/>
                <a:sym typeface="Calibri"/>
              </a:rPr>
              <a:t> y </a:t>
            </a:r>
            <a:r>
              <a:rPr lang="en-US" sz="1200" dirty="0" err="1">
                <a:solidFill>
                  <a:srgbClr val="FFFFFF"/>
                </a:solidFill>
                <a:latin typeface="Calibri"/>
                <a:ea typeface="Calibri"/>
                <a:cs typeface="Calibri"/>
                <a:sym typeface="Calibri"/>
              </a:rPr>
              <a:t>Educación</a:t>
            </a:r>
            <a:r>
              <a:rPr lang="en-US" sz="1200" dirty="0">
                <a:solidFill>
                  <a:srgbClr val="FFFFFF"/>
                </a:solidFill>
                <a:latin typeface="Calibri"/>
                <a:ea typeface="Calibri"/>
                <a:cs typeface="Calibri"/>
                <a:sym typeface="Calibri"/>
              </a:rPr>
              <a:t> de </a:t>
            </a:r>
            <a:r>
              <a:rPr lang="en-US" sz="1200" dirty="0" err="1">
                <a:solidFill>
                  <a:srgbClr val="FFFFFF"/>
                </a:solidFill>
                <a:latin typeface="Calibri"/>
                <a:ea typeface="Calibri"/>
                <a:cs typeface="Calibri"/>
                <a:sym typeface="Calibri"/>
              </a:rPr>
              <a:t>Recursos</a:t>
            </a:r>
            <a:r>
              <a:rPr lang="en-US" sz="1200" dirty="0">
                <a:solidFill>
                  <a:srgbClr val="FFFFFF"/>
                </a:solidFill>
                <a:latin typeface="Calibri"/>
                <a:ea typeface="Calibri"/>
                <a:cs typeface="Calibri"/>
                <a:sym typeface="Calibri"/>
              </a:rPr>
              <a:t> Humanos e </a:t>
            </a:r>
            <a:r>
              <a:rPr lang="en-US" sz="1200" dirty="0" err="1">
                <a:solidFill>
                  <a:srgbClr val="FFFFFF"/>
                </a:solidFill>
                <a:latin typeface="Calibri"/>
                <a:ea typeface="Calibri"/>
                <a:cs typeface="Calibri"/>
                <a:sym typeface="Calibri"/>
              </a:rPr>
              <a:t>Investigación</a:t>
            </a:r>
            <a:r>
              <a:rPr lang="en-US" sz="1200" dirty="0">
                <a:solidFill>
                  <a:srgbClr val="FFFFFF"/>
                </a:solidFill>
                <a:latin typeface="Calibri"/>
                <a:ea typeface="Calibri"/>
                <a:cs typeface="Calibri"/>
                <a:sym typeface="Calibri"/>
              </a:rPr>
              <a:t> de </a:t>
            </a:r>
            <a:r>
              <a:rPr lang="en-US" sz="1200" dirty="0" err="1">
                <a:solidFill>
                  <a:srgbClr val="FFFFFF"/>
                </a:solidFill>
                <a:latin typeface="Calibri"/>
                <a:ea typeface="Calibri"/>
                <a:cs typeface="Calibri"/>
                <a:sym typeface="Calibri"/>
              </a:rPr>
              <a:t>Evaluación</a:t>
            </a:r>
            <a:r>
              <a:rPr lang="en-US" sz="1200" dirty="0">
                <a:solidFill>
                  <a:srgbClr val="FFFFFF"/>
                </a:solidFill>
                <a:latin typeface="Calibri"/>
                <a:ea typeface="Calibri"/>
                <a:cs typeface="Calibri"/>
                <a:sym typeface="Calibri"/>
              </a:rPr>
              <a:t> - </a:t>
            </a:r>
            <a:r>
              <a:rPr lang="en-US" sz="1200" b="0" i="0" u="none" strike="noStrike" cap="none" dirty="0">
                <a:solidFill>
                  <a:srgbClr val="FFFFFF"/>
                </a:solidFill>
                <a:latin typeface="Calibri"/>
                <a:ea typeface="Calibri"/>
                <a:cs typeface="Calibri"/>
                <a:sym typeface="Calibri"/>
              </a:rPr>
              <a:t>Prof. Dr. Marc </a:t>
            </a:r>
            <a:r>
              <a:rPr lang="en-US" sz="1200" b="0" i="0" u="none" strike="noStrike" cap="none" dirty="0" err="1">
                <a:solidFill>
                  <a:srgbClr val="FFFFFF"/>
                </a:solidFill>
                <a:latin typeface="Calibri"/>
                <a:ea typeface="Calibri"/>
                <a:cs typeface="Calibri"/>
                <a:sym typeface="Calibri"/>
              </a:rPr>
              <a:t>Beutner</a:t>
            </a:r>
            <a:r>
              <a:rPr lang="en-US" sz="1200" b="0" i="0" u="none" strike="noStrike" cap="none" dirty="0">
                <a:solidFill>
                  <a:srgbClr val="FFFFFF"/>
                </a:solidFill>
                <a:latin typeface="Calibri"/>
                <a:ea typeface="Calibri"/>
                <a:cs typeface="Calibri"/>
                <a:sym typeface="Calibri"/>
              </a:rPr>
              <a:t> </a:t>
            </a:r>
            <a:br>
              <a:rPr lang="en-US" sz="1200" b="0" i="0" u="none" strike="noStrike" cap="none" dirty="0">
                <a:solidFill>
                  <a:srgbClr val="FFFFFF"/>
                </a:solidFill>
                <a:latin typeface="Calibri"/>
                <a:ea typeface="Calibri"/>
                <a:cs typeface="Calibri"/>
                <a:sym typeface="Calibri"/>
              </a:rPr>
            </a:br>
            <a:r>
              <a:rPr lang="en-US" sz="1200" b="1" i="0" u="none" strike="noStrike" cap="none" dirty="0">
                <a:solidFill>
                  <a:srgbClr val="FFFFFF"/>
                </a:solidFill>
                <a:latin typeface="Calibri"/>
                <a:ea typeface="Calibri"/>
                <a:cs typeface="Calibri"/>
                <a:sym typeface="Calibri"/>
              </a:rPr>
              <a:t>Jennifer Schneider </a:t>
            </a:r>
            <a:endParaRPr dirty="0"/>
          </a:p>
        </p:txBody>
      </p:sp>
      <p:sp>
        <p:nvSpPr>
          <p:cNvPr id="131" name="Google Shape;131;p1"/>
          <p:cNvSpPr/>
          <p:nvPr/>
        </p:nvSpPr>
        <p:spPr>
          <a:xfrm>
            <a:off x="4453960" y="2644815"/>
            <a:ext cx="6672605" cy="2708393"/>
          </a:xfrm>
          <a:prstGeom prst="rect">
            <a:avLst/>
          </a:prstGeom>
          <a:noFill/>
          <a:ln>
            <a:noFill/>
          </a:ln>
        </p:spPr>
        <p:txBody>
          <a:bodyPr spcFirstLastPara="1" wrap="square" lIns="91425" tIns="45700" rIns="91425" bIns="45700" anchor="t" anchorCtr="0">
            <a:spAutoFit/>
          </a:bodyPr>
          <a:lstStyle/>
          <a:p>
            <a:pPr lvl="0" algn="ctr"/>
            <a:r>
              <a:rPr lang="en-US" sz="4000" b="1" dirty="0">
                <a:solidFill>
                  <a:schemeClr val="dk1"/>
                </a:solidFill>
                <a:latin typeface="Calibri"/>
                <a:ea typeface="Calibri"/>
                <a:cs typeface="Calibri"/>
                <a:sym typeface="Calibri"/>
              </a:rPr>
              <a:t>El curriculum del </a:t>
            </a:r>
            <a:r>
              <a:rPr lang="en-US" sz="4000" b="1" dirty="0" err="1">
                <a:solidFill>
                  <a:schemeClr val="dk1"/>
                </a:solidFill>
                <a:latin typeface="Calibri"/>
                <a:ea typeface="Calibri"/>
                <a:cs typeface="Calibri"/>
                <a:sym typeface="Calibri"/>
              </a:rPr>
              <a:t>proyecto</a:t>
            </a:r>
            <a:r>
              <a:rPr lang="en-US" sz="4000" b="1" dirty="0">
                <a:solidFill>
                  <a:schemeClr val="dk1"/>
                </a:solidFill>
                <a:latin typeface="Calibri"/>
                <a:ea typeface="Calibri"/>
                <a:cs typeface="Calibri"/>
                <a:sym typeface="Calibri"/>
              </a:rPr>
              <a:t> SAFE</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lvl="0" algn="ctr"/>
            <a:r>
              <a:rPr lang="en-US" sz="1800" b="1" dirty="0">
                <a:solidFill>
                  <a:schemeClr val="dk1"/>
                </a:solidFill>
                <a:latin typeface="Calibri"/>
                <a:ea typeface="Calibri"/>
                <a:cs typeface="Calibri"/>
                <a:sym typeface="Calibri"/>
              </a:rPr>
              <a:t>Plan de </a:t>
            </a:r>
            <a:r>
              <a:rPr lang="en-US" sz="1800" b="1" dirty="0" err="1">
                <a:solidFill>
                  <a:schemeClr val="dk1"/>
                </a:solidFill>
                <a:latin typeface="Calibri"/>
                <a:ea typeface="Calibri"/>
                <a:cs typeface="Calibri"/>
                <a:sym typeface="Calibri"/>
              </a:rPr>
              <a:t>estudios</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resultados</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aprendizaje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competencias</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necesarias</a:t>
            </a:r>
            <a:endParaRPr lang="en-US" sz="1800" b="1" dirty="0">
              <a:solidFill>
                <a:schemeClr val="dk1"/>
              </a:solidFill>
              <a:latin typeface="Calibri"/>
              <a:ea typeface="Calibri"/>
              <a:cs typeface="Calibri"/>
              <a:sym typeface="Calibri"/>
            </a:endParaRPr>
          </a:p>
          <a:p>
            <a:pPr lvl="0" algn="ctr"/>
            <a:r>
              <a:rPr lang="en-US" sz="1800" b="1" dirty="0">
                <a:solidFill>
                  <a:schemeClr val="dk1"/>
                </a:solidFill>
                <a:latin typeface="Calibri"/>
                <a:ea typeface="Calibri"/>
                <a:cs typeface="Calibri"/>
                <a:sym typeface="Calibri"/>
              </a:rPr>
              <a:t>y</a:t>
            </a:r>
          </a:p>
          <a:p>
            <a:pPr lvl="0" algn="ctr"/>
            <a:r>
              <a:rPr lang="en-US" sz="1800" b="1" dirty="0" err="1">
                <a:solidFill>
                  <a:schemeClr val="dk1"/>
                </a:solidFill>
                <a:latin typeface="Calibri"/>
                <a:ea typeface="Calibri"/>
                <a:cs typeface="Calibri"/>
                <a:sym typeface="Calibri"/>
              </a:rPr>
              <a:t>perfil</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competencias</a:t>
            </a:r>
            <a:r>
              <a:rPr lang="en-US" sz="1800" b="1" dirty="0">
                <a:solidFill>
                  <a:schemeClr val="dk1"/>
                </a:solidFill>
                <a:latin typeface="Calibri"/>
                <a:ea typeface="Calibri"/>
                <a:cs typeface="Calibri"/>
                <a:sym typeface="Calibri"/>
              </a:rPr>
              <a:t> para </a:t>
            </a:r>
            <a:r>
              <a:rPr lang="en-US" sz="1800" b="1" dirty="0" err="1">
                <a:solidFill>
                  <a:schemeClr val="dk1"/>
                </a:solidFill>
                <a:latin typeface="Calibri"/>
                <a:ea typeface="Calibri"/>
                <a:cs typeface="Calibri"/>
                <a:sym typeface="Calibri"/>
              </a:rPr>
              <a:t>profesores</a:t>
            </a:r>
            <a:r>
              <a:rPr lang="en-US" sz="1800" b="1" dirty="0">
                <a:solidFill>
                  <a:schemeClr val="dk1"/>
                </a:solidFill>
                <a:latin typeface="Calibri"/>
                <a:ea typeface="Calibri"/>
                <a:cs typeface="Calibri"/>
                <a:sym typeface="Calibri"/>
              </a:rPr>
              <a:t> y </a:t>
            </a:r>
            <a:r>
              <a:rPr lang="en-US" sz="1800" b="1" dirty="0" err="1">
                <a:solidFill>
                  <a:schemeClr val="dk1"/>
                </a:solidFill>
                <a:latin typeface="Calibri"/>
                <a:ea typeface="Calibri"/>
                <a:cs typeface="Calibri"/>
                <a:sym typeface="Calibri"/>
              </a:rPr>
              <a:t>formadores</a:t>
            </a:r>
            <a:endParaRPr sz="1800" dirty="0">
              <a:solidFill>
                <a:schemeClr val="dk1"/>
              </a:solidFill>
              <a:latin typeface="Calibri"/>
              <a:ea typeface="Calibri"/>
              <a:cs typeface="Calibri"/>
              <a:sym typeface="Calibri"/>
            </a:endParaRPr>
          </a:p>
        </p:txBody>
      </p:sp>
      <p:pic>
        <p:nvPicPr>
          <p:cNvPr id="132" name="Google Shape;132;p1"/>
          <p:cNvPicPr preferRelativeResize="0"/>
          <p:nvPr/>
        </p:nvPicPr>
        <p:blipFill rotWithShape="1">
          <a:blip r:embed="rId3">
            <a:alphaModFix/>
          </a:blip>
          <a:srcRect/>
          <a:stretch/>
        </p:blipFill>
        <p:spPr>
          <a:xfrm>
            <a:off x="10030286" y="5353208"/>
            <a:ext cx="1938291" cy="8126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lvl="0"/>
            <a:r>
              <a:rPr lang="en-US" dirty="0"/>
              <a:t>2. </a:t>
            </a:r>
            <a:r>
              <a:rPr lang="en-US" dirty="0" err="1"/>
              <a:t>Módulos</a:t>
            </a:r>
            <a:r>
              <a:rPr lang="en-US" dirty="0"/>
              <a:t> para maestros SAFE</a:t>
            </a:r>
            <a:endParaRPr dirty="0"/>
          </a:p>
        </p:txBody>
      </p:sp>
      <p:sp>
        <p:nvSpPr>
          <p:cNvPr id="209" name="Google Shape;209;p10"/>
          <p:cNvSpPr txBox="1">
            <a:spLocks noGrp="1"/>
          </p:cNvSpPr>
          <p:nvPr>
            <p:ph type="body" idx="1"/>
          </p:nvPr>
        </p:nvSpPr>
        <p:spPr>
          <a:xfrm>
            <a:off x="1097280" y="1845734"/>
            <a:ext cx="8579380" cy="4023360"/>
          </a:xfrm>
          <a:prstGeom prst="rect">
            <a:avLst/>
          </a:prstGeom>
          <a:noFill/>
          <a:ln>
            <a:noFill/>
          </a:ln>
        </p:spPr>
        <p:txBody>
          <a:bodyPr spcFirstLastPara="1" wrap="square" lIns="0" tIns="45700" rIns="0" bIns="45700" anchor="t" anchorCtr="0">
            <a:normAutofit fontScale="92500" lnSpcReduction="20000"/>
          </a:bodyPr>
          <a:lstStyle/>
          <a:p>
            <a:pPr marL="91440" lvl="0" indent="-105727" algn="just">
              <a:spcBef>
                <a:spcPts val="0"/>
              </a:spcBef>
              <a:buSzPct val="100000"/>
            </a:pPr>
            <a:r>
              <a:rPr lang="en-US" sz="1800" dirty="0"/>
              <a:t>La </a:t>
            </a:r>
            <a:r>
              <a:rPr lang="en-US" sz="1800" b="1" dirty="0" err="1"/>
              <a:t>formación</a:t>
            </a:r>
            <a:r>
              <a:rPr lang="en-US" sz="1800" b="1" dirty="0"/>
              <a:t> de </a:t>
            </a:r>
            <a:r>
              <a:rPr lang="en-US" sz="1800" b="1" dirty="0" err="1"/>
              <a:t>profesores</a:t>
            </a:r>
            <a:r>
              <a:rPr lang="en-US" sz="1800" b="1" dirty="0"/>
              <a:t> modular SAFE </a:t>
            </a:r>
            <a:r>
              <a:rPr lang="en-US" sz="1800" dirty="0"/>
              <a:t>a </a:t>
            </a:r>
            <a:r>
              <a:rPr lang="en-US" sz="1800" dirty="0" err="1"/>
              <a:t>medida</a:t>
            </a:r>
            <a:r>
              <a:rPr lang="en-US" sz="1800" dirty="0"/>
              <a:t> para la </a:t>
            </a:r>
            <a:r>
              <a:rPr lang="en-US" sz="1800" dirty="0" err="1"/>
              <a:t>transmisión</a:t>
            </a:r>
            <a:r>
              <a:rPr lang="en-US" sz="1800" dirty="0"/>
              <a:t> </a:t>
            </a:r>
            <a:r>
              <a:rPr lang="en-US" sz="1800" dirty="0" err="1"/>
              <a:t>en</a:t>
            </a:r>
            <a:r>
              <a:rPr lang="en-US" sz="1800" dirty="0"/>
              <a:t> las </a:t>
            </a:r>
            <a:r>
              <a:rPr lang="en-US" sz="1800" dirty="0" err="1"/>
              <a:t>escuelas</a:t>
            </a:r>
            <a:r>
              <a:rPr lang="en-US" sz="1800" dirty="0"/>
              <a:t> es la base de los </a:t>
            </a:r>
            <a:r>
              <a:rPr lang="en-US" sz="1800" b="1" dirty="0" err="1"/>
              <a:t>cursos</a:t>
            </a:r>
            <a:r>
              <a:rPr lang="en-US" sz="1800" b="1" dirty="0"/>
              <a:t> ONLINE y los </a:t>
            </a:r>
            <a:r>
              <a:rPr lang="en-US" sz="1800" b="1" dirty="0" err="1"/>
              <a:t>módulos</a:t>
            </a:r>
            <a:r>
              <a:rPr lang="en-US" sz="1800" b="1" dirty="0"/>
              <a:t> de </a:t>
            </a:r>
            <a:r>
              <a:rPr lang="en-US" sz="1800" b="1" dirty="0" err="1"/>
              <a:t>aprendizaje</a:t>
            </a:r>
            <a:r>
              <a:rPr lang="en-US" sz="1800" b="1" dirty="0"/>
              <a:t> </a:t>
            </a:r>
            <a:r>
              <a:rPr lang="en-US" sz="1800" b="1" dirty="0" err="1"/>
              <a:t>en</a:t>
            </a:r>
            <a:r>
              <a:rPr lang="en-US" sz="1800" b="1" dirty="0"/>
              <a:t> la </a:t>
            </a:r>
            <a:r>
              <a:rPr lang="en-US" sz="1800" b="1" dirty="0" err="1"/>
              <a:t>plataforma</a:t>
            </a:r>
            <a:r>
              <a:rPr lang="en-US" sz="1800" b="1" dirty="0"/>
              <a:t> de </a:t>
            </a:r>
            <a:r>
              <a:rPr lang="en-US" sz="1800" b="1" dirty="0" err="1"/>
              <a:t>aprendizaje</a:t>
            </a:r>
            <a:r>
              <a:rPr lang="en-US" sz="1800" b="1" dirty="0"/>
              <a:t>.</a:t>
            </a:r>
          </a:p>
          <a:p>
            <a:pPr marL="91440" lvl="0" indent="-105727" algn="just">
              <a:spcBef>
                <a:spcPts val="0"/>
              </a:spcBef>
              <a:buSzPct val="100000"/>
            </a:pPr>
            <a:endParaRPr sz="1800" b="1" dirty="0"/>
          </a:p>
          <a:p>
            <a:pPr marL="384048" lvl="1" indent="-182880" algn="just">
              <a:spcBef>
                <a:spcPts val="400"/>
              </a:spcBef>
              <a:buSzPct val="100000"/>
              <a:buFont typeface="Noto Sans Symbols"/>
              <a:buChar char="⮚"/>
            </a:pPr>
            <a:r>
              <a:rPr lang="en-US" sz="1600" dirty="0"/>
              <a:t>La idea es </a:t>
            </a:r>
            <a:r>
              <a:rPr lang="en-US" sz="1600" dirty="0" err="1"/>
              <a:t>apoyar</a:t>
            </a:r>
            <a:r>
              <a:rPr lang="en-US" sz="1600" dirty="0"/>
              <a:t> la </a:t>
            </a:r>
            <a:r>
              <a:rPr lang="en-US" sz="1600" dirty="0" err="1"/>
              <a:t>adquisición</a:t>
            </a:r>
            <a:r>
              <a:rPr lang="en-US" sz="1600" dirty="0"/>
              <a:t> de </a:t>
            </a:r>
            <a:r>
              <a:rPr lang="en-US" sz="1600" dirty="0" err="1"/>
              <a:t>competencias</a:t>
            </a:r>
            <a:r>
              <a:rPr lang="en-US" sz="1600" dirty="0"/>
              <a:t> clave de alto valor </a:t>
            </a:r>
            <a:r>
              <a:rPr lang="en-US" sz="1600" dirty="0" err="1"/>
              <a:t>necesarias</a:t>
            </a:r>
            <a:r>
              <a:rPr lang="en-US" sz="1600" dirty="0"/>
              <a:t> para </a:t>
            </a:r>
            <a:r>
              <a:rPr lang="en-US" sz="1600" dirty="0" err="1"/>
              <a:t>establecer</a:t>
            </a:r>
            <a:r>
              <a:rPr lang="en-US" sz="1600" dirty="0"/>
              <a:t> un </a:t>
            </a:r>
            <a:r>
              <a:rPr lang="en-US" sz="1600" dirty="0" err="1"/>
              <a:t>aprendizaje</a:t>
            </a:r>
            <a:r>
              <a:rPr lang="en-US" sz="1600" dirty="0"/>
              <a:t> </a:t>
            </a:r>
            <a:r>
              <a:rPr lang="en-US" sz="1600" dirty="0" err="1"/>
              <a:t>moderno</a:t>
            </a:r>
            <a:r>
              <a:rPr lang="en-US" sz="1600" dirty="0"/>
              <a:t> e </a:t>
            </a:r>
            <a:r>
              <a:rPr lang="en-US" sz="1600" dirty="0" err="1"/>
              <a:t>innovador</a:t>
            </a:r>
            <a:r>
              <a:rPr lang="en-US" sz="1600" dirty="0"/>
              <a:t> con un </a:t>
            </a:r>
            <a:r>
              <a:rPr lang="en-US" sz="1600" dirty="0" err="1"/>
              <a:t>enfoque</a:t>
            </a:r>
            <a:r>
              <a:rPr lang="en-US" sz="1600" dirty="0"/>
              <a:t> </a:t>
            </a:r>
            <a:r>
              <a:rPr lang="en-US" sz="1600" dirty="0" err="1"/>
              <a:t>europeo</a:t>
            </a:r>
            <a:r>
              <a:rPr lang="en-US" sz="1600" dirty="0"/>
              <a:t> comparable que </a:t>
            </a:r>
            <a:r>
              <a:rPr lang="en-US" sz="1600" dirty="0" err="1"/>
              <a:t>funcione</a:t>
            </a:r>
            <a:r>
              <a:rPr lang="en-US" sz="1600" dirty="0"/>
              <a:t> bajo COVID-19.</a:t>
            </a:r>
          </a:p>
          <a:p>
            <a:pPr marL="201168" lvl="1" indent="0" algn="just">
              <a:spcBef>
                <a:spcPts val="400"/>
              </a:spcBef>
              <a:buSzPct val="100000"/>
              <a:buNone/>
            </a:pPr>
            <a:endParaRPr lang="en-US" sz="1600" dirty="0"/>
          </a:p>
          <a:p>
            <a:pPr marL="201168" lvl="1" indent="0" algn="just">
              <a:spcBef>
                <a:spcPts val="400"/>
              </a:spcBef>
              <a:buSzPct val="100000"/>
              <a:buNone/>
            </a:pPr>
            <a:r>
              <a:rPr lang="en-US" dirty="0"/>
              <a:t>Este nuevo </a:t>
            </a:r>
            <a:r>
              <a:rPr lang="en-US" dirty="0" err="1"/>
              <a:t>currículo</a:t>
            </a:r>
            <a:r>
              <a:rPr lang="en-US" dirty="0"/>
              <a:t> </a:t>
            </a:r>
            <a:r>
              <a:rPr lang="en-US" dirty="0" err="1"/>
              <a:t>requiere</a:t>
            </a:r>
            <a:r>
              <a:rPr lang="en-US" dirty="0"/>
              <a:t> un </a:t>
            </a:r>
            <a:r>
              <a:rPr lang="en-US" dirty="0" err="1"/>
              <a:t>enfoque</a:t>
            </a:r>
            <a:r>
              <a:rPr lang="en-US" dirty="0"/>
              <a:t> 'ab initio' </a:t>
            </a:r>
            <a:r>
              <a:rPr lang="en-US" dirty="0" err="1"/>
              <a:t>ya</a:t>
            </a:r>
            <a:r>
              <a:rPr lang="en-US" dirty="0"/>
              <a:t> que hay </a:t>
            </a:r>
            <a:r>
              <a:rPr lang="en-US" dirty="0" err="1"/>
              <a:t>pocos</a:t>
            </a:r>
            <a:r>
              <a:rPr lang="en-US" dirty="0"/>
              <a:t> </a:t>
            </a:r>
            <a:r>
              <a:rPr lang="en-US" dirty="0" err="1"/>
              <a:t>recursos</a:t>
            </a:r>
            <a:r>
              <a:rPr lang="en-US" dirty="0"/>
              <a:t> </a:t>
            </a:r>
            <a:r>
              <a:rPr lang="en-US" dirty="0" err="1"/>
              <a:t>educativos</a:t>
            </a:r>
            <a:r>
              <a:rPr lang="en-US" dirty="0"/>
              <a:t> </a:t>
            </a:r>
            <a:r>
              <a:rPr lang="en-US" dirty="0" err="1"/>
              <a:t>coherentes</a:t>
            </a:r>
            <a:r>
              <a:rPr lang="en-US" dirty="0"/>
              <a:t> </a:t>
            </a:r>
            <a:r>
              <a:rPr lang="en-US" dirty="0" err="1"/>
              <a:t>disponibles</a:t>
            </a:r>
            <a:r>
              <a:rPr lang="en-US" dirty="0"/>
              <a:t> que </a:t>
            </a:r>
            <a:r>
              <a:rPr lang="en-US" dirty="0" err="1"/>
              <a:t>aborden</a:t>
            </a:r>
            <a:r>
              <a:rPr lang="en-US" dirty="0"/>
              <a:t> los </a:t>
            </a:r>
            <a:r>
              <a:rPr lang="en-US" dirty="0" err="1"/>
              <a:t>grupos</a:t>
            </a:r>
            <a:r>
              <a:rPr lang="en-US" dirty="0"/>
              <a:t> a los que </a:t>
            </a:r>
            <a:r>
              <a:rPr lang="en-US" dirty="0" err="1"/>
              <a:t>va</a:t>
            </a:r>
            <a:r>
              <a:rPr lang="en-US" dirty="0"/>
              <a:t> </a:t>
            </a:r>
            <a:r>
              <a:rPr lang="en-US" dirty="0" err="1"/>
              <a:t>dirigido</a:t>
            </a:r>
            <a:r>
              <a:rPr lang="en-US" dirty="0"/>
              <a:t> o el streaming </a:t>
            </a:r>
            <a:r>
              <a:rPr lang="en-US" dirty="0" err="1"/>
              <a:t>en</a:t>
            </a:r>
            <a:r>
              <a:rPr lang="en-US" dirty="0"/>
              <a:t> el </a:t>
            </a:r>
            <a:r>
              <a:rPr lang="en-US" dirty="0" err="1"/>
              <a:t>área</a:t>
            </a:r>
            <a:r>
              <a:rPr lang="en-US" dirty="0"/>
              <a:t> escolar de </a:t>
            </a:r>
            <a:r>
              <a:rPr lang="en-US" dirty="0" err="1"/>
              <a:t>cualquier</a:t>
            </a:r>
            <a:r>
              <a:rPr lang="en-US" dirty="0"/>
              <a:t> </a:t>
            </a:r>
            <a:r>
              <a:rPr lang="en-US" dirty="0" err="1"/>
              <a:t>país</a:t>
            </a:r>
            <a:r>
              <a:rPr lang="en-US" dirty="0"/>
              <a:t> socio.</a:t>
            </a:r>
          </a:p>
          <a:p>
            <a:pPr marL="201168" lvl="1" indent="0" algn="just">
              <a:spcBef>
                <a:spcPts val="400"/>
              </a:spcBef>
              <a:buSzPct val="100000"/>
              <a:buNone/>
            </a:pPr>
            <a:endParaRPr lang="en-US" dirty="0"/>
          </a:p>
          <a:p>
            <a:pPr marL="201168" lvl="1" indent="0" algn="just">
              <a:spcBef>
                <a:spcPts val="400"/>
              </a:spcBef>
              <a:buSzPct val="100000"/>
              <a:buNone/>
            </a:pPr>
            <a:r>
              <a:rPr lang="en-US" dirty="0"/>
              <a:t>Es acceptable que </a:t>
            </a:r>
            <a:r>
              <a:rPr lang="en-US" dirty="0" err="1"/>
              <a:t>existirán</a:t>
            </a:r>
            <a:r>
              <a:rPr lang="en-US" dirty="0"/>
              <a:t> </a:t>
            </a:r>
            <a:r>
              <a:rPr lang="en-US" dirty="0" err="1"/>
              <a:t>diferencias</a:t>
            </a:r>
            <a:r>
              <a:rPr lang="en-US" dirty="0"/>
              <a:t> </a:t>
            </a:r>
            <a:r>
              <a:rPr lang="en-US" dirty="0" err="1"/>
              <a:t>considerables</a:t>
            </a:r>
            <a:r>
              <a:rPr lang="en-US" dirty="0"/>
              <a:t> </a:t>
            </a:r>
            <a:r>
              <a:rPr lang="en-US" dirty="0" err="1"/>
              <a:t>en</a:t>
            </a:r>
            <a:r>
              <a:rPr lang="en-US" dirty="0"/>
              <a:t> las </a:t>
            </a:r>
            <a:r>
              <a:rPr lang="en-US" dirty="0" err="1"/>
              <a:t>culturas</a:t>
            </a:r>
            <a:r>
              <a:rPr lang="en-US" dirty="0"/>
              <a:t>, las </a:t>
            </a:r>
            <a:r>
              <a:rPr lang="en-US" dirty="0" err="1"/>
              <a:t>escuelas</a:t>
            </a:r>
            <a:r>
              <a:rPr lang="en-US" dirty="0"/>
              <a:t>, el </a:t>
            </a:r>
            <a:r>
              <a:rPr lang="en-US" dirty="0" err="1"/>
              <a:t>sistema</a:t>
            </a:r>
            <a:r>
              <a:rPr lang="en-US" dirty="0"/>
              <a:t> </a:t>
            </a:r>
            <a:r>
              <a:rPr lang="en-US" dirty="0" err="1"/>
              <a:t>educativo</a:t>
            </a:r>
            <a:r>
              <a:rPr lang="en-US" dirty="0"/>
              <a:t>, el </a:t>
            </a:r>
            <a:r>
              <a:rPr lang="en-US" dirty="0" err="1"/>
              <a:t>equipo</a:t>
            </a:r>
            <a:r>
              <a:rPr lang="en-US" dirty="0"/>
              <a:t> </a:t>
            </a:r>
            <a:r>
              <a:rPr lang="en-US" dirty="0" err="1"/>
              <a:t>técnico</a:t>
            </a:r>
            <a:r>
              <a:rPr lang="en-US" dirty="0"/>
              <a:t> y los </a:t>
            </a:r>
            <a:r>
              <a:rPr lang="en-US" dirty="0" err="1"/>
              <a:t>apoyos</a:t>
            </a:r>
            <a:r>
              <a:rPr lang="en-US" dirty="0"/>
              <a:t> </a:t>
            </a:r>
            <a:r>
              <a:rPr lang="en-US" dirty="0" err="1"/>
              <a:t>externos</a:t>
            </a:r>
            <a:r>
              <a:rPr lang="en-US" dirty="0"/>
              <a:t> para el </a:t>
            </a:r>
            <a:r>
              <a:rPr lang="en-US" dirty="0" err="1"/>
              <a:t>desarrollo</a:t>
            </a:r>
            <a:r>
              <a:rPr lang="en-US" dirty="0"/>
              <a:t> </a:t>
            </a:r>
            <a:r>
              <a:rPr lang="en-US" dirty="0" err="1"/>
              <a:t>en</a:t>
            </a:r>
            <a:r>
              <a:rPr lang="en-US" dirty="0"/>
              <a:t> los </a:t>
            </a:r>
            <a:r>
              <a:rPr lang="en-US" dirty="0" err="1"/>
              <a:t>países</a:t>
            </a:r>
            <a:r>
              <a:rPr lang="en-US" dirty="0"/>
              <a:t> </a:t>
            </a:r>
            <a:r>
              <a:rPr lang="en-US" dirty="0" err="1"/>
              <a:t>socios</a:t>
            </a:r>
            <a:r>
              <a:rPr lang="en-US" dirty="0"/>
              <a:t>, por lo tanto, la </a:t>
            </a:r>
            <a:r>
              <a:rPr lang="en-US" dirty="0" err="1"/>
              <a:t>gama</a:t>
            </a:r>
            <a:r>
              <a:rPr lang="en-US" dirty="0"/>
              <a:t> de </a:t>
            </a:r>
            <a:r>
              <a:rPr lang="en-US" dirty="0" err="1"/>
              <a:t>módulos</a:t>
            </a:r>
            <a:r>
              <a:rPr lang="en-US" dirty="0"/>
              <a:t> </a:t>
            </a:r>
            <a:r>
              <a:rPr lang="en-US" dirty="0" err="1"/>
              <a:t>requeridos</a:t>
            </a:r>
            <a:r>
              <a:rPr lang="en-US" dirty="0"/>
              <a:t> para </a:t>
            </a:r>
            <a:r>
              <a:rPr lang="en-US" dirty="0" err="1"/>
              <a:t>abordar</a:t>
            </a:r>
            <a:r>
              <a:rPr lang="en-US" dirty="0"/>
              <a:t> el </a:t>
            </a:r>
            <a:r>
              <a:rPr lang="en-US" dirty="0" err="1"/>
              <a:t>área</a:t>
            </a:r>
            <a:r>
              <a:rPr lang="en-US" dirty="0"/>
              <a:t> </a:t>
            </a:r>
            <a:r>
              <a:rPr lang="en-US" dirty="0" err="1"/>
              <a:t>temática</a:t>
            </a:r>
            <a:r>
              <a:rPr lang="en-US" dirty="0"/>
              <a:t> ́streaming ́ </a:t>
            </a:r>
            <a:r>
              <a:rPr lang="en-US" dirty="0" err="1"/>
              <a:t>necesariamente</a:t>
            </a:r>
            <a:r>
              <a:rPr lang="en-US" dirty="0"/>
              <a:t> </a:t>
            </a:r>
            <a:r>
              <a:rPr lang="en-US" dirty="0" err="1"/>
              <a:t>será</a:t>
            </a:r>
            <a:r>
              <a:rPr lang="en-US" dirty="0"/>
              <a:t> integral para </a:t>
            </a:r>
            <a:r>
              <a:rPr lang="en-US" dirty="0" err="1"/>
              <a:t>garantizar</a:t>
            </a:r>
            <a:r>
              <a:rPr lang="en-US" dirty="0"/>
              <a:t> que el plan de </a:t>
            </a:r>
            <a:r>
              <a:rPr lang="en-US" dirty="0" err="1"/>
              <a:t>estudios</a:t>
            </a:r>
            <a:r>
              <a:rPr lang="en-US" dirty="0"/>
              <a:t> </a:t>
            </a:r>
            <a:r>
              <a:rPr lang="en-US" dirty="0" err="1"/>
              <a:t>tenga</a:t>
            </a:r>
            <a:r>
              <a:rPr lang="en-US" dirty="0"/>
              <a:t> un valor </a:t>
            </a:r>
            <a:r>
              <a:rPr lang="en-US" dirty="0" err="1"/>
              <a:t>práctico</a:t>
            </a:r>
            <a:r>
              <a:rPr lang="en-US" dirty="0"/>
              <a:t> </a:t>
            </a:r>
            <a:r>
              <a:rPr lang="en-US" dirty="0" err="1"/>
              <a:t>en</a:t>
            </a:r>
            <a:r>
              <a:rPr lang="en-US" dirty="0"/>
              <a:t> </a:t>
            </a:r>
            <a:r>
              <a:rPr lang="en-US" dirty="0" err="1"/>
              <a:t>todos</a:t>
            </a:r>
            <a:r>
              <a:rPr lang="en-US" dirty="0"/>
              <a:t> los </a:t>
            </a:r>
            <a:r>
              <a:rPr lang="en-US" dirty="0" err="1"/>
              <a:t>países</a:t>
            </a:r>
            <a:r>
              <a:rPr lang="en-US" dirty="0"/>
              <a:t> </a:t>
            </a:r>
            <a:r>
              <a:rPr lang="en-US" dirty="0" err="1"/>
              <a:t>socios</a:t>
            </a:r>
            <a:r>
              <a:rPr lang="en-US" dirty="0"/>
              <a:t>.</a:t>
            </a:r>
          </a:p>
          <a:p>
            <a:pPr marL="201168" lvl="1" indent="0" algn="just">
              <a:spcBef>
                <a:spcPts val="400"/>
              </a:spcBef>
              <a:buSzPct val="100000"/>
              <a:buNone/>
            </a:pPr>
            <a:endParaRPr sz="1800" dirty="0"/>
          </a:p>
          <a:p>
            <a:pPr marL="384048" lvl="1" indent="-182880">
              <a:spcBef>
                <a:spcPts val="400"/>
              </a:spcBef>
              <a:buSzPct val="100000"/>
              <a:buFont typeface="Noto Sans Symbols"/>
              <a:buChar char="⮚"/>
            </a:pPr>
            <a:r>
              <a:rPr lang="en-US" sz="1600" dirty="0"/>
              <a:t>El </a:t>
            </a:r>
            <a:r>
              <a:rPr lang="en-US" sz="1600" dirty="0" err="1"/>
              <a:t>currículo</a:t>
            </a:r>
            <a:r>
              <a:rPr lang="en-US" sz="1600" dirty="0"/>
              <a:t> </a:t>
            </a:r>
            <a:r>
              <a:rPr lang="en-US" sz="1600" dirty="0" err="1"/>
              <a:t>aborda</a:t>
            </a:r>
            <a:r>
              <a:rPr lang="en-US" sz="1600" dirty="0"/>
              <a:t> </a:t>
            </a:r>
            <a:r>
              <a:rPr lang="en-US" sz="1600" dirty="0" err="1"/>
              <a:t>específicamente</a:t>
            </a:r>
            <a:r>
              <a:rPr lang="en-US" sz="1600" dirty="0"/>
              <a:t> las </a:t>
            </a:r>
            <a:r>
              <a:rPr lang="en-US" sz="1600" dirty="0" err="1"/>
              <a:t>necesidades</a:t>
            </a:r>
            <a:r>
              <a:rPr lang="en-US" sz="1600" dirty="0"/>
              <a:t> de los </a:t>
            </a:r>
            <a:r>
              <a:rPr lang="en-US" sz="1600" dirty="0" err="1"/>
              <a:t>docentes</a:t>
            </a:r>
            <a:r>
              <a:rPr lang="en-US" sz="1600" dirty="0"/>
              <a:t> </a:t>
            </a:r>
            <a:r>
              <a:rPr lang="en-US" sz="1600" dirty="0" err="1"/>
              <a:t>en</a:t>
            </a:r>
            <a:r>
              <a:rPr lang="en-US" sz="1600" dirty="0"/>
              <a:t> general y de las </a:t>
            </a:r>
            <a:r>
              <a:rPr lang="en-US" sz="1600" dirty="0" err="1"/>
              <a:t>escuelas</a:t>
            </a:r>
            <a:r>
              <a:rPr lang="en-US" sz="1600" dirty="0"/>
              <a:t> VET (</a:t>
            </a:r>
            <a:r>
              <a:rPr lang="en-US" sz="1600" dirty="0" err="1"/>
              <a:t>formación</a:t>
            </a:r>
            <a:r>
              <a:rPr lang="en-US" sz="1600" dirty="0"/>
              <a:t> professional) </a:t>
            </a:r>
            <a:r>
              <a:rPr lang="en-US" sz="1600" dirty="0" err="1"/>
              <a:t>en</a:t>
            </a:r>
            <a:r>
              <a:rPr lang="en-US" sz="1600" dirty="0"/>
              <a:t> </a:t>
            </a:r>
            <a:r>
              <a:rPr lang="en-US" sz="1600" dirty="0" err="1"/>
              <a:t>términos</a:t>
            </a:r>
            <a:r>
              <a:rPr lang="en-US" sz="1600" dirty="0"/>
              <a:t> de </a:t>
            </a:r>
            <a:r>
              <a:rPr lang="en-US" sz="1600" dirty="0" err="1"/>
              <a:t>idoneidad</a:t>
            </a:r>
            <a:r>
              <a:rPr lang="en-US" sz="1600" dirty="0"/>
              <a:t> de los </a:t>
            </a:r>
            <a:r>
              <a:rPr lang="en-US" sz="1600" dirty="0" err="1"/>
              <a:t>entornos</a:t>
            </a:r>
            <a:r>
              <a:rPr lang="en-US" sz="1600" dirty="0"/>
              <a:t> de </a:t>
            </a:r>
            <a:r>
              <a:rPr lang="en-US" sz="1600" dirty="0" err="1"/>
              <a:t>aprendizaje</a:t>
            </a:r>
            <a:r>
              <a:rPr lang="en-US" sz="1600" dirty="0"/>
              <a:t>, </a:t>
            </a:r>
            <a:r>
              <a:rPr lang="en-US" sz="1600" dirty="0" err="1"/>
              <a:t>estructura</a:t>
            </a:r>
            <a:r>
              <a:rPr lang="en-US" sz="1600" dirty="0"/>
              <a:t> y </a:t>
            </a:r>
            <a:r>
              <a:rPr lang="en-US" sz="1600" dirty="0" err="1"/>
              <a:t>relevancia</a:t>
            </a:r>
            <a:r>
              <a:rPr lang="en-US" sz="1600" dirty="0"/>
              <a:t> del </a:t>
            </a:r>
            <a:r>
              <a:rPr lang="en-US" sz="1600" dirty="0" err="1"/>
              <a:t>contenido</a:t>
            </a:r>
            <a:r>
              <a:rPr lang="en-US" sz="1600" dirty="0"/>
              <a:t> de </a:t>
            </a:r>
            <a:r>
              <a:rPr lang="en-US" sz="1600" dirty="0" err="1"/>
              <a:t>aprendizaje</a:t>
            </a:r>
            <a:r>
              <a:rPr lang="en-US" sz="1600" dirty="0"/>
              <a:t> y </a:t>
            </a:r>
            <a:r>
              <a:rPr lang="en-US" sz="1600" dirty="0" err="1"/>
              <a:t>accesibilidad</a:t>
            </a:r>
            <a:r>
              <a:rPr lang="en-US" sz="1600" dirty="0"/>
              <a:t> de las </a:t>
            </a:r>
            <a:r>
              <a:rPr lang="en-US" sz="1600" dirty="0" err="1"/>
              <a:t>plataformas</a:t>
            </a:r>
            <a:r>
              <a:rPr lang="en-US" sz="1600" dirty="0"/>
              <a:t> de </a:t>
            </a:r>
            <a:r>
              <a:rPr lang="en-US" sz="1600" dirty="0" err="1"/>
              <a:t>aprendizaje</a:t>
            </a:r>
            <a:r>
              <a:rPr lang="en-US" sz="1600" dirty="0"/>
              <a:t>.</a:t>
            </a:r>
            <a:endParaRP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body" idx="1"/>
          </p:nvPr>
        </p:nvSpPr>
        <p:spPr>
          <a:xfrm>
            <a:off x="1097281" y="1845734"/>
            <a:ext cx="7984576" cy="4023360"/>
          </a:xfrm>
          <a:prstGeom prst="rect">
            <a:avLst/>
          </a:prstGeom>
          <a:noFill/>
          <a:ln>
            <a:noFill/>
          </a:ln>
        </p:spPr>
        <p:txBody>
          <a:bodyPr spcFirstLastPara="1" wrap="square" lIns="0" tIns="45700" rIns="0" bIns="45700" anchor="t" anchorCtr="0">
            <a:normAutofit fontScale="92500"/>
          </a:bodyPr>
          <a:lstStyle/>
          <a:p>
            <a:pPr marL="0" lvl="0" indent="0" algn="ctr">
              <a:spcBef>
                <a:spcPts val="0"/>
              </a:spcBef>
              <a:buSzPts val="2100"/>
              <a:buNone/>
            </a:pPr>
            <a:r>
              <a:rPr lang="en-US" sz="2100" b="1" dirty="0"/>
              <a:t>IO3 SAFE – </a:t>
            </a:r>
            <a:r>
              <a:rPr lang="en-US" sz="2100" b="1" dirty="0" err="1"/>
              <a:t>Curso</a:t>
            </a:r>
            <a:r>
              <a:rPr lang="en-US" sz="2100" b="1" dirty="0"/>
              <a:t> de </a:t>
            </a:r>
            <a:r>
              <a:rPr lang="en-US" sz="2100" b="1" dirty="0" err="1"/>
              <a:t>formación</a:t>
            </a:r>
            <a:r>
              <a:rPr lang="en-US" sz="2100" b="1" dirty="0"/>
              <a:t> de </a:t>
            </a:r>
            <a:r>
              <a:rPr lang="en-US" sz="2100" b="1" dirty="0" err="1"/>
              <a:t>profesores</a:t>
            </a:r>
            <a:r>
              <a:rPr lang="en-US" sz="2100" b="1" dirty="0"/>
              <a:t> </a:t>
            </a:r>
            <a:r>
              <a:rPr lang="en-US" sz="2100" b="1" dirty="0" err="1"/>
              <a:t>sobre</a:t>
            </a:r>
            <a:r>
              <a:rPr lang="en-US" sz="2100" b="1" dirty="0"/>
              <a:t> </a:t>
            </a:r>
            <a:r>
              <a:rPr lang="en-US" sz="2100" b="1" dirty="0" err="1"/>
              <a:t>Streamlabs</a:t>
            </a:r>
            <a:r>
              <a:rPr lang="en-US" sz="2100" b="1" dirty="0"/>
              <a:t> OBS y </a:t>
            </a:r>
            <a:r>
              <a:rPr lang="en-US" sz="2100" b="1" dirty="0" err="1"/>
              <a:t>uso</a:t>
            </a:r>
            <a:r>
              <a:rPr lang="en-US" sz="2100" b="1" dirty="0"/>
              <a:t> de </a:t>
            </a:r>
            <a:r>
              <a:rPr lang="en-US" sz="2100" b="1" dirty="0" err="1"/>
              <a:t>plataformas</a:t>
            </a:r>
            <a:r>
              <a:rPr lang="en-US" sz="2100" b="1" dirty="0"/>
              <a:t> de streaming</a:t>
            </a:r>
          </a:p>
          <a:p>
            <a:pPr marL="0" lvl="0" indent="0" algn="ctr">
              <a:spcBef>
                <a:spcPts val="0"/>
              </a:spcBef>
              <a:buSzPts val="2100"/>
              <a:buNone/>
            </a:pPr>
            <a:endParaRPr lang="en-US" sz="2100" b="1" dirty="0"/>
          </a:p>
          <a:p>
            <a:pPr marL="342900" algn="just">
              <a:spcBef>
                <a:spcPts val="0"/>
              </a:spcBef>
              <a:buSzPts val="2100"/>
              <a:buFontTx/>
              <a:buChar char="-"/>
            </a:pPr>
            <a:r>
              <a:rPr lang="en-US" dirty="0"/>
              <a:t>Se </a:t>
            </a:r>
            <a:r>
              <a:rPr lang="en-US" dirty="0" err="1"/>
              <a:t>desarrollará</a:t>
            </a:r>
            <a:r>
              <a:rPr lang="en-US" dirty="0"/>
              <a:t> un curriculum de </a:t>
            </a:r>
            <a:r>
              <a:rPr lang="en-US" dirty="0" err="1"/>
              <a:t>formación</a:t>
            </a:r>
            <a:r>
              <a:rPr lang="en-US" dirty="0"/>
              <a:t> </a:t>
            </a:r>
            <a:r>
              <a:rPr lang="en-US" dirty="0" err="1"/>
              <a:t>docente</a:t>
            </a:r>
            <a:r>
              <a:rPr lang="en-US" dirty="0"/>
              <a:t> modular para la </a:t>
            </a:r>
            <a:r>
              <a:rPr lang="en-US" dirty="0" err="1"/>
              <a:t>transmisión</a:t>
            </a:r>
            <a:r>
              <a:rPr lang="en-US" dirty="0"/>
              <a:t> </a:t>
            </a:r>
            <a:r>
              <a:rPr lang="en-US" dirty="0" err="1"/>
              <a:t>en</a:t>
            </a:r>
            <a:r>
              <a:rPr lang="en-US" dirty="0"/>
              <a:t> las </a:t>
            </a:r>
            <a:r>
              <a:rPr lang="en-US" dirty="0" err="1"/>
              <a:t>escuelas</a:t>
            </a:r>
            <a:r>
              <a:rPr lang="en-US" dirty="0"/>
              <a:t> </a:t>
            </a:r>
            <a:r>
              <a:rPr lang="en-US" dirty="0" err="1"/>
              <a:t>como</a:t>
            </a:r>
            <a:r>
              <a:rPr lang="en-US" dirty="0"/>
              <a:t> base para los </a:t>
            </a:r>
            <a:r>
              <a:rPr lang="en-US" dirty="0" err="1"/>
              <a:t>cursos</a:t>
            </a:r>
            <a:r>
              <a:rPr lang="en-US" dirty="0"/>
              <a:t> </a:t>
            </a:r>
            <a:r>
              <a:rPr lang="en-US" dirty="0" err="1"/>
              <a:t>en</a:t>
            </a:r>
            <a:r>
              <a:rPr lang="en-US" dirty="0"/>
              <a:t> </a:t>
            </a:r>
            <a:r>
              <a:rPr lang="en-US" dirty="0" err="1"/>
              <a:t>línea</a:t>
            </a:r>
            <a:r>
              <a:rPr lang="en-US" dirty="0"/>
              <a:t> y los </a:t>
            </a:r>
            <a:r>
              <a:rPr lang="en-US" dirty="0" err="1"/>
              <a:t>módulos</a:t>
            </a:r>
            <a:r>
              <a:rPr lang="en-US" dirty="0"/>
              <a:t> de </a:t>
            </a:r>
            <a:r>
              <a:rPr lang="en-US" dirty="0" err="1"/>
              <a:t>aprendizaje</a:t>
            </a:r>
            <a:r>
              <a:rPr lang="en-US" dirty="0"/>
              <a:t> </a:t>
            </a:r>
            <a:r>
              <a:rPr lang="en-US" dirty="0" err="1"/>
              <a:t>en</a:t>
            </a:r>
            <a:r>
              <a:rPr lang="en-US" dirty="0"/>
              <a:t> la </a:t>
            </a:r>
            <a:r>
              <a:rPr lang="en-US" dirty="0" err="1"/>
              <a:t>plataforma</a:t>
            </a:r>
            <a:r>
              <a:rPr lang="en-US" dirty="0"/>
              <a:t> de </a:t>
            </a:r>
            <a:r>
              <a:rPr lang="en-US" dirty="0" err="1"/>
              <a:t>aprendizaje</a:t>
            </a:r>
            <a:r>
              <a:rPr lang="en-US" dirty="0"/>
              <a:t> que se </a:t>
            </a:r>
            <a:r>
              <a:rPr lang="en-US" dirty="0" err="1"/>
              <a:t>desarrollará</a:t>
            </a:r>
            <a:r>
              <a:rPr lang="en-US" dirty="0"/>
              <a:t>.</a:t>
            </a:r>
          </a:p>
          <a:p>
            <a:pPr marL="342900" algn="just">
              <a:spcBef>
                <a:spcPts val="0"/>
              </a:spcBef>
              <a:buSzPts val="2100"/>
              <a:buFontTx/>
              <a:buChar char="-"/>
            </a:pPr>
            <a:endParaRPr lang="en-US" dirty="0"/>
          </a:p>
          <a:p>
            <a:pPr marL="342900" algn="ctr">
              <a:spcBef>
                <a:spcPts val="0"/>
              </a:spcBef>
              <a:buSzPts val="2100"/>
              <a:buFontTx/>
              <a:buChar char="-"/>
            </a:pPr>
            <a:r>
              <a:rPr lang="en-US" dirty="0"/>
              <a:t> La idea: </a:t>
            </a:r>
            <a:r>
              <a:rPr lang="en-US" dirty="0" err="1"/>
              <a:t>apoyar</a:t>
            </a:r>
            <a:r>
              <a:rPr lang="en-US" dirty="0"/>
              <a:t> la </a:t>
            </a:r>
            <a:r>
              <a:rPr lang="en-US" dirty="0" err="1"/>
              <a:t>adquisición</a:t>
            </a:r>
            <a:r>
              <a:rPr lang="en-US" dirty="0"/>
              <a:t> de </a:t>
            </a:r>
            <a:r>
              <a:rPr lang="en-US" dirty="0" err="1"/>
              <a:t>competencias</a:t>
            </a:r>
            <a:r>
              <a:rPr lang="en-US" dirty="0"/>
              <a:t> clave de alto valor </a:t>
            </a:r>
            <a:r>
              <a:rPr lang="en-US" dirty="0" err="1"/>
              <a:t>necesarias</a:t>
            </a:r>
            <a:r>
              <a:rPr lang="en-US" dirty="0"/>
              <a:t> para </a:t>
            </a:r>
            <a:r>
              <a:rPr lang="en-US" dirty="0" err="1"/>
              <a:t>establecer</a:t>
            </a:r>
            <a:r>
              <a:rPr lang="en-US" dirty="0"/>
              <a:t> un </a:t>
            </a:r>
            <a:r>
              <a:rPr lang="en-US" dirty="0" err="1"/>
              <a:t>aprendizaje</a:t>
            </a:r>
            <a:r>
              <a:rPr lang="en-US" dirty="0"/>
              <a:t> </a:t>
            </a:r>
            <a:r>
              <a:rPr lang="en-US" dirty="0" err="1"/>
              <a:t>moderno</a:t>
            </a:r>
            <a:r>
              <a:rPr lang="en-US" dirty="0"/>
              <a:t> e </a:t>
            </a:r>
            <a:r>
              <a:rPr lang="en-US" dirty="0" err="1"/>
              <a:t>innovador</a:t>
            </a:r>
            <a:r>
              <a:rPr lang="en-US" dirty="0"/>
              <a:t> con un </a:t>
            </a:r>
            <a:r>
              <a:rPr lang="en-US" dirty="0" err="1"/>
              <a:t>enfoque</a:t>
            </a:r>
            <a:r>
              <a:rPr lang="en-US" dirty="0"/>
              <a:t> </a:t>
            </a:r>
            <a:r>
              <a:rPr lang="en-US" dirty="0" err="1"/>
              <a:t>europeo</a:t>
            </a:r>
            <a:r>
              <a:rPr lang="en-US" dirty="0"/>
              <a:t> comparable que </a:t>
            </a:r>
            <a:r>
              <a:rPr lang="en-US" dirty="0" err="1"/>
              <a:t>funcione</a:t>
            </a:r>
            <a:r>
              <a:rPr lang="en-US" dirty="0"/>
              <a:t> bajo COVID-19.</a:t>
            </a:r>
            <a:endParaRPr dirty="0"/>
          </a:p>
          <a:p>
            <a:pPr marL="91440" lvl="0" indent="0" algn="just" rtl="0">
              <a:lnSpc>
                <a:spcPct val="90000"/>
              </a:lnSpc>
              <a:spcBef>
                <a:spcPts val="1400"/>
              </a:spcBef>
              <a:spcAft>
                <a:spcPts val="0"/>
              </a:spcAft>
              <a:buSzPts val="2000"/>
              <a:buFont typeface="Noto Sans Symbols"/>
              <a:buNone/>
            </a:pPr>
            <a:endParaRPr dirty="0"/>
          </a:p>
          <a:p>
            <a:pPr marL="0" lvl="0" indent="0">
              <a:spcBef>
                <a:spcPts val="1400"/>
              </a:spcBef>
              <a:buSzPts val="2000"/>
              <a:buNone/>
            </a:pPr>
            <a:r>
              <a:rPr lang="en-US" dirty="0" err="1"/>
              <a:t>Organizador</a:t>
            </a:r>
            <a:r>
              <a:rPr lang="en-US" dirty="0"/>
              <a:t>: Universidad de Paderborn</a:t>
            </a:r>
            <a:endParaRPr dirty="0"/>
          </a:p>
          <a:p>
            <a:pPr marL="0" lvl="0" indent="0" algn="l" rtl="0">
              <a:lnSpc>
                <a:spcPct val="90000"/>
              </a:lnSpc>
              <a:spcBef>
                <a:spcPts val="1400"/>
              </a:spcBef>
              <a:spcAft>
                <a:spcPts val="0"/>
              </a:spcAft>
              <a:buSzPts val="2000"/>
              <a:buNone/>
            </a:pPr>
            <a:r>
              <a:rPr lang="en-US" dirty="0" err="1"/>
              <a:t>Idiomas</a:t>
            </a:r>
            <a:r>
              <a:rPr lang="en-US" dirty="0"/>
              <a:t>: DE, EN, CZ, ES</a:t>
            </a:r>
            <a:endParaRPr dirty="0"/>
          </a:p>
          <a:p>
            <a:pPr marL="91440" lvl="0" indent="0" algn="just" rtl="0">
              <a:lnSpc>
                <a:spcPct val="90000"/>
              </a:lnSpc>
              <a:spcBef>
                <a:spcPts val="1400"/>
              </a:spcBef>
              <a:spcAft>
                <a:spcPts val="0"/>
              </a:spcAft>
              <a:buSzPts val="2000"/>
              <a:buFont typeface="Noto Sans Symbols"/>
              <a:buNone/>
            </a:pPr>
            <a:endParaRPr dirty="0"/>
          </a:p>
        </p:txBody>
      </p:sp>
      <p:sp>
        <p:nvSpPr>
          <p:cNvPr id="215" name="Google Shape;215;p11"/>
          <p:cNvSpPr txBox="1">
            <a:spLocks noGrp="1"/>
          </p:cNvSpPr>
          <p:nvPr>
            <p:ph type="title"/>
          </p:nvPr>
        </p:nvSpPr>
        <p:spPr>
          <a:xfrm>
            <a:off x="1096963" y="287338"/>
            <a:ext cx="10058400" cy="1449387"/>
          </a:xfrm>
          <a:prstGeom prst="rect">
            <a:avLst/>
          </a:prstGeom>
          <a:noFill/>
          <a:ln>
            <a:noFill/>
          </a:ln>
        </p:spPr>
        <p:txBody>
          <a:bodyPr spcFirstLastPara="1" wrap="square" lIns="91425" tIns="45700" rIns="91425" bIns="45700" anchor="b" anchorCtr="0">
            <a:normAutofit/>
          </a:bodyPr>
          <a:lstStyle/>
          <a:p>
            <a:pPr lvl="0"/>
            <a:r>
              <a:rPr lang="en-US" dirty="0"/>
              <a:t>2. </a:t>
            </a:r>
            <a:r>
              <a:rPr lang="en-US" dirty="0" err="1"/>
              <a:t>Módulos</a:t>
            </a:r>
            <a:r>
              <a:rPr lang="en-US" dirty="0"/>
              <a:t> para maestros SAFE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12"/>
          <p:cNvGrpSpPr/>
          <p:nvPr/>
        </p:nvGrpSpPr>
        <p:grpSpPr>
          <a:xfrm>
            <a:off x="1307878" y="1629892"/>
            <a:ext cx="8812666" cy="4356496"/>
            <a:chOff x="0" y="55817"/>
            <a:chExt cx="8812666" cy="4356496"/>
          </a:xfrm>
        </p:grpSpPr>
        <p:sp>
          <p:nvSpPr>
            <p:cNvPr id="221" name="Google Shape;221;p12"/>
            <p:cNvSpPr/>
            <p:nvPr/>
          </p:nvSpPr>
          <p:spPr>
            <a:xfrm>
              <a:off x="0" y="247697"/>
              <a:ext cx="8812666" cy="32760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2"/>
            <p:cNvSpPr/>
            <p:nvPr/>
          </p:nvSpPr>
          <p:spPr>
            <a:xfrm>
              <a:off x="419548" y="55817"/>
              <a:ext cx="8390957" cy="383760"/>
            </a:xfrm>
            <a:prstGeom prst="roundRect">
              <a:avLst>
                <a:gd name="adj" fmla="val 16667"/>
              </a:avLst>
            </a:prstGeom>
            <a:solidFill>
              <a:srgbClr val="65747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2"/>
            <p:cNvSpPr txBox="1"/>
            <p:nvPr/>
          </p:nvSpPr>
          <p:spPr>
            <a:xfrm>
              <a:off x="438282" y="74551"/>
              <a:ext cx="8353489" cy="346292"/>
            </a:xfrm>
            <a:prstGeom prst="rect">
              <a:avLst/>
            </a:prstGeom>
            <a:noFill/>
            <a:ln>
              <a:noFill/>
            </a:ln>
          </p:spPr>
          <p:txBody>
            <a:bodyPr spcFirstLastPara="1" wrap="square" lIns="233150" tIns="0" rIns="233150" bIns="0" anchor="ctr" anchorCtr="0">
              <a:noAutofit/>
            </a:bodyPr>
            <a:lstStyle/>
            <a:p>
              <a:pPr lvl="0">
                <a:lnSpc>
                  <a:spcPct val="90000"/>
                </a:lnSpc>
                <a:buClr>
                  <a:schemeClr val="lt1"/>
                </a:buClr>
                <a:buSzPts val="1600"/>
              </a:pPr>
              <a:r>
                <a:rPr lang="en-US" sz="1600" b="1" dirty="0">
                  <a:solidFill>
                    <a:schemeClr val="lt1"/>
                  </a:solidFill>
                  <a:latin typeface="Calibri"/>
                  <a:ea typeface="Calibri"/>
                  <a:cs typeface="Calibri"/>
                  <a:sym typeface="Calibri"/>
                </a:rPr>
                <a:t>IO3 SAFE </a:t>
              </a:r>
              <a:r>
                <a:rPr lang="en-US" sz="1600" b="1" dirty="0" err="1">
                  <a:solidFill>
                    <a:schemeClr val="lt1"/>
                  </a:solidFill>
                  <a:latin typeface="Calibri"/>
                  <a:ea typeface="Calibri"/>
                  <a:cs typeface="Calibri"/>
                  <a:sym typeface="Calibri"/>
                </a:rPr>
                <a:t>Curso</a:t>
              </a:r>
              <a:r>
                <a:rPr lang="en-US" sz="1600" b="1" dirty="0">
                  <a:solidFill>
                    <a:schemeClr val="lt1"/>
                  </a:solidFill>
                  <a:latin typeface="Calibri"/>
                  <a:ea typeface="Calibri"/>
                  <a:cs typeface="Calibri"/>
                  <a:sym typeface="Calibri"/>
                </a:rPr>
                <a:t> de </a:t>
              </a:r>
              <a:r>
                <a:rPr lang="en-US" sz="1600" b="1" dirty="0" err="1">
                  <a:solidFill>
                    <a:schemeClr val="lt1"/>
                  </a:solidFill>
                  <a:latin typeface="Calibri"/>
                  <a:ea typeface="Calibri"/>
                  <a:cs typeface="Calibri"/>
                  <a:sym typeface="Calibri"/>
                </a:rPr>
                <a:t>formación</a:t>
              </a:r>
              <a:r>
                <a:rPr lang="en-US" sz="1600" b="1" dirty="0">
                  <a:solidFill>
                    <a:schemeClr val="lt1"/>
                  </a:solidFill>
                  <a:latin typeface="Calibri"/>
                  <a:ea typeface="Calibri"/>
                  <a:cs typeface="Calibri"/>
                  <a:sym typeface="Calibri"/>
                </a:rPr>
                <a:t> de </a:t>
              </a:r>
              <a:r>
                <a:rPr lang="en-US" sz="1600" b="1" dirty="0" err="1">
                  <a:solidFill>
                    <a:schemeClr val="lt1"/>
                  </a:solidFill>
                  <a:latin typeface="Calibri"/>
                  <a:ea typeface="Calibri"/>
                  <a:cs typeface="Calibri"/>
                  <a:sym typeface="Calibri"/>
                </a:rPr>
                <a:t>profesores</a:t>
              </a:r>
              <a:r>
                <a:rPr lang="en-US" sz="1600" b="1" dirty="0">
                  <a:solidFill>
                    <a:schemeClr val="lt1"/>
                  </a:solidFill>
                  <a:latin typeface="Calibri"/>
                  <a:ea typeface="Calibri"/>
                  <a:cs typeface="Calibri"/>
                  <a:sym typeface="Calibri"/>
                </a:rPr>
                <a:t> </a:t>
              </a:r>
              <a:r>
                <a:rPr lang="en-US" sz="1600" b="1" dirty="0" err="1">
                  <a:solidFill>
                    <a:schemeClr val="lt1"/>
                  </a:solidFill>
                  <a:latin typeface="Calibri"/>
                  <a:ea typeface="Calibri"/>
                  <a:cs typeface="Calibri"/>
                  <a:sym typeface="Calibri"/>
                </a:rPr>
                <a:t>sobre</a:t>
              </a:r>
              <a:r>
                <a:rPr lang="en-US" sz="1600" b="1" dirty="0">
                  <a:solidFill>
                    <a:schemeClr val="lt1"/>
                  </a:solidFill>
                  <a:latin typeface="Calibri"/>
                  <a:ea typeface="Calibri"/>
                  <a:cs typeface="Calibri"/>
                  <a:sym typeface="Calibri"/>
                </a:rPr>
                <a:t> </a:t>
              </a:r>
              <a:r>
                <a:rPr lang="en-US" sz="1600" b="1" dirty="0" err="1">
                  <a:solidFill>
                    <a:schemeClr val="lt1"/>
                  </a:solidFill>
                  <a:latin typeface="Calibri"/>
                  <a:ea typeface="Calibri"/>
                  <a:cs typeface="Calibri"/>
                  <a:sym typeface="Calibri"/>
                </a:rPr>
                <a:t>Streamlabs</a:t>
              </a:r>
              <a:r>
                <a:rPr lang="en-US" sz="1600" b="1" dirty="0">
                  <a:solidFill>
                    <a:schemeClr val="lt1"/>
                  </a:solidFill>
                  <a:latin typeface="Calibri"/>
                  <a:ea typeface="Calibri"/>
                  <a:cs typeface="Calibri"/>
                  <a:sym typeface="Calibri"/>
                </a:rPr>
                <a:t> OBS y </a:t>
              </a:r>
              <a:r>
                <a:rPr lang="en-US" sz="1600" b="1" dirty="0" err="1">
                  <a:solidFill>
                    <a:schemeClr val="lt1"/>
                  </a:solidFill>
                  <a:latin typeface="Calibri"/>
                  <a:ea typeface="Calibri"/>
                  <a:cs typeface="Calibri"/>
                  <a:sym typeface="Calibri"/>
                </a:rPr>
                <a:t>uso</a:t>
              </a:r>
              <a:r>
                <a:rPr lang="en-US" sz="1600" b="1" dirty="0">
                  <a:solidFill>
                    <a:schemeClr val="lt1"/>
                  </a:solidFill>
                  <a:latin typeface="Calibri"/>
                  <a:ea typeface="Calibri"/>
                  <a:cs typeface="Calibri"/>
                  <a:sym typeface="Calibri"/>
                </a:rPr>
                <a:t> de </a:t>
              </a:r>
              <a:r>
                <a:rPr lang="en-US" sz="1600" b="1" dirty="0" err="1">
                  <a:solidFill>
                    <a:schemeClr val="lt1"/>
                  </a:solidFill>
                  <a:latin typeface="Calibri"/>
                  <a:ea typeface="Calibri"/>
                  <a:cs typeface="Calibri"/>
                  <a:sym typeface="Calibri"/>
                </a:rPr>
                <a:t>plataformas</a:t>
              </a:r>
              <a:r>
                <a:rPr lang="en-US" sz="1600" b="1" dirty="0">
                  <a:solidFill>
                    <a:schemeClr val="lt1"/>
                  </a:solidFill>
                  <a:latin typeface="Calibri"/>
                  <a:ea typeface="Calibri"/>
                  <a:cs typeface="Calibri"/>
                  <a:sym typeface="Calibri"/>
                </a:rPr>
                <a:t> de streaming</a:t>
              </a:r>
              <a:endParaRPr sz="1600" b="1" dirty="0">
                <a:solidFill>
                  <a:schemeClr val="lt1"/>
                </a:solidFill>
                <a:latin typeface="Calibri"/>
                <a:ea typeface="Calibri"/>
                <a:cs typeface="Calibri"/>
                <a:sym typeface="Calibri"/>
              </a:endParaRPr>
            </a:p>
          </p:txBody>
        </p:sp>
        <p:sp>
          <p:nvSpPr>
            <p:cNvPr id="224" name="Google Shape;224;p12"/>
            <p:cNvSpPr/>
            <p:nvPr/>
          </p:nvSpPr>
          <p:spPr>
            <a:xfrm>
              <a:off x="0" y="837377"/>
              <a:ext cx="8812666" cy="102375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2"/>
            <p:cNvSpPr txBox="1"/>
            <p:nvPr/>
          </p:nvSpPr>
          <p:spPr>
            <a:xfrm>
              <a:off x="0" y="837377"/>
              <a:ext cx="8812666" cy="1023750"/>
            </a:xfrm>
            <a:prstGeom prst="rect">
              <a:avLst/>
            </a:prstGeom>
            <a:noFill/>
            <a:ln>
              <a:noFill/>
            </a:ln>
          </p:spPr>
          <p:txBody>
            <a:bodyPr spcFirstLastPara="1" wrap="square" lIns="683950" tIns="270750" rIns="683950" bIns="99550" anchor="t" anchorCtr="0">
              <a:noAutofit/>
            </a:bodyPr>
            <a:lstStyle/>
            <a:p>
              <a:pPr marL="114300" lvl="1" indent="-114300">
                <a:lnSpc>
                  <a:spcPct val="90000"/>
                </a:lnSpc>
                <a:buClr>
                  <a:schemeClr val="dk1"/>
                </a:buClr>
                <a:buSzPts val="1400"/>
                <a:buFont typeface="Calibri"/>
                <a:buChar char="•"/>
              </a:pPr>
              <a:r>
                <a:rPr lang="en-US" sz="1400" b="0" i="0" u="none" strike="noStrike" cap="none" dirty="0" err="1">
                  <a:solidFill>
                    <a:schemeClr val="dk1"/>
                  </a:solidFill>
                  <a:latin typeface="Calibri"/>
                  <a:ea typeface="Calibri"/>
                  <a:cs typeface="Calibri"/>
                  <a:sym typeface="Calibri"/>
                </a:rPr>
                <a:t>Módulo</a:t>
              </a:r>
              <a:r>
                <a:rPr lang="en-US" sz="1400" b="0" i="0" u="none" strike="noStrike" cap="none" dirty="0">
                  <a:solidFill>
                    <a:schemeClr val="dk1"/>
                  </a:solidFill>
                  <a:latin typeface="Calibri"/>
                  <a:ea typeface="Calibri"/>
                  <a:cs typeface="Calibri"/>
                  <a:sym typeface="Calibri"/>
                </a:rPr>
                <a:t> 1: </a:t>
              </a:r>
              <a:r>
                <a:rPr lang="en-US" dirty="0">
                  <a:solidFill>
                    <a:schemeClr val="dk1"/>
                  </a:solidFill>
                  <a:latin typeface="Calibri"/>
                  <a:ea typeface="Calibri"/>
                  <a:cs typeface="Calibri"/>
                  <a:sym typeface="Calibri"/>
                </a:rPr>
                <a:t>Streaming </a:t>
              </a:r>
              <a:r>
                <a:rPr lang="en-US" dirty="0" err="1">
                  <a:solidFill>
                    <a:schemeClr val="dk1"/>
                  </a:solidFill>
                  <a:latin typeface="Calibri"/>
                  <a:ea typeface="Calibri"/>
                  <a:cs typeface="Calibri"/>
                  <a:sym typeface="Calibri"/>
                </a:rPr>
                <a:t>fácil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plataformas</a:t>
              </a:r>
              <a:r>
                <a:rPr lang="en-US" dirty="0">
                  <a:solidFill>
                    <a:schemeClr val="dk1"/>
                  </a:solidFill>
                  <a:latin typeface="Calibri"/>
                  <a:ea typeface="Calibri"/>
                  <a:cs typeface="Calibri"/>
                  <a:sym typeface="Calibri"/>
                </a:rPr>
                <a:t> streaming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educación</a:t>
              </a:r>
              <a:r>
                <a:rPr lang="en-US" dirty="0">
                  <a:solidFill>
                    <a:schemeClr val="dk1"/>
                  </a:solidFill>
                  <a:latin typeface="Calibri"/>
                  <a:ea typeface="Calibri"/>
                  <a:cs typeface="Calibri"/>
                  <a:sym typeface="Calibri"/>
                </a:rPr>
                <a:t> escolar</a:t>
              </a:r>
            </a:p>
            <a:p>
              <a:pPr marL="114300" lvl="1" indent="-114300">
                <a:lnSpc>
                  <a:spcPct val="90000"/>
                </a:lnSpc>
                <a:buClr>
                  <a:schemeClr val="dk1"/>
                </a:buClr>
                <a:buSzPts val="1400"/>
                <a:buFont typeface="Calibri"/>
                <a:buChar char="•"/>
              </a:pPr>
              <a:r>
                <a:rPr lang="en-US" dirty="0" err="1">
                  <a:solidFill>
                    <a:schemeClr val="dk1"/>
                  </a:solidFill>
                  <a:latin typeface="Calibri"/>
                  <a:ea typeface="Calibri"/>
                  <a:cs typeface="Calibri"/>
                  <a:sym typeface="Calibri"/>
                </a:rPr>
                <a:t>Módulo</a:t>
              </a:r>
              <a:r>
                <a:rPr lang="en-US" dirty="0">
                  <a:solidFill>
                    <a:schemeClr val="dk1"/>
                  </a:solidFill>
                  <a:latin typeface="Calibri"/>
                  <a:ea typeface="Calibri"/>
                  <a:cs typeface="Calibri"/>
                  <a:sym typeface="Calibri"/>
                </a:rPr>
                <a:t> </a:t>
              </a:r>
              <a:r>
                <a:rPr lang="en-US" sz="1400" b="0" i="0" u="none" strike="noStrike" cap="none" dirty="0">
                  <a:solidFill>
                    <a:schemeClr val="dk1"/>
                  </a:solidFill>
                  <a:latin typeface="Calibri"/>
                  <a:ea typeface="Calibri"/>
                  <a:cs typeface="Calibri"/>
                  <a:sym typeface="Calibri"/>
                </a:rPr>
                <a:t>2: </a:t>
              </a:r>
              <a:r>
                <a:rPr lang="en-US" sz="1400" b="0" i="0" u="none" strike="noStrike" cap="none" dirty="0" err="1">
                  <a:solidFill>
                    <a:schemeClr val="dk1"/>
                  </a:solidFill>
                  <a:latin typeface="Calibri"/>
                  <a:ea typeface="Calibri"/>
                  <a:cs typeface="Calibri"/>
                  <a:sym typeface="Calibri"/>
                </a:rPr>
                <a:t>Cómo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hace</a:t>
              </a:r>
              <a:r>
                <a:rPr lang="en-US" dirty="0" err="1">
                  <a:solidFill>
                    <a:schemeClr val="dk1"/>
                  </a:solidFill>
                  <a:latin typeface="Calibri"/>
                  <a:ea typeface="Calibri"/>
                  <a:cs typeface="Calibri"/>
                  <a:sym typeface="Calibri"/>
                </a:rPr>
                <a:t>r</a:t>
              </a:r>
              <a:r>
                <a:rPr lang="en-US" dirty="0">
                  <a:solidFill>
                    <a:schemeClr val="dk1"/>
                  </a:solidFill>
                  <a:latin typeface="Calibri"/>
                  <a:ea typeface="Calibri"/>
                  <a:cs typeface="Calibri"/>
                  <a:sym typeface="Calibri"/>
                </a:rPr>
                <a:t> Streaming: </a:t>
              </a:r>
              <a:r>
                <a:rPr lang="en-US" dirty="0" err="1">
                  <a:solidFill>
                    <a:schemeClr val="dk1"/>
                  </a:solidFill>
                  <a:latin typeface="Calibri"/>
                  <a:ea typeface="Calibri"/>
                  <a:cs typeface="Calibri"/>
                  <a:sym typeface="Calibri"/>
                </a:rPr>
                <a:t>Introducción</a:t>
              </a:r>
              <a:r>
                <a:rPr lang="en-US" dirty="0">
                  <a:solidFill>
                    <a:schemeClr val="dk1"/>
                  </a:solidFill>
                  <a:latin typeface="Calibri"/>
                  <a:ea typeface="Calibri"/>
                  <a:cs typeface="Calibri"/>
                  <a:sym typeface="Calibri"/>
                </a:rPr>
                <a:t> a Twitch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de una </a:t>
              </a:r>
              <a:r>
                <a:rPr lang="en-US" dirty="0" err="1">
                  <a:solidFill>
                    <a:schemeClr val="dk1"/>
                  </a:solidFill>
                  <a:latin typeface="Calibri"/>
                  <a:ea typeface="Calibri"/>
                  <a:cs typeface="Calibri"/>
                  <a:sym typeface="Calibri"/>
                </a:rPr>
                <a:t>plataforma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transmisión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ejecución</a:t>
              </a:r>
              <a:endParaRPr dirty="0"/>
            </a:p>
            <a:p>
              <a:pPr marL="114300" lvl="1" indent="-114300">
                <a:lnSpc>
                  <a:spcPct val="90000"/>
                </a:lnSpc>
                <a:spcBef>
                  <a:spcPts val="210"/>
                </a:spcBef>
                <a:buClr>
                  <a:schemeClr val="dk1"/>
                </a:buClr>
                <a:buSzPts val="1400"/>
                <a:buFont typeface="Calibri"/>
                <a:buChar char="•"/>
              </a:pPr>
              <a:r>
                <a:rPr lang="en-US" sz="1400" b="0" i="0" u="none" strike="noStrike" cap="none" dirty="0" err="1">
                  <a:solidFill>
                    <a:schemeClr val="dk1"/>
                  </a:solidFill>
                  <a:latin typeface="Calibri"/>
                  <a:ea typeface="Calibri"/>
                  <a:cs typeface="Calibri"/>
                  <a:sym typeface="Calibri"/>
                </a:rPr>
                <a:t>Módulo</a:t>
              </a:r>
              <a:r>
                <a:rPr lang="en-US" sz="1400" b="0" i="0" u="none" strike="noStrike" cap="none" dirty="0">
                  <a:solidFill>
                    <a:schemeClr val="dk1"/>
                  </a:solidFill>
                  <a:latin typeface="Calibri"/>
                  <a:ea typeface="Calibri"/>
                  <a:cs typeface="Calibri"/>
                  <a:sym typeface="Calibri"/>
                </a:rPr>
                <a:t> 3: </a:t>
              </a:r>
              <a:r>
                <a:rPr lang="en-US" dirty="0" err="1">
                  <a:solidFill>
                    <a:schemeClr val="dk1"/>
                  </a:solidFill>
                  <a:latin typeface="Calibri"/>
                  <a:ea typeface="Calibri"/>
                  <a:cs typeface="Calibri"/>
                  <a:sym typeface="Calibri"/>
                </a:rPr>
                <a:t>Vamos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conectarnos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conectando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plataformas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transmisión</a:t>
              </a:r>
              <a:r>
                <a:rPr lang="en-US" dirty="0">
                  <a:solidFill>
                    <a:schemeClr val="dk1"/>
                  </a:solidFill>
                  <a:latin typeface="Calibri"/>
                  <a:ea typeface="Calibri"/>
                  <a:cs typeface="Calibri"/>
                  <a:sym typeface="Calibri"/>
                </a:rPr>
                <a:t> por maestros</a:t>
              </a:r>
              <a:endParaRPr dirty="0"/>
            </a:p>
          </p:txBody>
        </p:sp>
        <p:sp>
          <p:nvSpPr>
            <p:cNvPr id="226" name="Google Shape;226;p12"/>
            <p:cNvSpPr/>
            <p:nvPr/>
          </p:nvSpPr>
          <p:spPr>
            <a:xfrm>
              <a:off x="419548" y="645497"/>
              <a:ext cx="8390957" cy="38376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2"/>
            <p:cNvSpPr txBox="1"/>
            <p:nvPr/>
          </p:nvSpPr>
          <p:spPr>
            <a:xfrm>
              <a:off x="438282" y="664231"/>
              <a:ext cx="8353489" cy="346292"/>
            </a:xfrm>
            <a:prstGeom prst="rect">
              <a:avLst/>
            </a:prstGeom>
            <a:noFill/>
            <a:ln>
              <a:noFill/>
            </a:ln>
          </p:spPr>
          <p:txBody>
            <a:bodyPr spcFirstLastPara="1" wrap="square" lIns="233150" tIns="0" rIns="2331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dirty="0" err="1">
                  <a:solidFill>
                    <a:schemeClr val="lt1"/>
                  </a:solidFill>
                  <a:latin typeface="Calibri"/>
                  <a:ea typeface="Calibri"/>
                  <a:cs typeface="Calibri"/>
                  <a:sym typeface="Calibri"/>
                </a:rPr>
                <a:t>Aspecto</a:t>
              </a:r>
              <a:r>
                <a:rPr lang="en-US" sz="1600" b="1" dirty="0">
                  <a:solidFill>
                    <a:schemeClr val="lt1"/>
                  </a:solidFill>
                  <a:latin typeface="Calibri"/>
                  <a:ea typeface="Calibri"/>
                  <a:cs typeface="Calibri"/>
                  <a:sym typeface="Calibri"/>
                </a:rPr>
                <a:t> (1): Plataforma Streaming</a:t>
              </a:r>
              <a:endParaRPr sz="1600" dirty="0">
                <a:solidFill>
                  <a:schemeClr val="lt1"/>
                </a:solidFill>
                <a:latin typeface="Calibri"/>
                <a:ea typeface="Calibri"/>
                <a:cs typeface="Calibri"/>
                <a:sym typeface="Calibri"/>
              </a:endParaRPr>
            </a:p>
          </p:txBody>
        </p:sp>
        <p:sp>
          <p:nvSpPr>
            <p:cNvPr id="228" name="Google Shape;228;p12"/>
            <p:cNvSpPr/>
            <p:nvPr/>
          </p:nvSpPr>
          <p:spPr>
            <a:xfrm>
              <a:off x="0" y="2123208"/>
              <a:ext cx="8812666" cy="102375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2"/>
            <p:cNvSpPr txBox="1"/>
            <p:nvPr/>
          </p:nvSpPr>
          <p:spPr>
            <a:xfrm>
              <a:off x="0" y="2123208"/>
              <a:ext cx="8812666" cy="1023750"/>
            </a:xfrm>
            <a:prstGeom prst="rect">
              <a:avLst/>
            </a:prstGeom>
            <a:noFill/>
            <a:ln>
              <a:noFill/>
            </a:ln>
          </p:spPr>
          <p:txBody>
            <a:bodyPr spcFirstLastPara="1" wrap="square" lIns="683950" tIns="270750" rIns="683950" bIns="99550" anchor="t" anchorCtr="0">
              <a:noAutofit/>
            </a:bodyPr>
            <a:lstStyle/>
            <a:p>
              <a:pPr marL="114300" lvl="1" indent="-114300">
                <a:lnSpc>
                  <a:spcPct val="90000"/>
                </a:lnSpc>
                <a:buClr>
                  <a:schemeClr val="dk1"/>
                </a:buClr>
                <a:buSzPts val="1400"/>
                <a:buFont typeface="Calibri"/>
                <a:buChar char="•"/>
              </a:pPr>
              <a:r>
                <a:rPr lang="en-US" sz="1400" b="0" i="0" u="none" strike="noStrike" cap="none" dirty="0" err="1">
                  <a:solidFill>
                    <a:schemeClr val="dk1"/>
                  </a:solidFill>
                  <a:latin typeface="Calibri"/>
                  <a:ea typeface="Calibri"/>
                  <a:cs typeface="Calibri"/>
                  <a:sym typeface="Calibri"/>
                </a:rPr>
                <a:t>Módulo</a:t>
              </a:r>
              <a:r>
                <a:rPr lang="en-US" sz="1400" b="0" i="0" u="none" strike="noStrike" cap="none" dirty="0">
                  <a:solidFill>
                    <a:schemeClr val="dk1"/>
                  </a:solidFill>
                  <a:latin typeface="Calibri"/>
                  <a:ea typeface="Calibri"/>
                  <a:cs typeface="Calibri"/>
                  <a:sym typeface="Calibri"/>
                </a:rPr>
                <a:t> 4: </a:t>
              </a:r>
              <a:r>
                <a:rPr lang="en-US" dirty="0" err="1">
                  <a:solidFill>
                    <a:schemeClr val="dk1"/>
                  </a:solidFill>
                  <a:latin typeface="Calibri"/>
                  <a:ea typeface="Calibri"/>
                  <a:cs typeface="Calibri"/>
                  <a:sym typeface="Calibri"/>
                </a:rPr>
                <a:t>Transmita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Introducción</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uso</a:t>
              </a:r>
              <a:r>
                <a:rPr lang="en-US" dirty="0">
                  <a:solidFill>
                    <a:schemeClr val="dk1"/>
                  </a:solidFill>
                  <a:latin typeface="Calibri"/>
                  <a:ea typeface="Calibri"/>
                  <a:cs typeface="Calibri"/>
                  <a:sym typeface="Calibri"/>
                </a:rPr>
                <a:t> del software de </a:t>
              </a:r>
              <a:r>
                <a:rPr lang="en-US" dirty="0" err="1">
                  <a:solidFill>
                    <a:schemeClr val="dk1"/>
                  </a:solidFill>
                  <a:latin typeface="Calibri"/>
                  <a:ea typeface="Calibri"/>
                  <a:cs typeface="Calibri"/>
                  <a:sym typeface="Calibri"/>
                </a:rPr>
                <a:t>transmisión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Streamlabs</a:t>
              </a:r>
              <a:r>
                <a:rPr lang="en-US" dirty="0">
                  <a:solidFill>
                    <a:schemeClr val="dk1"/>
                  </a:solidFill>
                  <a:latin typeface="Calibri"/>
                  <a:ea typeface="Calibri"/>
                  <a:cs typeface="Calibri"/>
                  <a:sym typeface="Calibri"/>
                </a:rPr>
                <a:t> OBS</a:t>
              </a:r>
            </a:p>
            <a:p>
              <a:pPr marL="114300" lvl="1" indent="-114300">
                <a:lnSpc>
                  <a:spcPct val="90000"/>
                </a:lnSpc>
                <a:buClr>
                  <a:schemeClr val="dk1"/>
                </a:buClr>
                <a:buSzPts val="1400"/>
                <a:buFont typeface="Calibri"/>
                <a:buChar char="•"/>
              </a:pPr>
              <a:r>
                <a:rPr lang="en-US" dirty="0" err="1">
                  <a:solidFill>
                    <a:schemeClr val="dk1"/>
                  </a:solidFill>
                  <a:latin typeface="Calibri"/>
                  <a:ea typeface="Calibri"/>
                  <a:cs typeface="Calibri"/>
                  <a:sym typeface="Calibri"/>
                </a:rPr>
                <a:t>Módulo</a:t>
              </a:r>
              <a:r>
                <a:rPr lang="en-US" dirty="0">
                  <a:solidFill>
                    <a:schemeClr val="dk1"/>
                  </a:solidFill>
                  <a:latin typeface="Calibri"/>
                  <a:ea typeface="Calibri"/>
                  <a:cs typeface="Calibri"/>
                  <a:sym typeface="Calibri"/>
                </a:rPr>
                <a:t> </a:t>
              </a:r>
              <a:r>
                <a:rPr lang="en-US" sz="1400" b="0" i="0" u="none" strike="noStrike" cap="none" dirty="0">
                  <a:solidFill>
                    <a:schemeClr val="dk1"/>
                  </a:solidFill>
                  <a:latin typeface="Calibri"/>
                  <a:ea typeface="Calibri"/>
                  <a:cs typeface="Calibri"/>
                  <a:sym typeface="Calibri"/>
                </a:rPr>
                <a:t>5: </a:t>
              </a:r>
              <a:r>
                <a:rPr lang="en-US" dirty="0" err="1">
                  <a:solidFill>
                    <a:schemeClr val="dk1"/>
                  </a:solidFill>
                  <a:latin typeface="Calibri"/>
                  <a:ea typeface="Calibri"/>
                  <a:cs typeface="Calibri"/>
                  <a:sym typeface="Calibri"/>
                </a:rPr>
                <a:t>Descripción</a:t>
              </a:r>
              <a:r>
                <a:rPr lang="en-US" dirty="0">
                  <a:solidFill>
                    <a:schemeClr val="dk1"/>
                  </a:solidFill>
                  <a:latin typeface="Calibri"/>
                  <a:ea typeface="Calibri"/>
                  <a:cs typeface="Calibri"/>
                  <a:sym typeface="Calibri"/>
                </a:rPr>
                <a:t> general: </a:t>
              </a:r>
              <a:r>
                <a:rPr lang="en-US" dirty="0" err="1">
                  <a:solidFill>
                    <a:schemeClr val="dk1"/>
                  </a:solidFill>
                  <a:latin typeface="Calibri"/>
                  <a:ea typeface="Calibri"/>
                  <a:cs typeface="Calibri"/>
                  <a:sym typeface="Calibri"/>
                </a:rPr>
                <a:t>alternativas</a:t>
              </a:r>
              <a:r>
                <a:rPr lang="en-US" dirty="0">
                  <a:solidFill>
                    <a:schemeClr val="dk1"/>
                  </a:solidFill>
                  <a:latin typeface="Calibri"/>
                  <a:ea typeface="Calibri"/>
                  <a:cs typeface="Calibri"/>
                  <a:sym typeface="Calibri"/>
                </a:rPr>
                <a:t> al software de </a:t>
              </a:r>
              <a:r>
                <a:rPr lang="en-US" dirty="0" err="1">
                  <a:solidFill>
                    <a:schemeClr val="dk1"/>
                  </a:solidFill>
                  <a:latin typeface="Calibri"/>
                  <a:ea typeface="Calibri"/>
                  <a:cs typeface="Calibri"/>
                  <a:sym typeface="Calibri"/>
                </a:rPr>
                <a:t>transmisión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Streamlabs</a:t>
              </a:r>
              <a:r>
                <a:rPr lang="en-US" dirty="0">
                  <a:solidFill>
                    <a:schemeClr val="dk1"/>
                  </a:solidFill>
                  <a:latin typeface="Calibri"/>
                  <a:ea typeface="Calibri"/>
                  <a:cs typeface="Calibri"/>
                  <a:sym typeface="Calibri"/>
                </a:rPr>
                <a:t> OBS</a:t>
              </a:r>
            </a:p>
            <a:p>
              <a:pPr marL="114300" lvl="1" indent="-114300">
                <a:lnSpc>
                  <a:spcPct val="90000"/>
                </a:lnSpc>
                <a:buClr>
                  <a:schemeClr val="dk1"/>
                </a:buClr>
                <a:buSzPts val="1400"/>
                <a:buFont typeface="Calibri"/>
                <a:buChar char="•"/>
              </a:pPr>
              <a:r>
                <a:rPr lang="en-US" dirty="0" err="1">
                  <a:solidFill>
                    <a:schemeClr val="dk1"/>
                  </a:solidFill>
                  <a:latin typeface="Calibri"/>
                  <a:ea typeface="Calibri"/>
                  <a:cs typeface="Calibri"/>
                  <a:sym typeface="Calibri"/>
                </a:rPr>
                <a:t>Módulo</a:t>
              </a:r>
              <a:r>
                <a:rPr lang="en-US" dirty="0">
                  <a:solidFill>
                    <a:schemeClr val="dk1"/>
                  </a:solidFill>
                  <a:latin typeface="Calibri"/>
                  <a:ea typeface="Calibri"/>
                  <a:cs typeface="Calibri"/>
                  <a:sym typeface="Calibri"/>
                </a:rPr>
                <a:t> </a:t>
              </a:r>
              <a:r>
                <a:rPr lang="en-US" sz="1400" b="0" i="0" u="none" strike="noStrike" cap="none" dirty="0">
                  <a:solidFill>
                    <a:schemeClr val="dk1"/>
                  </a:solidFill>
                  <a:latin typeface="Calibri"/>
                  <a:ea typeface="Calibri"/>
                  <a:cs typeface="Calibri"/>
                  <a:sym typeface="Calibri"/>
                </a:rPr>
                <a:t>6: </a:t>
              </a:r>
              <a:r>
                <a:rPr lang="en-US" dirty="0">
                  <a:solidFill>
                    <a:schemeClr val="dk1"/>
                  </a:solidFill>
                  <a:latin typeface="Calibri"/>
                  <a:ea typeface="Calibri"/>
                  <a:cs typeface="Calibri"/>
                  <a:sym typeface="Calibri"/>
                </a:rPr>
                <a:t>Mi </a:t>
              </a:r>
              <a:r>
                <a:rPr lang="en-US" dirty="0" err="1">
                  <a:solidFill>
                    <a:schemeClr val="dk1"/>
                  </a:solidFill>
                  <a:latin typeface="Calibri"/>
                  <a:ea typeface="Calibri"/>
                  <a:cs typeface="Calibri"/>
                  <a:sym typeface="Calibri"/>
                </a:rPr>
                <a:t>primera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transmisión</a:t>
              </a:r>
              <a:r>
                <a:rPr lang="en-US" dirty="0">
                  <a:solidFill>
                    <a:schemeClr val="dk1"/>
                  </a:solidFill>
                  <a:latin typeface="Calibri"/>
                  <a:ea typeface="Calibri"/>
                  <a:cs typeface="Calibri"/>
                  <a:sym typeface="Calibri"/>
                </a:rPr>
                <a:t>: online - Primera </a:t>
              </a:r>
              <a:r>
                <a:rPr lang="en-US" dirty="0" err="1">
                  <a:solidFill>
                    <a:schemeClr val="dk1"/>
                  </a:solidFill>
                  <a:latin typeface="Calibri"/>
                  <a:ea typeface="Calibri"/>
                  <a:cs typeface="Calibri"/>
                  <a:sym typeface="Calibri"/>
                </a:rPr>
                <a:t>transmisión</a:t>
              </a:r>
              <a:endParaRPr dirty="0"/>
            </a:p>
          </p:txBody>
        </p:sp>
        <p:sp>
          <p:nvSpPr>
            <p:cNvPr id="230" name="Google Shape;230;p12"/>
            <p:cNvSpPr/>
            <p:nvPr/>
          </p:nvSpPr>
          <p:spPr>
            <a:xfrm>
              <a:off x="419548" y="1931328"/>
              <a:ext cx="8390957" cy="38376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2"/>
            <p:cNvSpPr txBox="1"/>
            <p:nvPr/>
          </p:nvSpPr>
          <p:spPr>
            <a:xfrm>
              <a:off x="438282" y="1950062"/>
              <a:ext cx="8353489" cy="346292"/>
            </a:xfrm>
            <a:prstGeom prst="rect">
              <a:avLst/>
            </a:prstGeom>
            <a:noFill/>
            <a:ln>
              <a:noFill/>
            </a:ln>
          </p:spPr>
          <p:txBody>
            <a:bodyPr spcFirstLastPara="1" wrap="square" lIns="233150" tIns="0" rIns="2331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dirty="0" err="1">
                  <a:solidFill>
                    <a:schemeClr val="lt1"/>
                  </a:solidFill>
                  <a:latin typeface="Calibri"/>
                  <a:ea typeface="Calibri"/>
                  <a:cs typeface="Calibri"/>
                  <a:sym typeface="Calibri"/>
                </a:rPr>
                <a:t>Aspecto</a:t>
              </a:r>
              <a:r>
                <a:rPr lang="en-US" sz="1600" b="1" dirty="0">
                  <a:solidFill>
                    <a:schemeClr val="lt1"/>
                  </a:solidFill>
                  <a:latin typeface="Calibri"/>
                  <a:ea typeface="Calibri"/>
                  <a:cs typeface="Calibri"/>
                  <a:sym typeface="Calibri"/>
                </a:rPr>
                <a:t> (2): Software Streaming</a:t>
              </a:r>
              <a:endParaRPr dirty="0"/>
            </a:p>
          </p:txBody>
        </p:sp>
        <p:sp>
          <p:nvSpPr>
            <p:cNvPr id="232" name="Google Shape;232;p12"/>
            <p:cNvSpPr/>
            <p:nvPr/>
          </p:nvSpPr>
          <p:spPr>
            <a:xfrm>
              <a:off x="0" y="3409038"/>
              <a:ext cx="8812666" cy="1003275"/>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2"/>
            <p:cNvSpPr txBox="1"/>
            <p:nvPr/>
          </p:nvSpPr>
          <p:spPr>
            <a:xfrm>
              <a:off x="0" y="3409038"/>
              <a:ext cx="8812666" cy="1003275"/>
            </a:xfrm>
            <a:prstGeom prst="rect">
              <a:avLst/>
            </a:prstGeom>
            <a:noFill/>
            <a:ln>
              <a:noFill/>
            </a:ln>
          </p:spPr>
          <p:txBody>
            <a:bodyPr spcFirstLastPara="1" wrap="square" lIns="683950" tIns="270750" rIns="683950" bIns="99550" anchor="t" anchorCtr="0">
              <a:noAutofit/>
            </a:bodyPr>
            <a:lstStyle/>
            <a:p>
              <a:pPr marL="114300" lvl="1" indent="-114300">
                <a:lnSpc>
                  <a:spcPct val="90000"/>
                </a:lnSpc>
                <a:buClr>
                  <a:schemeClr val="dk1"/>
                </a:buClr>
                <a:buSzPts val="1400"/>
                <a:buFont typeface="Calibri"/>
                <a:buChar char="•"/>
              </a:pPr>
              <a:r>
                <a:rPr lang="en-US" sz="1400" b="0" i="0" u="none" strike="noStrike" cap="none" dirty="0" err="1">
                  <a:solidFill>
                    <a:schemeClr val="dk1"/>
                  </a:solidFill>
                  <a:latin typeface="Calibri"/>
                  <a:ea typeface="Calibri"/>
                  <a:cs typeface="Calibri"/>
                  <a:sym typeface="Calibri"/>
                </a:rPr>
                <a:t>Módulo</a:t>
              </a:r>
              <a:r>
                <a:rPr lang="en-US" sz="1400" b="0" i="0" u="none" strike="noStrike" cap="none" dirty="0">
                  <a:solidFill>
                    <a:schemeClr val="dk1"/>
                  </a:solidFill>
                  <a:latin typeface="Calibri"/>
                  <a:ea typeface="Calibri"/>
                  <a:cs typeface="Calibri"/>
                  <a:sym typeface="Calibri"/>
                </a:rPr>
                <a:t> 7: </a:t>
              </a:r>
              <a:r>
                <a:rPr lang="en-US" dirty="0" err="1">
                  <a:solidFill>
                    <a:schemeClr val="dk1"/>
                  </a:solidFill>
                  <a:latin typeface="Calibri"/>
                  <a:ea typeface="Calibri"/>
                  <a:cs typeface="Calibri"/>
                  <a:sym typeface="Calibri"/>
                </a:rPr>
                <a:t>Requisitos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escolares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sencillos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requisitos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técnicos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organizativos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escuela</a:t>
              </a:r>
              <a:r>
                <a:rPr lang="en-US" dirty="0">
                  <a:solidFill>
                    <a:schemeClr val="dk1"/>
                  </a:solidFill>
                  <a:latin typeface="Calibri"/>
                  <a:ea typeface="Calibri"/>
                  <a:cs typeface="Calibri"/>
                  <a:sym typeface="Calibri"/>
                </a:rPr>
                <a:t> y para los </a:t>
              </a:r>
              <a:r>
                <a:rPr lang="en-US" dirty="0" err="1">
                  <a:solidFill>
                    <a:schemeClr val="dk1"/>
                  </a:solidFill>
                  <a:latin typeface="Calibri"/>
                  <a:ea typeface="Calibri"/>
                  <a:cs typeface="Calibri"/>
                  <a:sym typeface="Calibri"/>
                </a:rPr>
                <a:t>profesores</a:t>
              </a:r>
              <a:endParaRPr dirty="0"/>
            </a:p>
            <a:p>
              <a:pPr marL="114300" lvl="1" indent="-114300">
                <a:lnSpc>
                  <a:spcPct val="90000"/>
                </a:lnSpc>
                <a:spcBef>
                  <a:spcPts val="210"/>
                </a:spcBef>
                <a:buClr>
                  <a:schemeClr val="dk1"/>
                </a:buClr>
                <a:buSzPts val="1400"/>
                <a:buFont typeface="Calibri"/>
                <a:buChar char="•"/>
              </a:pPr>
              <a:r>
                <a:rPr lang="en-US" sz="1400" b="0" i="0" u="none" strike="noStrike" cap="none" dirty="0" err="1">
                  <a:solidFill>
                    <a:schemeClr val="dk1"/>
                  </a:solidFill>
                  <a:latin typeface="Calibri"/>
                  <a:ea typeface="Calibri"/>
                  <a:cs typeface="Calibri"/>
                  <a:sym typeface="Calibri"/>
                </a:rPr>
                <a:t>Módulo</a:t>
              </a:r>
              <a:r>
                <a:rPr lang="en-US" sz="1400" b="0" i="0" u="none" strike="noStrike" cap="none" dirty="0">
                  <a:solidFill>
                    <a:schemeClr val="dk1"/>
                  </a:solidFill>
                  <a:latin typeface="Calibri"/>
                  <a:ea typeface="Calibri"/>
                  <a:cs typeface="Calibri"/>
                  <a:sym typeface="Calibri"/>
                </a:rPr>
                <a:t> 8: </a:t>
              </a:r>
              <a:r>
                <a:rPr lang="en-US" dirty="0" err="1">
                  <a:solidFill>
                    <a:schemeClr val="dk1"/>
                  </a:solidFill>
                  <a:latin typeface="Calibri"/>
                  <a:ea typeface="Calibri"/>
                  <a:cs typeface="Calibri"/>
                  <a:sym typeface="Calibri"/>
                </a:rPr>
                <a:t>Requisitos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fáciles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aprendizaje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requisitos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técnicos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organizativos</a:t>
              </a:r>
              <a:r>
                <a:rPr lang="en-US" dirty="0">
                  <a:solidFill>
                    <a:schemeClr val="dk1"/>
                  </a:solidFill>
                  <a:latin typeface="Calibri"/>
                  <a:ea typeface="Calibri"/>
                  <a:cs typeface="Calibri"/>
                  <a:sym typeface="Calibri"/>
                </a:rPr>
                <a:t> para los </a:t>
              </a:r>
              <a:r>
                <a:rPr lang="en-US" dirty="0" err="1">
                  <a:solidFill>
                    <a:schemeClr val="dk1"/>
                  </a:solidFill>
                  <a:latin typeface="Calibri"/>
                  <a:ea typeface="Calibri"/>
                  <a:cs typeface="Calibri"/>
                  <a:sym typeface="Calibri"/>
                </a:rPr>
                <a:t>estudiantes</a:t>
              </a:r>
              <a:endParaRPr dirty="0"/>
            </a:p>
          </p:txBody>
        </p:sp>
        <p:sp>
          <p:nvSpPr>
            <p:cNvPr id="234" name="Google Shape;234;p12"/>
            <p:cNvSpPr/>
            <p:nvPr/>
          </p:nvSpPr>
          <p:spPr>
            <a:xfrm>
              <a:off x="419548" y="3217158"/>
              <a:ext cx="8390957" cy="38376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p:nvPr/>
          </p:nvSpPr>
          <p:spPr>
            <a:xfrm>
              <a:off x="438282" y="3235892"/>
              <a:ext cx="8353489" cy="346292"/>
            </a:xfrm>
            <a:prstGeom prst="rect">
              <a:avLst/>
            </a:prstGeom>
            <a:noFill/>
            <a:ln>
              <a:noFill/>
            </a:ln>
          </p:spPr>
          <p:txBody>
            <a:bodyPr spcFirstLastPara="1" wrap="square" lIns="233150" tIns="0" rIns="2331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dirty="0" err="1">
                  <a:solidFill>
                    <a:schemeClr val="lt1"/>
                  </a:solidFill>
                  <a:latin typeface="Calibri"/>
                  <a:ea typeface="Calibri"/>
                  <a:cs typeface="Calibri"/>
                  <a:sym typeface="Calibri"/>
                </a:rPr>
                <a:t>Aspecto</a:t>
              </a:r>
              <a:r>
                <a:rPr lang="en-US" sz="1600" b="1" dirty="0">
                  <a:solidFill>
                    <a:schemeClr val="lt1"/>
                  </a:solidFill>
                  <a:latin typeface="Calibri"/>
                  <a:ea typeface="Calibri"/>
                  <a:cs typeface="Calibri"/>
                  <a:sym typeface="Calibri"/>
                </a:rPr>
                <a:t> (3): </a:t>
              </a:r>
              <a:r>
                <a:rPr lang="en-US" sz="1600" b="1" dirty="0" err="1">
                  <a:solidFill>
                    <a:schemeClr val="lt1"/>
                  </a:solidFill>
                  <a:latin typeface="Calibri"/>
                  <a:ea typeface="Calibri"/>
                  <a:cs typeface="Calibri"/>
                  <a:sym typeface="Calibri"/>
                </a:rPr>
                <a:t>Entorno</a:t>
              </a:r>
              <a:r>
                <a:rPr lang="en-US" sz="1600" b="1" dirty="0">
                  <a:solidFill>
                    <a:schemeClr val="lt1"/>
                  </a:solidFill>
                  <a:latin typeface="Calibri"/>
                  <a:ea typeface="Calibri"/>
                  <a:cs typeface="Calibri"/>
                  <a:sym typeface="Calibri"/>
                </a:rPr>
                <a:t> Streaming</a:t>
              </a:r>
              <a:endParaRPr sz="1600" b="1" dirty="0">
                <a:solidFill>
                  <a:schemeClr val="lt1"/>
                </a:solidFill>
                <a:latin typeface="Calibri"/>
                <a:ea typeface="Calibri"/>
                <a:cs typeface="Calibri"/>
                <a:sym typeface="Calibri"/>
              </a:endParaRPr>
            </a:p>
          </p:txBody>
        </p:sp>
      </p:grpSp>
      <p:sp>
        <p:nvSpPr>
          <p:cNvPr id="236" name="Google Shape;236;p12"/>
          <p:cNvSpPr txBox="1">
            <a:spLocks noGrp="1"/>
          </p:cNvSpPr>
          <p:nvPr>
            <p:ph type="title"/>
          </p:nvPr>
        </p:nvSpPr>
        <p:spPr>
          <a:xfrm>
            <a:off x="1096963" y="287338"/>
            <a:ext cx="10058400" cy="1449387"/>
          </a:xfrm>
          <a:prstGeom prst="rect">
            <a:avLst/>
          </a:prstGeom>
          <a:noFill/>
          <a:ln>
            <a:noFill/>
          </a:ln>
        </p:spPr>
        <p:txBody>
          <a:bodyPr spcFirstLastPara="1" wrap="square" lIns="91425" tIns="45700" rIns="91425" bIns="45700" anchor="b" anchorCtr="0">
            <a:normAutofit/>
          </a:bodyPr>
          <a:lstStyle/>
          <a:p>
            <a:pPr lvl="0"/>
            <a:r>
              <a:rPr lang="en-US" dirty="0"/>
              <a:t>2. </a:t>
            </a:r>
            <a:r>
              <a:rPr lang="en-US" dirty="0" err="1"/>
              <a:t>Módulos</a:t>
            </a:r>
            <a:r>
              <a:rPr lang="en-US" dirty="0"/>
              <a:t> para maestros SAFE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13"/>
          <p:cNvGrpSpPr/>
          <p:nvPr/>
        </p:nvGrpSpPr>
        <p:grpSpPr>
          <a:xfrm>
            <a:off x="434065" y="1666415"/>
            <a:ext cx="10214066" cy="4844608"/>
            <a:chOff x="0" y="59638"/>
            <a:chExt cx="10214066" cy="4844608"/>
          </a:xfrm>
        </p:grpSpPr>
        <p:sp>
          <p:nvSpPr>
            <p:cNvPr id="242" name="Google Shape;242;p13"/>
            <p:cNvSpPr/>
            <p:nvPr/>
          </p:nvSpPr>
          <p:spPr>
            <a:xfrm>
              <a:off x="0" y="514406"/>
              <a:ext cx="10214066" cy="32760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486265" y="59638"/>
              <a:ext cx="9725297" cy="646647"/>
            </a:xfrm>
            <a:prstGeom prst="roundRect">
              <a:avLst>
                <a:gd name="adj" fmla="val 16667"/>
              </a:avLst>
            </a:prstGeom>
            <a:solidFill>
              <a:srgbClr val="65747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txBox="1"/>
            <p:nvPr/>
          </p:nvSpPr>
          <p:spPr>
            <a:xfrm>
              <a:off x="517832" y="91205"/>
              <a:ext cx="9662163" cy="583513"/>
            </a:xfrm>
            <a:prstGeom prst="rect">
              <a:avLst/>
            </a:prstGeom>
            <a:noFill/>
            <a:ln>
              <a:noFill/>
            </a:ln>
          </p:spPr>
          <p:txBody>
            <a:bodyPr spcFirstLastPara="1" wrap="square" lIns="270225" tIns="0" rIns="270225" bIns="0" anchor="ctr" anchorCtr="0">
              <a:noAutofit/>
            </a:bodyPr>
            <a:lstStyle/>
            <a:p>
              <a:pPr lvl="0">
                <a:lnSpc>
                  <a:spcPct val="90000"/>
                </a:lnSpc>
                <a:buClr>
                  <a:schemeClr val="lt1"/>
                </a:buClr>
                <a:buSzPts val="1600"/>
              </a:pPr>
              <a:r>
                <a:rPr lang="en-US" sz="1600" b="1" dirty="0">
                  <a:solidFill>
                    <a:schemeClr val="lt1"/>
                  </a:solidFill>
                  <a:latin typeface="Calibri"/>
                  <a:ea typeface="Calibri"/>
                  <a:cs typeface="Calibri"/>
                  <a:sym typeface="Calibri"/>
                </a:rPr>
                <a:t>IO3 SAFE </a:t>
              </a:r>
              <a:r>
                <a:rPr lang="en-US" sz="1600" b="1" dirty="0" err="1">
                  <a:solidFill>
                    <a:schemeClr val="lt1"/>
                  </a:solidFill>
                  <a:latin typeface="Calibri"/>
                  <a:ea typeface="Calibri"/>
                  <a:cs typeface="Calibri"/>
                  <a:sym typeface="Calibri"/>
                </a:rPr>
                <a:t>Curso</a:t>
              </a:r>
              <a:r>
                <a:rPr lang="en-US" sz="1600" b="1" dirty="0">
                  <a:solidFill>
                    <a:schemeClr val="lt1"/>
                  </a:solidFill>
                  <a:latin typeface="Calibri"/>
                  <a:ea typeface="Calibri"/>
                  <a:cs typeface="Calibri"/>
                  <a:sym typeface="Calibri"/>
                </a:rPr>
                <a:t> de </a:t>
              </a:r>
              <a:r>
                <a:rPr lang="en-US" sz="1600" b="1" dirty="0" err="1">
                  <a:solidFill>
                    <a:schemeClr val="lt1"/>
                  </a:solidFill>
                  <a:latin typeface="Calibri"/>
                  <a:ea typeface="Calibri"/>
                  <a:cs typeface="Calibri"/>
                  <a:sym typeface="Calibri"/>
                </a:rPr>
                <a:t>formación</a:t>
              </a:r>
              <a:r>
                <a:rPr lang="en-US" sz="1600" b="1" dirty="0">
                  <a:solidFill>
                    <a:schemeClr val="lt1"/>
                  </a:solidFill>
                  <a:latin typeface="Calibri"/>
                  <a:ea typeface="Calibri"/>
                  <a:cs typeface="Calibri"/>
                  <a:sym typeface="Calibri"/>
                </a:rPr>
                <a:t> para </a:t>
              </a:r>
              <a:r>
                <a:rPr lang="en-US" sz="1600" b="1" dirty="0" err="1">
                  <a:solidFill>
                    <a:schemeClr val="lt1"/>
                  </a:solidFill>
                  <a:latin typeface="Calibri"/>
                  <a:ea typeface="Calibri"/>
                  <a:cs typeface="Calibri"/>
                  <a:sym typeface="Calibri"/>
                </a:rPr>
                <a:t>profesores</a:t>
              </a:r>
              <a:r>
                <a:rPr lang="en-US" sz="1600" b="1" dirty="0">
                  <a:solidFill>
                    <a:schemeClr val="lt1"/>
                  </a:solidFill>
                  <a:latin typeface="Calibri"/>
                  <a:ea typeface="Calibri"/>
                  <a:cs typeface="Calibri"/>
                  <a:sym typeface="Calibri"/>
                </a:rPr>
                <a:t> </a:t>
              </a:r>
              <a:r>
                <a:rPr lang="en-US" sz="1600" b="1" dirty="0" err="1">
                  <a:solidFill>
                    <a:schemeClr val="lt1"/>
                  </a:solidFill>
                  <a:latin typeface="Calibri"/>
                  <a:ea typeface="Calibri"/>
                  <a:cs typeface="Calibri"/>
                  <a:sym typeface="Calibri"/>
                </a:rPr>
                <a:t>sobre</a:t>
              </a:r>
              <a:r>
                <a:rPr lang="en-US" sz="1600" b="1" dirty="0">
                  <a:solidFill>
                    <a:schemeClr val="lt1"/>
                  </a:solidFill>
                  <a:latin typeface="Calibri"/>
                  <a:ea typeface="Calibri"/>
                  <a:cs typeface="Calibri"/>
                  <a:sym typeface="Calibri"/>
                </a:rPr>
                <a:t> </a:t>
              </a:r>
              <a:r>
                <a:rPr lang="en-US" sz="1600" b="1" dirty="0" err="1">
                  <a:solidFill>
                    <a:schemeClr val="lt1"/>
                  </a:solidFill>
                  <a:latin typeface="Calibri"/>
                  <a:ea typeface="Calibri"/>
                  <a:cs typeface="Calibri"/>
                  <a:sym typeface="Calibri"/>
                </a:rPr>
                <a:t>Streamlabs</a:t>
              </a:r>
              <a:r>
                <a:rPr lang="en-US" sz="1600" b="1" dirty="0">
                  <a:solidFill>
                    <a:schemeClr val="lt1"/>
                  </a:solidFill>
                  <a:latin typeface="Calibri"/>
                  <a:ea typeface="Calibri"/>
                  <a:cs typeface="Calibri"/>
                  <a:sym typeface="Calibri"/>
                </a:rPr>
                <a:t> OBS y </a:t>
              </a:r>
              <a:r>
                <a:rPr lang="en-US" sz="1600" b="1" dirty="0" err="1">
                  <a:solidFill>
                    <a:schemeClr val="lt1"/>
                  </a:solidFill>
                  <a:latin typeface="Calibri"/>
                  <a:ea typeface="Calibri"/>
                  <a:cs typeface="Calibri"/>
                  <a:sym typeface="Calibri"/>
                </a:rPr>
                <a:t>uso</a:t>
              </a:r>
              <a:r>
                <a:rPr lang="en-US" sz="1600" b="1" dirty="0">
                  <a:solidFill>
                    <a:schemeClr val="lt1"/>
                  </a:solidFill>
                  <a:latin typeface="Calibri"/>
                  <a:ea typeface="Calibri"/>
                  <a:cs typeface="Calibri"/>
                  <a:sym typeface="Calibri"/>
                </a:rPr>
                <a:t> de </a:t>
              </a:r>
              <a:r>
                <a:rPr lang="en-US" sz="1600" b="1" dirty="0" err="1">
                  <a:solidFill>
                    <a:schemeClr val="lt1"/>
                  </a:solidFill>
                  <a:latin typeface="Calibri"/>
                  <a:ea typeface="Calibri"/>
                  <a:cs typeface="Calibri"/>
                  <a:sym typeface="Calibri"/>
                </a:rPr>
                <a:t>plataformas</a:t>
              </a:r>
              <a:r>
                <a:rPr lang="en-US" sz="1600" b="1" dirty="0">
                  <a:solidFill>
                    <a:schemeClr val="lt1"/>
                  </a:solidFill>
                  <a:latin typeface="Calibri"/>
                  <a:ea typeface="Calibri"/>
                  <a:cs typeface="Calibri"/>
                  <a:sym typeface="Calibri"/>
                </a:rPr>
                <a:t> streaming</a:t>
              </a:r>
              <a:endParaRPr sz="1600" b="1" dirty="0">
                <a:solidFill>
                  <a:schemeClr val="lt1"/>
                </a:solidFill>
                <a:latin typeface="Calibri"/>
                <a:ea typeface="Calibri"/>
                <a:cs typeface="Calibri"/>
                <a:sym typeface="Calibri"/>
              </a:endParaRPr>
            </a:p>
          </p:txBody>
        </p:sp>
        <p:sp>
          <p:nvSpPr>
            <p:cNvPr id="245" name="Google Shape;245;p13"/>
            <p:cNvSpPr/>
            <p:nvPr/>
          </p:nvSpPr>
          <p:spPr>
            <a:xfrm>
              <a:off x="0" y="1104086"/>
              <a:ext cx="10214066" cy="122850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txBox="1"/>
            <p:nvPr/>
          </p:nvSpPr>
          <p:spPr>
            <a:xfrm>
              <a:off x="0" y="1104086"/>
              <a:ext cx="10214066" cy="1228500"/>
            </a:xfrm>
            <a:prstGeom prst="rect">
              <a:avLst/>
            </a:prstGeom>
            <a:noFill/>
            <a:ln>
              <a:noFill/>
            </a:ln>
          </p:spPr>
          <p:txBody>
            <a:bodyPr spcFirstLastPara="1" wrap="square" lIns="792725" tIns="270750" rIns="792725" bIns="99550" anchor="t" anchorCtr="0">
              <a:noAutofit/>
            </a:bodyPr>
            <a:lstStyle/>
            <a:p>
              <a:pPr marL="114300" lvl="1" indent="-114300">
                <a:lnSpc>
                  <a:spcPct val="90000"/>
                </a:lnSpc>
                <a:buClr>
                  <a:schemeClr val="dk1"/>
                </a:buClr>
                <a:buSzPts val="1400"/>
                <a:buFont typeface="Calibri"/>
                <a:buChar char="•"/>
              </a:pPr>
              <a:r>
                <a:rPr lang="en-US" sz="1400" b="0" i="0" u="none" strike="noStrike" cap="none" dirty="0" err="1">
                  <a:solidFill>
                    <a:schemeClr val="dk1"/>
                  </a:solidFill>
                  <a:latin typeface="Calibri"/>
                  <a:ea typeface="Calibri"/>
                  <a:cs typeface="Calibri"/>
                  <a:sym typeface="Calibri"/>
                </a:rPr>
                <a:t>Materiales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clase</a:t>
              </a:r>
              <a:r>
                <a:rPr lang="en-US" sz="1400" b="0" i="0" u="none" strike="noStrike" cap="none" dirty="0">
                  <a:solidFill>
                    <a:schemeClr val="dk1"/>
                  </a:solidFill>
                  <a:latin typeface="Calibri"/>
                  <a:ea typeface="Calibri"/>
                  <a:cs typeface="Calibri"/>
                  <a:sym typeface="Calibri"/>
                </a:rPr>
                <a:t> para </a:t>
              </a:r>
              <a:r>
                <a:rPr lang="en-US" sz="1400" b="0" i="0" u="none" strike="noStrike" cap="none" dirty="0" err="1">
                  <a:solidFill>
                    <a:schemeClr val="dk1"/>
                  </a:solidFill>
                  <a:latin typeface="Calibri"/>
                  <a:ea typeface="Calibri"/>
                  <a:cs typeface="Calibri"/>
                  <a:sym typeface="Calibri"/>
                </a:rPr>
                <a:t>Módulo</a:t>
              </a:r>
              <a:r>
                <a:rPr lang="en-US" sz="1400" b="0" i="0" u="none" strike="noStrike" cap="none" dirty="0">
                  <a:solidFill>
                    <a:schemeClr val="dk1"/>
                  </a:solidFill>
                  <a:latin typeface="Calibri"/>
                  <a:ea typeface="Calibri"/>
                  <a:cs typeface="Calibri"/>
                  <a:sym typeface="Calibri"/>
                </a:rPr>
                <a:t> 1: Streaming es </a:t>
              </a:r>
              <a:r>
                <a:rPr lang="en-US" sz="1400" b="0" i="0" u="none" strike="noStrike" cap="none" dirty="0" err="1">
                  <a:solidFill>
                    <a:schemeClr val="dk1"/>
                  </a:solidFill>
                  <a:latin typeface="Calibri"/>
                  <a:ea typeface="Calibri"/>
                  <a:cs typeface="Calibri"/>
                  <a:sym typeface="Calibri"/>
                </a:rPr>
                <a:t>fácil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Plataformas</a:t>
              </a:r>
              <a:r>
                <a:rPr lang="en-US" dirty="0">
                  <a:solidFill>
                    <a:schemeClr val="dk1"/>
                  </a:solidFill>
                  <a:latin typeface="Calibri"/>
                  <a:ea typeface="Calibri"/>
                  <a:cs typeface="Calibri"/>
                  <a:sym typeface="Calibri"/>
                </a:rPr>
                <a:t> de streaming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uso</a:t>
              </a:r>
              <a:r>
                <a:rPr lang="en-US" dirty="0">
                  <a:solidFill>
                    <a:schemeClr val="dk1"/>
                  </a:solidFill>
                  <a:latin typeface="Calibri"/>
                  <a:ea typeface="Calibri"/>
                  <a:cs typeface="Calibri"/>
                  <a:sym typeface="Calibri"/>
                </a:rPr>
                <a:t> para la </a:t>
              </a:r>
              <a:r>
                <a:rPr lang="en-US" dirty="0" err="1">
                  <a:solidFill>
                    <a:schemeClr val="dk1"/>
                  </a:solidFill>
                  <a:latin typeface="Calibri"/>
                  <a:ea typeface="Calibri"/>
                  <a:cs typeface="Calibri"/>
                  <a:sym typeface="Calibri"/>
                </a:rPr>
                <a:t>educación</a:t>
              </a:r>
              <a:r>
                <a:rPr lang="en-US" dirty="0">
                  <a:solidFill>
                    <a:schemeClr val="dk1"/>
                  </a:solidFill>
                  <a:latin typeface="Calibri"/>
                  <a:ea typeface="Calibri"/>
                  <a:cs typeface="Calibri"/>
                  <a:sym typeface="Calibri"/>
                </a:rPr>
                <a:t> escolar</a:t>
              </a:r>
            </a:p>
            <a:p>
              <a:pPr marL="114300" lvl="1" indent="-114300">
                <a:lnSpc>
                  <a:spcPct val="90000"/>
                </a:lnSpc>
                <a:buClr>
                  <a:schemeClr val="dk1"/>
                </a:buClr>
                <a:buSzPts val="1400"/>
                <a:buFont typeface="Calibri"/>
                <a:buChar char="•"/>
              </a:pPr>
              <a:r>
                <a:rPr lang="en-US" dirty="0" err="1">
                  <a:solidFill>
                    <a:schemeClr val="dk1"/>
                  </a:solidFill>
                  <a:latin typeface="Calibri"/>
                  <a:ea typeface="Calibri"/>
                  <a:cs typeface="Calibri"/>
                  <a:sym typeface="Calibri"/>
                </a:rPr>
                <a:t>Materiales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Módulo</a:t>
              </a:r>
              <a:r>
                <a:rPr lang="en-US" dirty="0">
                  <a:solidFill>
                    <a:schemeClr val="dk1"/>
                  </a:solidFill>
                  <a:latin typeface="Calibri"/>
                  <a:ea typeface="Calibri"/>
                  <a:cs typeface="Calibri"/>
                  <a:sym typeface="Calibri"/>
                </a:rPr>
                <a:t> 2: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transmitir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Introducción</a:t>
              </a:r>
              <a:r>
                <a:rPr lang="en-US" dirty="0">
                  <a:solidFill>
                    <a:schemeClr val="dk1"/>
                  </a:solidFill>
                  <a:latin typeface="Calibri"/>
                  <a:ea typeface="Calibri"/>
                  <a:cs typeface="Calibri"/>
                  <a:sym typeface="Calibri"/>
                </a:rPr>
                <a:t> a Twitch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de una </a:t>
              </a:r>
              <a:r>
                <a:rPr lang="en-US" dirty="0" err="1">
                  <a:solidFill>
                    <a:schemeClr val="dk1"/>
                  </a:solidFill>
                  <a:latin typeface="Calibri"/>
                  <a:ea typeface="Calibri"/>
                  <a:cs typeface="Calibri"/>
                  <a:sym typeface="Calibri"/>
                </a:rPr>
                <a:t>plataforma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transmisión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ejecución</a:t>
              </a:r>
              <a:endParaRPr lang="en-US" dirty="0">
                <a:solidFill>
                  <a:schemeClr val="dk1"/>
                </a:solidFill>
                <a:latin typeface="Calibri"/>
                <a:ea typeface="Calibri"/>
                <a:cs typeface="Calibri"/>
                <a:sym typeface="Calibri"/>
              </a:endParaRPr>
            </a:p>
            <a:p>
              <a:pPr marL="114300" lvl="1" indent="-114300">
                <a:lnSpc>
                  <a:spcPct val="90000"/>
                </a:lnSpc>
                <a:buClr>
                  <a:schemeClr val="dk1"/>
                </a:buClr>
                <a:buSzPts val="1400"/>
                <a:buFont typeface="Calibri"/>
                <a:buChar char="•"/>
              </a:pPr>
              <a:r>
                <a:rPr lang="en-US" dirty="0" err="1">
                  <a:solidFill>
                    <a:schemeClr val="dk1"/>
                  </a:solidFill>
                  <a:latin typeface="Calibri"/>
                  <a:ea typeface="Calibri"/>
                  <a:cs typeface="Calibri"/>
                  <a:sym typeface="Calibri"/>
                </a:rPr>
                <a:t>Materiales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Módulo</a:t>
              </a:r>
              <a:r>
                <a:rPr lang="en-US" dirty="0">
                  <a:solidFill>
                    <a:schemeClr val="dk1"/>
                  </a:solidFill>
                  <a:latin typeface="Calibri"/>
                  <a:ea typeface="Calibri"/>
                  <a:cs typeface="Calibri"/>
                  <a:sym typeface="Calibri"/>
                </a:rPr>
                <a:t> 3: </a:t>
              </a:r>
              <a:r>
                <a:rPr lang="en-US" dirty="0" err="1">
                  <a:solidFill>
                    <a:schemeClr val="dk1"/>
                  </a:solidFill>
                  <a:latin typeface="Calibri"/>
                  <a:ea typeface="Calibri"/>
                  <a:cs typeface="Calibri"/>
                  <a:sym typeface="Calibri"/>
                </a:rPr>
                <a:t>Vamos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conectarnos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Conectando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plataformas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transmisión</a:t>
              </a:r>
              <a:r>
                <a:rPr lang="en-US" dirty="0">
                  <a:solidFill>
                    <a:schemeClr val="dk1"/>
                  </a:solidFill>
                  <a:latin typeface="Calibri"/>
                  <a:ea typeface="Calibri"/>
                  <a:cs typeface="Calibri"/>
                  <a:sym typeface="Calibri"/>
                </a:rPr>
                <a:t> por maestros</a:t>
              </a:r>
              <a:endParaRPr dirty="0"/>
            </a:p>
          </p:txBody>
        </p:sp>
        <p:sp>
          <p:nvSpPr>
            <p:cNvPr id="247" name="Google Shape;247;p13"/>
            <p:cNvSpPr/>
            <p:nvPr/>
          </p:nvSpPr>
          <p:spPr>
            <a:xfrm>
              <a:off x="486265" y="912206"/>
              <a:ext cx="9725297" cy="38376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txBox="1"/>
            <p:nvPr/>
          </p:nvSpPr>
          <p:spPr>
            <a:xfrm>
              <a:off x="504999" y="930940"/>
              <a:ext cx="9687829" cy="346292"/>
            </a:xfrm>
            <a:prstGeom prst="rect">
              <a:avLst/>
            </a:prstGeom>
            <a:noFill/>
            <a:ln>
              <a:noFill/>
            </a:ln>
          </p:spPr>
          <p:txBody>
            <a:bodyPr spcFirstLastPara="1" wrap="square" lIns="270225" tIns="0" rIns="2702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dirty="0" err="1">
                  <a:solidFill>
                    <a:schemeClr val="lt1"/>
                  </a:solidFill>
                  <a:latin typeface="Calibri"/>
                  <a:ea typeface="Calibri"/>
                  <a:cs typeface="Calibri"/>
                  <a:sym typeface="Calibri"/>
                </a:rPr>
                <a:t>Materiales</a:t>
              </a:r>
              <a:r>
                <a:rPr lang="en-US" sz="1600" b="1" dirty="0">
                  <a:solidFill>
                    <a:schemeClr val="lt1"/>
                  </a:solidFill>
                  <a:latin typeface="Calibri"/>
                  <a:ea typeface="Calibri"/>
                  <a:cs typeface="Calibri"/>
                  <a:sym typeface="Calibri"/>
                </a:rPr>
                <a:t> de </a:t>
              </a:r>
              <a:r>
                <a:rPr lang="en-US" sz="1600" b="1" dirty="0" err="1">
                  <a:solidFill>
                    <a:schemeClr val="lt1"/>
                  </a:solidFill>
                  <a:latin typeface="Calibri"/>
                  <a:ea typeface="Calibri"/>
                  <a:cs typeface="Calibri"/>
                  <a:sym typeface="Calibri"/>
                </a:rPr>
                <a:t>clase</a:t>
              </a:r>
              <a:r>
                <a:rPr lang="en-US" sz="1600" b="1" dirty="0">
                  <a:solidFill>
                    <a:schemeClr val="lt1"/>
                  </a:solidFill>
                  <a:latin typeface="Calibri"/>
                  <a:ea typeface="Calibri"/>
                  <a:cs typeface="Calibri"/>
                  <a:sym typeface="Calibri"/>
                </a:rPr>
                <a:t> (1): Plataforma Streaming</a:t>
              </a:r>
              <a:endParaRPr sz="1600" dirty="0">
                <a:solidFill>
                  <a:schemeClr val="lt1"/>
                </a:solidFill>
                <a:latin typeface="Calibri"/>
                <a:ea typeface="Calibri"/>
                <a:cs typeface="Calibri"/>
                <a:sym typeface="Calibri"/>
              </a:endParaRPr>
            </a:p>
          </p:txBody>
        </p:sp>
        <p:sp>
          <p:nvSpPr>
            <p:cNvPr id="249" name="Google Shape;249;p13"/>
            <p:cNvSpPr/>
            <p:nvPr/>
          </p:nvSpPr>
          <p:spPr>
            <a:xfrm>
              <a:off x="0" y="2594666"/>
              <a:ext cx="10214066" cy="1044225"/>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txBox="1"/>
            <p:nvPr/>
          </p:nvSpPr>
          <p:spPr>
            <a:xfrm>
              <a:off x="0" y="2594666"/>
              <a:ext cx="10214066" cy="1044225"/>
            </a:xfrm>
            <a:prstGeom prst="rect">
              <a:avLst/>
            </a:prstGeom>
            <a:noFill/>
            <a:ln>
              <a:noFill/>
            </a:ln>
          </p:spPr>
          <p:txBody>
            <a:bodyPr spcFirstLastPara="1" wrap="square" lIns="792725" tIns="270750" rIns="792725" bIns="99550" anchor="t" anchorCtr="0">
              <a:noAutofit/>
            </a:bodyPr>
            <a:lstStyle/>
            <a:p>
              <a:pPr marL="114300" lvl="1" indent="-114300">
                <a:lnSpc>
                  <a:spcPct val="90000"/>
                </a:lnSpc>
                <a:buClr>
                  <a:schemeClr val="dk1"/>
                </a:buClr>
                <a:buSzPts val="1400"/>
                <a:buFont typeface="Calibri"/>
                <a:buChar char="•"/>
              </a:pPr>
              <a:r>
                <a:rPr lang="en-US" sz="1400" b="0" i="0" u="none" strike="noStrike" cap="none" dirty="0" err="1">
                  <a:solidFill>
                    <a:schemeClr val="dk1"/>
                  </a:solidFill>
                  <a:latin typeface="Calibri"/>
                  <a:ea typeface="Calibri"/>
                  <a:cs typeface="Calibri"/>
                  <a:sym typeface="Calibri"/>
                </a:rPr>
                <a:t>Materiales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clase</a:t>
              </a:r>
              <a:r>
                <a:rPr lang="en-US" sz="1400" b="0" i="0" u="none" strike="noStrike" cap="none" dirty="0">
                  <a:solidFill>
                    <a:schemeClr val="dk1"/>
                  </a:solidFill>
                  <a:latin typeface="Calibri"/>
                  <a:ea typeface="Calibri"/>
                  <a:cs typeface="Calibri"/>
                  <a:sym typeface="Calibri"/>
                </a:rPr>
                <a:t> para </a:t>
              </a:r>
              <a:r>
                <a:rPr lang="en-US" sz="1400" b="0" i="0" u="none" strike="noStrike" cap="none" dirty="0" err="1">
                  <a:solidFill>
                    <a:schemeClr val="dk1"/>
                  </a:solidFill>
                  <a:latin typeface="Calibri"/>
                  <a:ea typeface="Calibri"/>
                  <a:cs typeface="Calibri"/>
                  <a:sym typeface="Calibri"/>
                </a:rPr>
                <a:t>Módul</a:t>
              </a:r>
              <a:r>
                <a:rPr lang="en-US" dirty="0" err="1">
                  <a:solidFill>
                    <a:schemeClr val="dk1"/>
                  </a:solidFill>
                  <a:latin typeface="Calibri"/>
                  <a:ea typeface="Calibri"/>
                  <a:cs typeface="Calibri"/>
                  <a:sym typeface="Calibri"/>
                </a:rPr>
                <a:t>o</a:t>
              </a:r>
              <a:r>
                <a:rPr lang="en-US" dirty="0">
                  <a:solidFill>
                    <a:schemeClr val="dk1"/>
                  </a:solidFill>
                  <a:latin typeface="Calibri"/>
                  <a:ea typeface="Calibri"/>
                  <a:cs typeface="Calibri"/>
                  <a:sym typeface="Calibri"/>
                </a:rPr>
                <a:t> 4: </a:t>
              </a:r>
              <a:r>
                <a:rPr lang="en-US" dirty="0" err="1">
                  <a:solidFill>
                    <a:schemeClr val="dk1"/>
                  </a:solidFill>
                  <a:latin typeface="Calibri"/>
                  <a:ea typeface="Calibri"/>
                  <a:cs typeface="Calibri"/>
                  <a:sym typeface="Calibri"/>
                </a:rPr>
                <a:t>Transmita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Introducción</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uso</a:t>
              </a:r>
              <a:r>
                <a:rPr lang="en-US" dirty="0">
                  <a:solidFill>
                    <a:schemeClr val="dk1"/>
                  </a:solidFill>
                  <a:latin typeface="Calibri"/>
                  <a:ea typeface="Calibri"/>
                  <a:cs typeface="Calibri"/>
                  <a:sym typeface="Calibri"/>
                </a:rPr>
                <a:t> del software de </a:t>
              </a:r>
              <a:r>
                <a:rPr lang="en-US" dirty="0" err="1">
                  <a:solidFill>
                    <a:schemeClr val="dk1"/>
                  </a:solidFill>
                  <a:latin typeface="Calibri"/>
                  <a:ea typeface="Calibri"/>
                  <a:cs typeface="Calibri"/>
                  <a:sym typeface="Calibri"/>
                </a:rPr>
                <a:t>transmisión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Streamlabs</a:t>
              </a:r>
              <a:r>
                <a:rPr lang="en-US" dirty="0">
                  <a:solidFill>
                    <a:schemeClr val="dk1"/>
                  </a:solidFill>
                  <a:latin typeface="Calibri"/>
                  <a:ea typeface="Calibri"/>
                  <a:cs typeface="Calibri"/>
                  <a:sym typeface="Calibri"/>
                </a:rPr>
                <a:t> OBS</a:t>
              </a:r>
              <a:endParaRPr dirty="0"/>
            </a:p>
            <a:p>
              <a:pPr marL="114300" lvl="1" indent="-114300">
                <a:lnSpc>
                  <a:spcPct val="90000"/>
                </a:lnSpc>
                <a:spcBef>
                  <a:spcPts val="210"/>
                </a:spcBef>
                <a:buClr>
                  <a:schemeClr val="dk1"/>
                </a:buClr>
                <a:buSzPts val="1400"/>
                <a:buFont typeface="Calibri"/>
                <a:buChar char="•"/>
              </a:pPr>
              <a:r>
                <a:rPr lang="en-US" sz="1400" b="0" i="0" u="none" strike="noStrike" cap="none" dirty="0" err="1">
                  <a:solidFill>
                    <a:schemeClr val="dk1"/>
                  </a:solidFill>
                  <a:latin typeface="Calibri"/>
                  <a:ea typeface="Calibri"/>
                  <a:cs typeface="Calibri"/>
                  <a:sym typeface="Calibri"/>
                </a:rPr>
                <a:t>Materiales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clase</a:t>
              </a:r>
              <a:r>
                <a:rPr lang="en-US" sz="1400" b="0" i="0" u="none" strike="noStrike" cap="none" dirty="0">
                  <a:solidFill>
                    <a:schemeClr val="dk1"/>
                  </a:solidFill>
                  <a:latin typeface="Calibri"/>
                  <a:ea typeface="Calibri"/>
                  <a:cs typeface="Calibri"/>
                  <a:sym typeface="Calibri"/>
                </a:rPr>
                <a:t> para </a:t>
              </a:r>
              <a:r>
                <a:rPr lang="en-US" sz="1400" b="0" i="0" u="none" strike="noStrike" cap="none" dirty="0" err="1">
                  <a:solidFill>
                    <a:schemeClr val="dk1"/>
                  </a:solidFill>
                  <a:latin typeface="Calibri"/>
                  <a:ea typeface="Calibri"/>
                  <a:cs typeface="Calibri"/>
                  <a:sym typeface="Calibri"/>
                </a:rPr>
                <a:t>Módul</a:t>
              </a:r>
              <a:r>
                <a:rPr lang="en-US" dirty="0" err="1">
                  <a:solidFill>
                    <a:schemeClr val="dk1"/>
                  </a:solidFill>
                  <a:latin typeface="Calibri"/>
                  <a:ea typeface="Calibri"/>
                  <a:cs typeface="Calibri"/>
                  <a:sym typeface="Calibri"/>
                </a:rPr>
                <a:t>o</a:t>
              </a:r>
              <a:r>
                <a:rPr lang="en-US" dirty="0">
                  <a:solidFill>
                    <a:schemeClr val="dk1"/>
                  </a:solidFill>
                  <a:latin typeface="Calibri"/>
                  <a:ea typeface="Calibri"/>
                  <a:cs typeface="Calibri"/>
                  <a:sym typeface="Calibri"/>
                </a:rPr>
                <a:t> 5</a:t>
              </a:r>
              <a:r>
                <a:rPr lang="en-US" sz="1400" b="0" i="0" u="none" strike="noStrike" cap="none" dirty="0">
                  <a:solidFill>
                    <a:schemeClr val="dk1"/>
                  </a:solidFill>
                  <a:latin typeface="Calibri"/>
                  <a:ea typeface="Calibri"/>
                  <a:cs typeface="Calibri"/>
                  <a:sym typeface="Calibri"/>
                </a:rPr>
                <a:t>: Overview: </a:t>
              </a:r>
              <a:r>
                <a:rPr lang="en-US" dirty="0" err="1">
                  <a:solidFill>
                    <a:schemeClr val="dk1"/>
                  </a:solidFill>
                  <a:latin typeface="Calibri"/>
                  <a:ea typeface="Calibri"/>
                  <a:cs typeface="Calibri"/>
                  <a:sym typeface="Calibri"/>
                </a:rPr>
                <a:t>Alternativas</a:t>
              </a:r>
              <a:r>
                <a:rPr lang="en-US" dirty="0">
                  <a:solidFill>
                    <a:schemeClr val="dk1"/>
                  </a:solidFill>
                  <a:latin typeface="Calibri"/>
                  <a:ea typeface="Calibri"/>
                  <a:cs typeface="Calibri"/>
                  <a:sym typeface="Calibri"/>
                </a:rPr>
                <a:t> al software de streaming </a:t>
              </a:r>
              <a:r>
                <a:rPr lang="en-US" dirty="0" err="1">
                  <a:solidFill>
                    <a:schemeClr val="dk1"/>
                  </a:solidFill>
                  <a:latin typeface="Calibri"/>
                  <a:ea typeface="Calibri"/>
                  <a:cs typeface="Calibri"/>
                  <a:sym typeface="Calibri"/>
                </a:rPr>
                <a:t>Streamlabs</a:t>
              </a:r>
              <a:r>
                <a:rPr lang="en-US" dirty="0">
                  <a:solidFill>
                    <a:schemeClr val="dk1"/>
                  </a:solidFill>
                  <a:latin typeface="Calibri"/>
                  <a:ea typeface="Calibri"/>
                  <a:cs typeface="Calibri"/>
                  <a:sym typeface="Calibri"/>
                </a:rPr>
                <a:t> OBS</a:t>
              </a:r>
            </a:p>
            <a:p>
              <a:pPr marL="114300" lvl="1" indent="-114300">
                <a:lnSpc>
                  <a:spcPct val="90000"/>
                </a:lnSpc>
                <a:spcBef>
                  <a:spcPts val="210"/>
                </a:spcBef>
                <a:buClr>
                  <a:schemeClr val="dk1"/>
                </a:buClr>
                <a:buSzPts val="1400"/>
                <a:buFont typeface="Calibri"/>
                <a:buChar char="•"/>
              </a:pPr>
              <a:r>
                <a:rPr lang="en-US" dirty="0" err="1">
                  <a:solidFill>
                    <a:schemeClr val="dk1"/>
                  </a:solidFill>
                  <a:latin typeface="Calibri"/>
                  <a:ea typeface="Calibri"/>
                  <a:cs typeface="Calibri"/>
                  <a:sym typeface="Calibri"/>
                </a:rPr>
                <a:t>Materiales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Módulo</a:t>
              </a:r>
              <a:r>
                <a:rPr lang="en-US" dirty="0">
                  <a:solidFill>
                    <a:schemeClr val="dk1"/>
                  </a:solidFill>
                  <a:latin typeface="Calibri"/>
                  <a:ea typeface="Calibri"/>
                  <a:cs typeface="Calibri"/>
                  <a:sym typeface="Calibri"/>
                </a:rPr>
                <a:t> 6: Mi </a:t>
              </a:r>
              <a:r>
                <a:rPr lang="en-US" dirty="0" err="1">
                  <a:solidFill>
                    <a:schemeClr val="dk1"/>
                  </a:solidFill>
                  <a:latin typeface="Calibri"/>
                  <a:ea typeface="Calibri"/>
                  <a:cs typeface="Calibri"/>
                  <a:sym typeface="Calibri"/>
                </a:rPr>
                <a:t>primera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transmisión</a:t>
              </a:r>
              <a:r>
                <a:rPr lang="en-US" dirty="0">
                  <a:solidFill>
                    <a:schemeClr val="dk1"/>
                  </a:solidFill>
                  <a:latin typeface="Calibri"/>
                  <a:ea typeface="Calibri"/>
                  <a:cs typeface="Calibri"/>
                  <a:sym typeface="Calibri"/>
                </a:rPr>
                <a:t>: Go online - Primera </a:t>
              </a:r>
              <a:r>
                <a:rPr lang="en-US" dirty="0" err="1">
                  <a:solidFill>
                    <a:schemeClr val="dk1"/>
                  </a:solidFill>
                  <a:latin typeface="Calibri"/>
                  <a:ea typeface="Calibri"/>
                  <a:cs typeface="Calibri"/>
                  <a:sym typeface="Calibri"/>
                </a:rPr>
                <a:t>transmisión</a:t>
              </a:r>
              <a:endParaRPr dirty="0"/>
            </a:p>
          </p:txBody>
        </p:sp>
        <p:sp>
          <p:nvSpPr>
            <p:cNvPr id="251" name="Google Shape;251;p13"/>
            <p:cNvSpPr/>
            <p:nvPr/>
          </p:nvSpPr>
          <p:spPr>
            <a:xfrm>
              <a:off x="486265" y="2402786"/>
              <a:ext cx="9725297" cy="38376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txBox="1"/>
            <p:nvPr/>
          </p:nvSpPr>
          <p:spPr>
            <a:xfrm>
              <a:off x="504999" y="2421520"/>
              <a:ext cx="9687829" cy="346292"/>
            </a:xfrm>
            <a:prstGeom prst="rect">
              <a:avLst/>
            </a:prstGeom>
            <a:noFill/>
            <a:ln>
              <a:noFill/>
            </a:ln>
          </p:spPr>
          <p:txBody>
            <a:bodyPr spcFirstLastPara="1" wrap="square" lIns="270225" tIns="0" rIns="2702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dirty="0" err="1">
                  <a:solidFill>
                    <a:schemeClr val="lt1"/>
                  </a:solidFill>
                  <a:latin typeface="Calibri"/>
                  <a:ea typeface="Calibri"/>
                  <a:cs typeface="Calibri"/>
                  <a:sym typeface="Calibri"/>
                </a:rPr>
                <a:t>Materiales</a:t>
              </a:r>
              <a:r>
                <a:rPr lang="en-US" sz="1600" b="1" dirty="0">
                  <a:solidFill>
                    <a:schemeClr val="lt1"/>
                  </a:solidFill>
                  <a:latin typeface="Calibri"/>
                  <a:ea typeface="Calibri"/>
                  <a:cs typeface="Calibri"/>
                  <a:sym typeface="Calibri"/>
                </a:rPr>
                <a:t> de </a:t>
              </a:r>
              <a:r>
                <a:rPr lang="en-US" sz="1600" b="1" dirty="0" err="1">
                  <a:solidFill>
                    <a:schemeClr val="lt1"/>
                  </a:solidFill>
                  <a:latin typeface="Calibri"/>
                  <a:ea typeface="Calibri"/>
                  <a:cs typeface="Calibri"/>
                  <a:sym typeface="Calibri"/>
                </a:rPr>
                <a:t>clase</a:t>
              </a:r>
              <a:r>
                <a:rPr lang="en-US" sz="1600" b="1" dirty="0">
                  <a:solidFill>
                    <a:schemeClr val="lt1"/>
                  </a:solidFill>
                  <a:latin typeface="Calibri"/>
                  <a:ea typeface="Calibri"/>
                  <a:cs typeface="Calibri"/>
                  <a:sym typeface="Calibri"/>
                </a:rPr>
                <a:t> (2): Software Streaming</a:t>
              </a:r>
              <a:endParaRPr dirty="0"/>
            </a:p>
          </p:txBody>
        </p:sp>
        <p:sp>
          <p:nvSpPr>
            <p:cNvPr id="253" name="Google Shape;253;p13"/>
            <p:cNvSpPr/>
            <p:nvPr/>
          </p:nvSpPr>
          <p:spPr>
            <a:xfrm>
              <a:off x="0" y="3900971"/>
              <a:ext cx="10214066" cy="1003275"/>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txBox="1"/>
            <p:nvPr/>
          </p:nvSpPr>
          <p:spPr>
            <a:xfrm>
              <a:off x="0" y="3900971"/>
              <a:ext cx="10214066" cy="1003275"/>
            </a:xfrm>
            <a:prstGeom prst="rect">
              <a:avLst/>
            </a:prstGeom>
            <a:noFill/>
            <a:ln>
              <a:noFill/>
            </a:ln>
          </p:spPr>
          <p:txBody>
            <a:bodyPr spcFirstLastPara="1" wrap="square" lIns="792725" tIns="270750" rIns="792725" bIns="99550" anchor="t" anchorCtr="0">
              <a:noAutofit/>
            </a:bodyPr>
            <a:lstStyle/>
            <a:p>
              <a:pPr marL="114300" lvl="1" indent="-114300">
                <a:lnSpc>
                  <a:spcPct val="90000"/>
                </a:lnSpc>
                <a:buClr>
                  <a:schemeClr val="dk1"/>
                </a:buClr>
                <a:buSzPts val="1400"/>
                <a:buFont typeface="Calibri"/>
                <a:buChar char="•"/>
              </a:pPr>
              <a:r>
                <a:rPr lang="en-US" sz="1400" b="0" i="0" u="none" strike="noStrike" cap="none" dirty="0" err="1">
                  <a:solidFill>
                    <a:schemeClr val="dk1"/>
                  </a:solidFill>
                  <a:latin typeface="Calibri"/>
                  <a:ea typeface="Calibri"/>
                  <a:cs typeface="Calibri"/>
                  <a:sym typeface="Calibri"/>
                </a:rPr>
                <a:t>Materiales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clase</a:t>
              </a:r>
              <a:r>
                <a:rPr lang="en-US" sz="1400" b="0" i="0" u="none" strike="noStrike" cap="none" dirty="0">
                  <a:solidFill>
                    <a:schemeClr val="dk1"/>
                  </a:solidFill>
                  <a:latin typeface="Calibri"/>
                  <a:ea typeface="Calibri"/>
                  <a:cs typeface="Calibri"/>
                  <a:sym typeface="Calibri"/>
                </a:rPr>
                <a:t> para </a:t>
              </a:r>
              <a:r>
                <a:rPr lang="en-US" sz="1400" b="0" i="0" u="none" strike="noStrike" cap="none" dirty="0" err="1">
                  <a:solidFill>
                    <a:schemeClr val="dk1"/>
                  </a:solidFill>
                  <a:latin typeface="Calibri"/>
                  <a:ea typeface="Calibri"/>
                  <a:cs typeface="Calibri"/>
                  <a:sym typeface="Calibri"/>
                </a:rPr>
                <a:t>Módulo</a:t>
              </a:r>
              <a:r>
                <a:rPr lang="en-US" sz="1400" b="0" i="0" u="none" strike="noStrike" cap="none" dirty="0">
                  <a:solidFill>
                    <a:schemeClr val="dk1"/>
                  </a:solidFill>
                  <a:latin typeface="Calibri"/>
                  <a:ea typeface="Calibri"/>
                  <a:cs typeface="Calibri"/>
                  <a:sym typeface="Calibri"/>
                </a:rPr>
                <a:t> 7</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Requisitos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escolares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sencillos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requisitos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técnicos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organizativos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escuela</a:t>
              </a:r>
              <a:r>
                <a:rPr lang="en-US" dirty="0">
                  <a:solidFill>
                    <a:schemeClr val="dk1"/>
                  </a:solidFill>
                  <a:latin typeface="Calibri"/>
                  <a:ea typeface="Calibri"/>
                  <a:cs typeface="Calibri"/>
                  <a:sym typeface="Calibri"/>
                </a:rPr>
                <a:t> y para los </a:t>
              </a:r>
              <a:r>
                <a:rPr lang="en-US" dirty="0" err="1">
                  <a:solidFill>
                    <a:schemeClr val="dk1"/>
                  </a:solidFill>
                  <a:latin typeface="Calibri"/>
                  <a:ea typeface="Calibri"/>
                  <a:cs typeface="Calibri"/>
                  <a:sym typeface="Calibri"/>
                </a:rPr>
                <a:t>profesores</a:t>
              </a:r>
              <a:endParaRPr lang="en-US" dirty="0">
                <a:solidFill>
                  <a:schemeClr val="dk1"/>
                </a:solidFill>
                <a:latin typeface="Calibri"/>
                <a:ea typeface="Calibri"/>
                <a:cs typeface="Calibri"/>
                <a:sym typeface="Calibri"/>
              </a:endParaRPr>
            </a:p>
            <a:p>
              <a:pPr marL="114300" lvl="1" indent="-114300">
                <a:lnSpc>
                  <a:spcPct val="90000"/>
                </a:lnSpc>
                <a:buClr>
                  <a:schemeClr val="dk1"/>
                </a:buClr>
                <a:buSzPts val="1400"/>
                <a:buFont typeface="Calibri"/>
                <a:buChar char="•"/>
              </a:pPr>
              <a:r>
                <a:rPr lang="en-US" dirty="0" err="1">
                  <a:solidFill>
                    <a:schemeClr val="dk1"/>
                  </a:solidFill>
                  <a:latin typeface="Calibri"/>
                  <a:ea typeface="Calibri"/>
                  <a:cs typeface="Calibri"/>
                  <a:sym typeface="Calibri"/>
                </a:rPr>
                <a:t>Materiales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Módulo</a:t>
              </a:r>
              <a:r>
                <a:rPr lang="en-US" dirty="0">
                  <a:solidFill>
                    <a:schemeClr val="dk1"/>
                  </a:solidFill>
                  <a:latin typeface="Calibri"/>
                  <a:ea typeface="Calibri"/>
                  <a:cs typeface="Calibri"/>
                  <a:sym typeface="Calibri"/>
                </a:rPr>
                <a:t> 8: </a:t>
              </a:r>
              <a:r>
                <a:rPr lang="en-US" dirty="0" err="1">
                  <a:solidFill>
                    <a:schemeClr val="dk1"/>
                  </a:solidFill>
                  <a:latin typeface="Calibri"/>
                  <a:ea typeface="Calibri"/>
                  <a:cs typeface="Calibri"/>
                  <a:sym typeface="Calibri"/>
                </a:rPr>
                <a:t>Requisitos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fáciles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aprendizaje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requisitos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técnicos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organizativos</a:t>
              </a:r>
              <a:r>
                <a:rPr lang="en-US" dirty="0">
                  <a:solidFill>
                    <a:schemeClr val="dk1"/>
                  </a:solidFill>
                  <a:latin typeface="Calibri"/>
                  <a:ea typeface="Calibri"/>
                  <a:cs typeface="Calibri"/>
                  <a:sym typeface="Calibri"/>
                </a:rPr>
                <a:t> para los </a:t>
              </a:r>
              <a:r>
                <a:rPr lang="en-US">
                  <a:solidFill>
                    <a:schemeClr val="dk1"/>
                  </a:solidFill>
                  <a:latin typeface="Calibri"/>
                  <a:ea typeface="Calibri"/>
                  <a:cs typeface="Calibri"/>
                  <a:sym typeface="Calibri"/>
                </a:rPr>
                <a:t>estudiantes</a:t>
              </a:r>
              <a:endParaRPr dirty="0"/>
            </a:p>
          </p:txBody>
        </p:sp>
        <p:sp>
          <p:nvSpPr>
            <p:cNvPr id="255" name="Google Shape;255;p13"/>
            <p:cNvSpPr/>
            <p:nvPr/>
          </p:nvSpPr>
          <p:spPr>
            <a:xfrm>
              <a:off x="486265" y="3709091"/>
              <a:ext cx="9725297" cy="38376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txBox="1"/>
            <p:nvPr/>
          </p:nvSpPr>
          <p:spPr>
            <a:xfrm>
              <a:off x="504999" y="3727825"/>
              <a:ext cx="9687829" cy="346292"/>
            </a:xfrm>
            <a:prstGeom prst="rect">
              <a:avLst/>
            </a:prstGeom>
            <a:noFill/>
            <a:ln>
              <a:noFill/>
            </a:ln>
          </p:spPr>
          <p:txBody>
            <a:bodyPr spcFirstLastPara="1" wrap="square" lIns="270225" tIns="0" rIns="2702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1" dirty="0" err="1">
                  <a:solidFill>
                    <a:schemeClr val="lt1"/>
                  </a:solidFill>
                  <a:latin typeface="Calibri"/>
                  <a:ea typeface="Calibri"/>
                  <a:cs typeface="Calibri"/>
                  <a:sym typeface="Calibri"/>
                </a:rPr>
                <a:t>Materiales</a:t>
              </a:r>
              <a:r>
                <a:rPr lang="en-US" sz="1600" b="1" dirty="0">
                  <a:solidFill>
                    <a:schemeClr val="lt1"/>
                  </a:solidFill>
                  <a:latin typeface="Calibri"/>
                  <a:ea typeface="Calibri"/>
                  <a:cs typeface="Calibri"/>
                  <a:sym typeface="Calibri"/>
                </a:rPr>
                <a:t> de </a:t>
              </a:r>
              <a:r>
                <a:rPr lang="en-US" sz="1600" b="1" dirty="0" err="1">
                  <a:solidFill>
                    <a:schemeClr val="lt1"/>
                  </a:solidFill>
                  <a:latin typeface="Calibri"/>
                  <a:ea typeface="Calibri"/>
                  <a:cs typeface="Calibri"/>
                  <a:sym typeface="Calibri"/>
                </a:rPr>
                <a:t>clase</a:t>
              </a:r>
              <a:r>
                <a:rPr lang="en-US" sz="1600" b="1" dirty="0">
                  <a:solidFill>
                    <a:schemeClr val="lt1"/>
                  </a:solidFill>
                  <a:latin typeface="Calibri"/>
                  <a:ea typeface="Calibri"/>
                  <a:cs typeface="Calibri"/>
                  <a:sym typeface="Calibri"/>
                </a:rPr>
                <a:t> (3): </a:t>
              </a:r>
              <a:r>
                <a:rPr lang="en-US" sz="1600" b="1" dirty="0" err="1">
                  <a:solidFill>
                    <a:schemeClr val="lt1"/>
                  </a:solidFill>
                  <a:latin typeface="Calibri"/>
                  <a:ea typeface="Calibri"/>
                  <a:cs typeface="Calibri"/>
                  <a:sym typeface="Calibri"/>
                </a:rPr>
                <a:t>Entorno</a:t>
              </a:r>
              <a:r>
                <a:rPr lang="en-US" sz="1600" b="1" dirty="0">
                  <a:solidFill>
                    <a:schemeClr val="lt1"/>
                  </a:solidFill>
                  <a:latin typeface="Calibri"/>
                  <a:ea typeface="Calibri"/>
                  <a:cs typeface="Calibri"/>
                  <a:sym typeface="Calibri"/>
                </a:rPr>
                <a:t> Streaming</a:t>
              </a:r>
              <a:endParaRPr dirty="0"/>
            </a:p>
          </p:txBody>
        </p:sp>
      </p:grpSp>
      <p:sp>
        <p:nvSpPr>
          <p:cNvPr id="257" name="Google Shape;257;p13"/>
          <p:cNvSpPr txBox="1">
            <a:spLocks noGrp="1"/>
          </p:cNvSpPr>
          <p:nvPr>
            <p:ph type="title"/>
          </p:nvPr>
        </p:nvSpPr>
        <p:spPr>
          <a:xfrm>
            <a:off x="1096963" y="287338"/>
            <a:ext cx="10058400" cy="1449387"/>
          </a:xfrm>
          <a:prstGeom prst="rect">
            <a:avLst/>
          </a:prstGeom>
          <a:noFill/>
          <a:ln>
            <a:noFill/>
          </a:ln>
        </p:spPr>
        <p:txBody>
          <a:bodyPr spcFirstLastPara="1" wrap="square" lIns="91425" tIns="45700" rIns="91425" bIns="45700" anchor="b" anchorCtr="0">
            <a:normAutofit/>
          </a:bodyPr>
          <a:lstStyle/>
          <a:p>
            <a:pPr lvl="0"/>
            <a:r>
              <a:rPr lang="en-US" dirty="0"/>
              <a:t>2. </a:t>
            </a:r>
            <a:r>
              <a:rPr lang="en-US" dirty="0" err="1"/>
              <a:t>Módulos</a:t>
            </a:r>
            <a:r>
              <a:rPr lang="en-US" dirty="0"/>
              <a:t> para maestros SAFE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lvl="0"/>
            <a:r>
              <a:rPr lang="en-US" dirty="0" err="1"/>
              <a:t>Matriz</a:t>
            </a:r>
            <a:r>
              <a:rPr lang="en-US" dirty="0"/>
              <a:t> de </a:t>
            </a:r>
            <a:r>
              <a:rPr lang="en-US" dirty="0" err="1"/>
              <a:t>resultados</a:t>
            </a:r>
            <a:r>
              <a:rPr lang="en-US" dirty="0"/>
              <a:t> de </a:t>
            </a:r>
            <a:r>
              <a:rPr lang="en-US" dirty="0" err="1"/>
              <a:t>aprendizaje</a:t>
            </a:r>
            <a:r>
              <a:rPr lang="en-US" dirty="0"/>
              <a:t> SAFE</a:t>
            </a:r>
            <a:endParaRPr dirty="0"/>
          </a:p>
        </p:txBody>
      </p:sp>
      <p:sp>
        <p:nvSpPr>
          <p:cNvPr id="263" name="Google Shape;263;p14"/>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a:t>PERSPECTIVAS DE LA MATRIZ DE RESULTADOS DE APRENDIZAJE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5"/>
          <p:cNvSpPr txBox="1">
            <a:spLocks noGrp="1"/>
          </p:cNvSpPr>
          <p:nvPr>
            <p:ph type="title"/>
          </p:nvPr>
        </p:nvSpPr>
        <p:spPr>
          <a:xfrm>
            <a:off x="89095" y="0"/>
            <a:ext cx="10058400" cy="1450757"/>
          </a:xfrm>
          <a:prstGeom prst="rect">
            <a:avLst/>
          </a:prstGeom>
          <a:noFill/>
          <a:ln>
            <a:noFill/>
          </a:ln>
        </p:spPr>
        <p:txBody>
          <a:bodyPr spcFirstLastPara="1" wrap="square" lIns="91425" tIns="45700" rIns="91425" bIns="45700" anchor="b" anchorCtr="0">
            <a:normAutofit/>
          </a:bodyPr>
          <a:lstStyle/>
          <a:p>
            <a:pPr lvl="0">
              <a:buSzPts val="4000"/>
            </a:pPr>
            <a:r>
              <a:rPr lang="en-US" sz="4000" dirty="0"/>
              <a:t>3. </a:t>
            </a:r>
            <a:r>
              <a:rPr lang="en-US" sz="4000" dirty="0" err="1"/>
              <a:t>Matriz</a:t>
            </a:r>
            <a:r>
              <a:rPr lang="en-US" sz="4000" dirty="0"/>
              <a:t> de </a:t>
            </a:r>
            <a:r>
              <a:rPr lang="en-US" sz="4000" dirty="0" err="1"/>
              <a:t>resultados</a:t>
            </a:r>
            <a:r>
              <a:rPr lang="en-US" sz="4000" dirty="0"/>
              <a:t> de </a:t>
            </a:r>
            <a:r>
              <a:rPr lang="en-US" sz="4000" dirty="0" err="1"/>
              <a:t>aprendizaje</a:t>
            </a:r>
            <a:r>
              <a:rPr lang="en-US" sz="4000" dirty="0"/>
              <a:t> SAFE</a:t>
            </a:r>
            <a:endParaRPr dirty="0"/>
          </a:p>
        </p:txBody>
      </p:sp>
      <p:pic>
        <p:nvPicPr>
          <p:cNvPr id="270" name="Google Shape;270;p15"/>
          <p:cNvPicPr preferRelativeResize="0"/>
          <p:nvPr/>
        </p:nvPicPr>
        <p:blipFill rotWithShape="1">
          <a:blip r:embed="rId3">
            <a:alphaModFix/>
          </a:blip>
          <a:srcRect r="67228"/>
          <a:stretch/>
        </p:blipFill>
        <p:spPr>
          <a:xfrm>
            <a:off x="1244163" y="2129530"/>
            <a:ext cx="2644929" cy="3693319"/>
          </a:xfrm>
          <a:prstGeom prst="rect">
            <a:avLst/>
          </a:prstGeom>
          <a:noFill/>
          <a:ln w="9525" cap="flat" cmpd="sng">
            <a:solidFill>
              <a:schemeClr val="dk1"/>
            </a:solidFill>
            <a:prstDash val="solid"/>
            <a:round/>
            <a:headEnd type="none" w="sm" len="sm"/>
            <a:tailEnd type="none" w="sm" len="sm"/>
          </a:ln>
        </p:spPr>
      </p:pic>
      <p:sp>
        <p:nvSpPr>
          <p:cNvPr id="271" name="Google Shape;271;p15"/>
          <p:cNvSpPr txBox="1"/>
          <p:nvPr/>
        </p:nvSpPr>
        <p:spPr>
          <a:xfrm>
            <a:off x="3974319" y="2129530"/>
            <a:ext cx="2479747" cy="3693278"/>
          </a:xfrm>
          <a:prstGeom prst="rect">
            <a:avLst/>
          </a:prstGeom>
          <a:solidFill>
            <a:srgbClr val="D0EEF9"/>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r>
              <a:rPr lang="en-US" sz="1800" dirty="0" err="1">
                <a:solidFill>
                  <a:schemeClr val="dk1"/>
                </a:solidFill>
                <a:latin typeface="Calibri"/>
                <a:ea typeface="Calibri"/>
                <a:cs typeface="Calibri"/>
                <a:sym typeface="Calibri"/>
              </a:rPr>
              <a:t>Puede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encontrar</a:t>
            </a:r>
            <a:r>
              <a:rPr lang="en-US" sz="1800" dirty="0">
                <a:solidFill>
                  <a:schemeClr val="dk1"/>
                </a:solidFill>
                <a:latin typeface="Calibri"/>
                <a:ea typeface="Calibri"/>
                <a:cs typeface="Calibri"/>
                <a:sym typeface="Calibri"/>
              </a:rPr>
              <a:t> los </a:t>
            </a:r>
            <a:r>
              <a:rPr lang="en-US" sz="1800" dirty="0" err="1">
                <a:solidFill>
                  <a:schemeClr val="dk1"/>
                </a:solidFill>
                <a:latin typeface="Calibri"/>
                <a:ea typeface="Calibri"/>
                <a:cs typeface="Calibri"/>
                <a:sym typeface="Calibri"/>
              </a:rPr>
              <a:t>documentos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nuestro</a:t>
            </a:r>
            <a:r>
              <a:rPr lang="en-US" sz="1800" dirty="0">
                <a:solidFill>
                  <a:schemeClr val="dk1"/>
                </a:solidFill>
                <a:latin typeface="Calibri"/>
                <a:ea typeface="Calibri"/>
                <a:cs typeface="Calibri"/>
                <a:sym typeface="Calibri"/>
              </a:rPr>
              <a:t> sitio web del </a:t>
            </a:r>
            <a:r>
              <a:rPr lang="en-US" sz="1800" dirty="0" err="1">
                <a:solidFill>
                  <a:schemeClr val="dk1"/>
                </a:solidFill>
                <a:latin typeface="Calibri"/>
                <a:ea typeface="Calibri"/>
                <a:cs typeface="Calibri"/>
                <a:sym typeface="Calibri"/>
              </a:rPr>
              <a:t>proyecto</a:t>
            </a:r>
            <a:r>
              <a:rPr lang="en-US" sz="1800" dirty="0">
                <a:solidFill>
                  <a:schemeClr val="dk1"/>
                </a:solidFill>
                <a:latin typeface="Calibri"/>
                <a:ea typeface="Calibri"/>
                <a:cs typeface="Calibri"/>
                <a:sym typeface="Calibri"/>
              </a:rPr>
              <a:t> SAFE/bajo </a:t>
            </a:r>
            <a:r>
              <a:rPr lang="en-US" sz="1800" dirty="0" err="1">
                <a:solidFill>
                  <a:schemeClr val="dk1"/>
                </a:solidFill>
                <a:latin typeface="Calibri"/>
                <a:ea typeface="Calibri"/>
                <a:cs typeface="Calibri"/>
                <a:sym typeface="Calibri"/>
              </a:rPr>
              <a:t>entregables</a:t>
            </a:r>
            <a:endParaRPr lang="en-US" sz="1800" dirty="0">
              <a:solidFill>
                <a:schemeClr val="dk1"/>
              </a:solidFill>
              <a:latin typeface="Calibri"/>
              <a:ea typeface="Calibri"/>
              <a:cs typeface="Calibri"/>
              <a:sym typeface="Calibri"/>
            </a:endParaRPr>
          </a:p>
          <a:p>
            <a:pPr lvl="0"/>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Deliverables – SAFE – Streaming Approaches for Europe (eduproject.eu)</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72" name="Google Shape;272;p15" descr="Glühbirne"/>
          <p:cNvPicPr preferRelativeResize="0"/>
          <p:nvPr/>
        </p:nvPicPr>
        <p:blipFill rotWithShape="1">
          <a:blip r:embed="rId5">
            <a:alphaModFix/>
          </a:blip>
          <a:srcRect/>
          <a:stretch/>
        </p:blipFill>
        <p:spPr>
          <a:xfrm>
            <a:off x="5539666" y="4705166"/>
            <a:ext cx="914400" cy="914400"/>
          </a:xfrm>
          <a:prstGeom prst="rect">
            <a:avLst/>
          </a:prstGeom>
          <a:noFill/>
          <a:ln>
            <a:noFill/>
          </a:ln>
        </p:spPr>
      </p:pic>
      <p:pic>
        <p:nvPicPr>
          <p:cNvPr id="3" name="Imagen 2">
            <a:extLst>
              <a:ext uri="{FF2B5EF4-FFF2-40B4-BE49-F238E27FC236}">
                <a16:creationId xmlns:a16="http://schemas.microsoft.com/office/drawing/2014/main" id="{F8BD780E-63A3-9E44-A211-6646A60819C6}"/>
              </a:ext>
            </a:extLst>
          </p:cNvPr>
          <p:cNvPicPr>
            <a:picLocks noChangeAspect="1"/>
          </p:cNvPicPr>
          <p:nvPr/>
        </p:nvPicPr>
        <p:blipFill>
          <a:blip r:embed="rId6"/>
          <a:stretch>
            <a:fillRect/>
          </a:stretch>
        </p:blipFill>
        <p:spPr>
          <a:xfrm>
            <a:off x="6585525" y="2398001"/>
            <a:ext cx="5497667" cy="29501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a:spLocks noGrp="1"/>
          </p:cNvSpPr>
          <p:nvPr>
            <p:ph type="title"/>
          </p:nvPr>
        </p:nvSpPr>
        <p:spPr>
          <a:xfrm>
            <a:off x="111442" y="0"/>
            <a:ext cx="10058400" cy="1450757"/>
          </a:xfrm>
          <a:prstGeom prst="rect">
            <a:avLst/>
          </a:prstGeom>
          <a:noFill/>
          <a:ln>
            <a:noFill/>
          </a:ln>
        </p:spPr>
        <p:txBody>
          <a:bodyPr spcFirstLastPara="1" wrap="square" lIns="91425" tIns="45700" rIns="91425" bIns="45700" anchor="b" anchorCtr="0">
            <a:normAutofit/>
          </a:bodyPr>
          <a:lstStyle/>
          <a:p>
            <a:pPr lvl="0">
              <a:buSzPts val="4000"/>
            </a:pPr>
            <a:r>
              <a:rPr lang="en-US" sz="4000" dirty="0"/>
              <a:t>3. </a:t>
            </a:r>
            <a:r>
              <a:rPr lang="en-US" sz="4000" dirty="0" err="1"/>
              <a:t>Matriz</a:t>
            </a:r>
            <a:r>
              <a:rPr lang="en-US" sz="4000" dirty="0"/>
              <a:t> de </a:t>
            </a:r>
            <a:r>
              <a:rPr lang="en-US" sz="4000" dirty="0" err="1"/>
              <a:t>resultados</a:t>
            </a:r>
            <a:r>
              <a:rPr lang="en-US" sz="4000" dirty="0"/>
              <a:t> de </a:t>
            </a:r>
            <a:r>
              <a:rPr lang="en-US" sz="4000" dirty="0" err="1"/>
              <a:t>aprendizaje</a:t>
            </a:r>
            <a:r>
              <a:rPr lang="en-US" sz="4000" dirty="0"/>
              <a:t> SAFE</a:t>
            </a:r>
            <a:endParaRPr dirty="0"/>
          </a:p>
        </p:txBody>
      </p:sp>
      <p:sp>
        <p:nvSpPr>
          <p:cNvPr id="279" name="Google Shape;279;p16"/>
          <p:cNvSpPr/>
          <p:nvPr/>
        </p:nvSpPr>
        <p:spPr>
          <a:xfrm>
            <a:off x="9573088" y="2967335"/>
            <a:ext cx="2262515" cy="1477328"/>
          </a:xfrm>
          <a:prstGeom prst="rect">
            <a:avLst/>
          </a:prstGeom>
          <a:solidFill>
            <a:srgbClr val="D0EEF9"/>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to Deliverables – SAFE – Streaming Approaches for Europe (eduproject.eu)</a:t>
            </a:r>
            <a:endParaRPr sz="1800">
              <a:solidFill>
                <a:schemeClr val="dk1"/>
              </a:solidFill>
              <a:latin typeface="Calibri"/>
              <a:ea typeface="Calibri"/>
              <a:cs typeface="Calibri"/>
              <a:sym typeface="Calibri"/>
            </a:endParaRPr>
          </a:p>
        </p:txBody>
      </p:sp>
      <p:grpSp>
        <p:nvGrpSpPr>
          <p:cNvPr id="8" name="Grupo 7">
            <a:extLst>
              <a:ext uri="{FF2B5EF4-FFF2-40B4-BE49-F238E27FC236}">
                <a16:creationId xmlns:a16="http://schemas.microsoft.com/office/drawing/2014/main" id="{49C9DB52-653A-4F49-A3B8-1032D2BA4827}"/>
              </a:ext>
            </a:extLst>
          </p:cNvPr>
          <p:cNvGrpSpPr/>
          <p:nvPr/>
        </p:nvGrpSpPr>
        <p:grpSpPr>
          <a:xfrm>
            <a:off x="356397" y="1958975"/>
            <a:ext cx="9216691" cy="4014787"/>
            <a:chOff x="356397" y="1958975"/>
            <a:chExt cx="9216691" cy="4014787"/>
          </a:xfrm>
        </p:grpSpPr>
        <p:pic>
          <p:nvPicPr>
            <p:cNvPr id="3" name="Imagen 2">
              <a:extLst>
                <a:ext uri="{FF2B5EF4-FFF2-40B4-BE49-F238E27FC236}">
                  <a16:creationId xmlns:a16="http://schemas.microsoft.com/office/drawing/2014/main" id="{0574F6EB-8511-744F-8249-AD0A8A1BFEC3}"/>
                </a:ext>
              </a:extLst>
            </p:cNvPr>
            <p:cNvPicPr>
              <a:picLocks noChangeAspect="1"/>
            </p:cNvPicPr>
            <p:nvPr/>
          </p:nvPicPr>
          <p:blipFill>
            <a:blip r:embed="rId4"/>
            <a:stretch>
              <a:fillRect/>
            </a:stretch>
          </p:blipFill>
          <p:spPr>
            <a:xfrm>
              <a:off x="356397" y="1958975"/>
              <a:ext cx="2705100" cy="3797300"/>
            </a:xfrm>
            <a:prstGeom prst="rect">
              <a:avLst/>
            </a:prstGeom>
          </p:spPr>
        </p:pic>
        <p:pic>
          <p:nvPicPr>
            <p:cNvPr id="5" name="Imagen 4">
              <a:extLst>
                <a:ext uri="{FF2B5EF4-FFF2-40B4-BE49-F238E27FC236}">
                  <a16:creationId xmlns:a16="http://schemas.microsoft.com/office/drawing/2014/main" id="{2177166E-9778-6B4F-A2BE-E70935FC4D25}"/>
                </a:ext>
              </a:extLst>
            </p:cNvPr>
            <p:cNvPicPr>
              <a:picLocks noChangeAspect="1"/>
            </p:cNvPicPr>
            <p:nvPr/>
          </p:nvPicPr>
          <p:blipFill>
            <a:blip r:embed="rId5"/>
            <a:stretch>
              <a:fillRect/>
            </a:stretch>
          </p:blipFill>
          <p:spPr>
            <a:xfrm>
              <a:off x="2875323" y="2256004"/>
              <a:ext cx="3603774" cy="3203242"/>
            </a:xfrm>
            <a:prstGeom prst="rect">
              <a:avLst/>
            </a:prstGeom>
          </p:spPr>
        </p:pic>
        <p:pic>
          <p:nvPicPr>
            <p:cNvPr id="7" name="Imagen 6">
              <a:extLst>
                <a:ext uri="{FF2B5EF4-FFF2-40B4-BE49-F238E27FC236}">
                  <a16:creationId xmlns:a16="http://schemas.microsoft.com/office/drawing/2014/main" id="{6D0B4320-6FDD-6141-ACBF-6386FD7D22FA}"/>
                </a:ext>
              </a:extLst>
            </p:cNvPr>
            <p:cNvPicPr>
              <a:picLocks noChangeAspect="1"/>
            </p:cNvPicPr>
            <p:nvPr/>
          </p:nvPicPr>
          <p:blipFill>
            <a:blip r:embed="rId6"/>
            <a:stretch>
              <a:fillRect/>
            </a:stretch>
          </p:blipFill>
          <p:spPr>
            <a:xfrm>
              <a:off x="6292922" y="1958975"/>
              <a:ext cx="3280166" cy="4014787"/>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lvl="0"/>
            <a:r>
              <a:rPr lang="en-US" dirty="0"/>
              <a:t>El </a:t>
            </a:r>
            <a:r>
              <a:rPr lang="en-US" dirty="0" err="1"/>
              <a:t>perfil</a:t>
            </a:r>
            <a:r>
              <a:rPr lang="en-US" dirty="0"/>
              <a:t> de </a:t>
            </a:r>
            <a:r>
              <a:rPr lang="en-US" dirty="0" err="1"/>
              <a:t>competencias</a:t>
            </a:r>
            <a:r>
              <a:rPr lang="en-US" dirty="0"/>
              <a:t> SAFE</a:t>
            </a:r>
            <a:endParaRPr dirty="0"/>
          </a:p>
        </p:txBody>
      </p:sp>
      <p:sp>
        <p:nvSpPr>
          <p:cNvPr id="285" name="Google Shape;285;p17"/>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a:t>PERSPECTIVAS DEL PERFIL DE COMPETENCIAS DE SEGURIDAD</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8"/>
          <p:cNvSpPr txBox="1">
            <a:spLocks noGrp="1"/>
          </p:cNvSpPr>
          <p:nvPr>
            <p:ph type="title"/>
          </p:nvPr>
        </p:nvSpPr>
        <p:spPr>
          <a:xfrm>
            <a:off x="53159" y="167752"/>
            <a:ext cx="10058400" cy="1450757"/>
          </a:xfrm>
          <a:prstGeom prst="rect">
            <a:avLst/>
          </a:prstGeom>
          <a:noFill/>
          <a:ln>
            <a:noFill/>
          </a:ln>
        </p:spPr>
        <p:txBody>
          <a:bodyPr spcFirstLastPara="1" wrap="square" lIns="91425" tIns="45700" rIns="91425" bIns="45700" anchor="b" anchorCtr="0">
            <a:normAutofit/>
          </a:bodyPr>
          <a:lstStyle/>
          <a:p>
            <a:pPr lvl="0"/>
            <a:r>
              <a:rPr lang="en-US" dirty="0"/>
              <a:t>4. El </a:t>
            </a:r>
            <a:r>
              <a:rPr lang="en-US" dirty="0" err="1"/>
              <a:t>perfil</a:t>
            </a:r>
            <a:r>
              <a:rPr lang="en-US" dirty="0"/>
              <a:t> de </a:t>
            </a:r>
            <a:r>
              <a:rPr lang="en-US" dirty="0" err="1"/>
              <a:t>competencias</a:t>
            </a:r>
            <a:r>
              <a:rPr lang="en-US" dirty="0"/>
              <a:t> SAFE para </a:t>
            </a:r>
            <a:r>
              <a:rPr lang="en-US" dirty="0" err="1"/>
              <a:t>profesores</a:t>
            </a:r>
            <a:r>
              <a:rPr lang="en-US" dirty="0"/>
              <a:t> y </a:t>
            </a:r>
            <a:r>
              <a:rPr lang="en-US" dirty="0" err="1"/>
              <a:t>formadores</a:t>
            </a:r>
            <a:r>
              <a:rPr lang="en-US" dirty="0"/>
              <a:t> </a:t>
            </a:r>
            <a:r>
              <a:rPr lang="en-US" dirty="0" err="1"/>
              <a:t>en</a:t>
            </a:r>
            <a:r>
              <a:rPr lang="en-US" dirty="0"/>
              <a:t> la </a:t>
            </a:r>
            <a:r>
              <a:rPr lang="en-US" dirty="0" err="1"/>
              <a:t>escuela</a:t>
            </a:r>
            <a:endParaRPr dirty="0"/>
          </a:p>
        </p:txBody>
      </p:sp>
      <p:sp>
        <p:nvSpPr>
          <p:cNvPr id="291" name="Google Shape;291;p18"/>
          <p:cNvSpPr txBox="1">
            <a:spLocks noGrp="1"/>
          </p:cNvSpPr>
          <p:nvPr>
            <p:ph type="body" idx="1"/>
          </p:nvPr>
        </p:nvSpPr>
        <p:spPr>
          <a:xfrm>
            <a:off x="1097280" y="2112064"/>
            <a:ext cx="5401174" cy="4023360"/>
          </a:xfrm>
          <a:prstGeom prst="rect">
            <a:avLst/>
          </a:prstGeom>
          <a:noFill/>
          <a:ln>
            <a:noFill/>
          </a:ln>
        </p:spPr>
        <p:txBody>
          <a:bodyPr spcFirstLastPara="1" wrap="square" lIns="0" tIns="45700" rIns="0" bIns="45700" anchor="t" anchorCtr="0">
            <a:normAutofit/>
          </a:bodyPr>
          <a:lstStyle/>
          <a:p>
            <a:pPr marL="91440" lvl="0" indent="-152400">
              <a:spcBef>
                <a:spcPts val="0"/>
              </a:spcBef>
              <a:buSzPts val="2400"/>
            </a:pPr>
            <a:r>
              <a:rPr lang="en-US" sz="2400" b="1" dirty="0" err="1">
                <a:solidFill>
                  <a:schemeClr val="dk1"/>
                </a:solidFill>
              </a:rPr>
              <a:t>Foco</a:t>
            </a:r>
            <a:r>
              <a:rPr lang="en-US" sz="2400" b="1" dirty="0">
                <a:solidFill>
                  <a:schemeClr val="dk1"/>
                </a:solidFill>
              </a:rPr>
              <a:t> </a:t>
            </a:r>
            <a:r>
              <a:rPr lang="en-US" sz="2400" b="1" dirty="0" err="1">
                <a:solidFill>
                  <a:schemeClr val="dk1"/>
                </a:solidFill>
              </a:rPr>
              <a:t>en</a:t>
            </a:r>
            <a:r>
              <a:rPr lang="en-US" sz="2400" b="1" dirty="0">
                <a:solidFill>
                  <a:schemeClr val="dk1"/>
                </a:solidFill>
              </a:rPr>
              <a:t> </a:t>
            </a:r>
            <a:r>
              <a:rPr lang="en-US" sz="2400" b="1" dirty="0" err="1">
                <a:solidFill>
                  <a:schemeClr val="dk1"/>
                </a:solidFill>
              </a:rPr>
              <a:t>Competencias</a:t>
            </a:r>
            <a:r>
              <a:rPr lang="en-US" sz="2400" b="1" dirty="0">
                <a:solidFill>
                  <a:schemeClr val="dk1"/>
                </a:solidFill>
              </a:rPr>
              <a:t> </a:t>
            </a:r>
            <a:r>
              <a:rPr lang="en-US" sz="2400" b="1" dirty="0" err="1">
                <a:solidFill>
                  <a:schemeClr val="dk1"/>
                </a:solidFill>
              </a:rPr>
              <a:t>Digitales</a:t>
            </a:r>
            <a:endParaRPr lang="en-US" sz="2400" b="1" dirty="0">
              <a:solidFill>
                <a:schemeClr val="dk1"/>
              </a:solidFill>
            </a:endParaRPr>
          </a:p>
          <a:p>
            <a:pPr marL="91440" lvl="0" indent="-152400">
              <a:spcBef>
                <a:spcPts val="0"/>
              </a:spcBef>
              <a:buSzPts val="2400"/>
            </a:pPr>
            <a:endParaRPr lang="en-US" sz="2400" b="1" dirty="0">
              <a:solidFill>
                <a:schemeClr val="dk1"/>
              </a:solidFill>
            </a:endParaRPr>
          </a:p>
          <a:p>
            <a:pPr marL="91440" lvl="0" indent="-152400">
              <a:spcBef>
                <a:spcPts val="0"/>
              </a:spcBef>
              <a:buSzPts val="2400"/>
            </a:pPr>
            <a:r>
              <a:rPr lang="en-US" b="1" dirty="0">
                <a:solidFill>
                  <a:schemeClr val="dk1"/>
                </a:solidFill>
              </a:rPr>
              <a:t>I </a:t>
            </a:r>
            <a:r>
              <a:rPr lang="en-US" b="1" dirty="0" err="1">
                <a:solidFill>
                  <a:schemeClr val="dk1"/>
                </a:solidFill>
              </a:rPr>
              <a:t>Conocimiento</a:t>
            </a:r>
            <a:r>
              <a:rPr lang="en-US" b="1" dirty="0">
                <a:solidFill>
                  <a:schemeClr val="dk1"/>
                </a:solidFill>
              </a:rPr>
              <a:t> </a:t>
            </a:r>
            <a:r>
              <a:rPr lang="en-US" b="1" dirty="0" err="1">
                <a:solidFill>
                  <a:schemeClr val="dk1"/>
                </a:solidFill>
              </a:rPr>
              <a:t>mediático</a:t>
            </a:r>
            <a:r>
              <a:rPr lang="en-US" b="1" dirty="0">
                <a:solidFill>
                  <a:schemeClr val="dk1"/>
                </a:solidFill>
              </a:rPr>
              <a:t> (</a:t>
            </a:r>
            <a:r>
              <a:rPr lang="en-US" b="1" dirty="0" err="1">
                <a:solidFill>
                  <a:schemeClr val="dk1"/>
                </a:solidFill>
              </a:rPr>
              <a:t>Conocimiento</a:t>
            </a:r>
            <a:r>
              <a:rPr lang="en-US" b="1" dirty="0">
                <a:solidFill>
                  <a:schemeClr val="dk1"/>
                </a:solidFill>
              </a:rPr>
              <a:t> </a:t>
            </a:r>
            <a:r>
              <a:rPr lang="en-US" b="1" dirty="0" err="1">
                <a:solidFill>
                  <a:schemeClr val="dk1"/>
                </a:solidFill>
              </a:rPr>
              <a:t>funcional</a:t>
            </a:r>
            <a:r>
              <a:rPr lang="en-US" b="1" dirty="0">
                <a:solidFill>
                  <a:schemeClr val="dk1"/>
                </a:solidFill>
              </a:rPr>
              <a:t> y </a:t>
            </a:r>
            <a:r>
              <a:rPr lang="en-US" b="1" dirty="0" err="1">
                <a:solidFill>
                  <a:schemeClr val="dk1"/>
                </a:solidFill>
              </a:rPr>
              <a:t>estructural</a:t>
            </a:r>
            <a:r>
              <a:rPr lang="en-US" b="1" dirty="0">
                <a:solidFill>
                  <a:schemeClr val="dk1"/>
                </a:solidFill>
              </a:rPr>
              <a:t>)</a:t>
            </a:r>
          </a:p>
          <a:p>
            <a:pPr marL="91440" lvl="0" indent="-152400">
              <a:spcBef>
                <a:spcPts val="0"/>
              </a:spcBef>
              <a:buSzPts val="2400"/>
            </a:pPr>
            <a:endParaRPr lang="en-US" b="1" dirty="0">
              <a:solidFill>
                <a:schemeClr val="dk1"/>
              </a:solidFill>
            </a:endParaRPr>
          </a:p>
          <a:p>
            <a:pPr marL="91440" lvl="0" indent="-152400">
              <a:spcBef>
                <a:spcPts val="0"/>
              </a:spcBef>
              <a:buSzPts val="2400"/>
            </a:pPr>
            <a:r>
              <a:rPr lang="en-US" b="1" dirty="0">
                <a:solidFill>
                  <a:schemeClr val="dk1"/>
                </a:solidFill>
              </a:rPr>
              <a:t>II. </a:t>
            </a:r>
            <a:r>
              <a:rPr lang="en-US" b="1" dirty="0" err="1">
                <a:solidFill>
                  <a:schemeClr val="dk1"/>
                </a:solidFill>
              </a:rPr>
              <a:t>Reflexión</a:t>
            </a:r>
            <a:r>
              <a:rPr lang="en-US" b="1" dirty="0">
                <a:solidFill>
                  <a:schemeClr val="dk1"/>
                </a:solidFill>
              </a:rPr>
              <a:t> </a:t>
            </a:r>
            <a:r>
              <a:rPr lang="en-US" b="1" dirty="0" err="1">
                <a:solidFill>
                  <a:schemeClr val="dk1"/>
                </a:solidFill>
              </a:rPr>
              <a:t>mediática</a:t>
            </a:r>
            <a:r>
              <a:rPr lang="en-US" b="1" dirty="0">
                <a:solidFill>
                  <a:schemeClr val="dk1"/>
                </a:solidFill>
              </a:rPr>
              <a:t> (</a:t>
            </a:r>
            <a:r>
              <a:rPr lang="en-US" b="1" dirty="0" err="1">
                <a:solidFill>
                  <a:schemeClr val="dk1"/>
                </a:solidFill>
              </a:rPr>
              <a:t>Reflexión</a:t>
            </a:r>
            <a:r>
              <a:rPr lang="en-US" b="1" dirty="0">
                <a:solidFill>
                  <a:schemeClr val="dk1"/>
                </a:solidFill>
              </a:rPr>
              <a:t> </a:t>
            </a:r>
            <a:r>
              <a:rPr lang="en-US" b="1" dirty="0" err="1">
                <a:solidFill>
                  <a:schemeClr val="dk1"/>
                </a:solidFill>
              </a:rPr>
              <a:t>sobre</a:t>
            </a:r>
            <a:r>
              <a:rPr lang="en-US" b="1" dirty="0">
                <a:solidFill>
                  <a:schemeClr val="dk1"/>
                </a:solidFill>
              </a:rPr>
              <a:t> uno </a:t>
            </a:r>
            <a:r>
              <a:rPr lang="en-US" b="1" dirty="0" err="1">
                <a:solidFill>
                  <a:schemeClr val="dk1"/>
                </a:solidFill>
              </a:rPr>
              <a:t>mismo</a:t>
            </a:r>
            <a:r>
              <a:rPr lang="en-US" b="1" dirty="0">
                <a:solidFill>
                  <a:schemeClr val="dk1"/>
                </a:solidFill>
              </a:rPr>
              <a:t>, </a:t>
            </a:r>
            <a:r>
              <a:rPr lang="en-US" b="1" dirty="0" err="1">
                <a:solidFill>
                  <a:schemeClr val="dk1"/>
                </a:solidFill>
              </a:rPr>
              <a:t>sobre</a:t>
            </a:r>
            <a:r>
              <a:rPr lang="en-US" b="1" dirty="0">
                <a:solidFill>
                  <a:schemeClr val="dk1"/>
                </a:solidFill>
              </a:rPr>
              <a:t> los </a:t>
            </a:r>
            <a:r>
              <a:rPr lang="en-US" b="1" dirty="0" err="1">
                <a:solidFill>
                  <a:schemeClr val="dk1"/>
                </a:solidFill>
              </a:rPr>
              <a:t>medios</a:t>
            </a:r>
            <a:r>
              <a:rPr lang="en-US" b="1" dirty="0">
                <a:solidFill>
                  <a:schemeClr val="dk1"/>
                </a:solidFill>
              </a:rPr>
              <a:t> y </a:t>
            </a:r>
            <a:r>
              <a:rPr lang="en-US" b="1" dirty="0" err="1">
                <a:solidFill>
                  <a:schemeClr val="dk1"/>
                </a:solidFill>
              </a:rPr>
              <a:t>sobre</a:t>
            </a:r>
            <a:r>
              <a:rPr lang="en-US" b="1" dirty="0">
                <a:solidFill>
                  <a:schemeClr val="dk1"/>
                </a:solidFill>
              </a:rPr>
              <a:t> lo social)</a:t>
            </a:r>
          </a:p>
          <a:p>
            <a:pPr marL="91440" lvl="0" indent="-152400">
              <a:spcBef>
                <a:spcPts val="0"/>
              </a:spcBef>
              <a:buSzPts val="2400"/>
            </a:pPr>
            <a:endParaRPr lang="en-US" b="1" dirty="0">
              <a:solidFill>
                <a:schemeClr val="dk1"/>
              </a:solidFill>
            </a:endParaRPr>
          </a:p>
          <a:p>
            <a:pPr marL="91440" lvl="0" indent="-152400">
              <a:spcBef>
                <a:spcPts val="0"/>
              </a:spcBef>
              <a:buSzPts val="2400"/>
            </a:pPr>
            <a:r>
              <a:rPr lang="en-US" b="1" dirty="0">
                <a:solidFill>
                  <a:schemeClr val="dk1"/>
                </a:solidFill>
              </a:rPr>
              <a:t>III. </a:t>
            </a:r>
            <a:r>
              <a:rPr lang="en-US" b="1" dirty="0" err="1">
                <a:solidFill>
                  <a:schemeClr val="dk1"/>
                </a:solidFill>
              </a:rPr>
              <a:t>Actuación</a:t>
            </a:r>
            <a:r>
              <a:rPr lang="en-US" b="1" dirty="0">
                <a:solidFill>
                  <a:schemeClr val="dk1"/>
                </a:solidFill>
              </a:rPr>
              <a:t> </a:t>
            </a:r>
            <a:r>
              <a:rPr lang="en-US" b="1" dirty="0" err="1">
                <a:solidFill>
                  <a:schemeClr val="dk1"/>
                </a:solidFill>
              </a:rPr>
              <a:t>mediática</a:t>
            </a:r>
            <a:r>
              <a:rPr lang="en-US" b="1" dirty="0">
                <a:solidFill>
                  <a:schemeClr val="dk1"/>
                </a:solidFill>
              </a:rPr>
              <a:t> (</a:t>
            </a:r>
            <a:r>
              <a:rPr lang="en-US" b="1" dirty="0" err="1">
                <a:solidFill>
                  <a:schemeClr val="dk1"/>
                </a:solidFill>
              </a:rPr>
              <a:t>Acción</a:t>
            </a:r>
            <a:r>
              <a:rPr lang="en-US" b="1" dirty="0">
                <a:solidFill>
                  <a:schemeClr val="dk1"/>
                </a:solidFill>
              </a:rPr>
              <a:t> </a:t>
            </a:r>
            <a:r>
              <a:rPr lang="en-US" b="1" dirty="0" err="1">
                <a:solidFill>
                  <a:schemeClr val="dk1"/>
                </a:solidFill>
              </a:rPr>
              <a:t>comunicativa</a:t>
            </a:r>
            <a:r>
              <a:rPr lang="en-US" b="1" dirty="0">
                <a:solidFill>
                  <a:schemeClr val="dk1"/>
                </a:solidFill>
              </a:rPr>
              <a:t>, </a:t>
            </a:r>
            <a:r>
              <a:rPr lang="en-US" b="1" dirty="0" err="1">
                <a:solidFill>
                  <a:schemeClr val="dk1"/>
                </a:solidFill>
              </a:rPr>
              <a:t>creativa</a:t>
            </a:r>
            <a:r>
              <a:rPr lang="en-US" b="1" dirty="0">
                <a:solidFill>
                  <a:schemeClr val="dk1"/>
                </a:solidFill>
              </a:rPr>
              <a:t> y </a:t>
            </a:r>
            <a:r>
              <a:rPr lang="en-US" b="1" dirty="0" err="1">
                <a:solidFill>
                  <a:schemeClr val="dk1"/>
                </a:solidFill>
              </a:rPr>
              <a:t>participativa</a:t>
            </a:r>
            <a:r>
              <a:rPr lang="en-US" b="1" dirty="0">
                <a:solidFill>
                  <a:schemeClr val="dk1"/>
                </a:solidFill>
              </a:rPr>
              <a:t>)</a:t>
            </a:r>
            <a:endParaRPr dirty="0">
              <a:solidFill>
                <a:schemeClr val="dk1"/>
              </a:solidFill>
            </a:endParaRPr>
          </a:p>
        </p:txBody>
      </p:sp>
      <p:sp>
        <p:nvSpPr>
          <p:cNvPr id="292" name="Google Shape;292;p18"/>
          <p:cNvSpPr/>
          <p:nvPr/>
        </p:nvSpPr>
        <p:spPr>
          <a:xfrm>
            <a:off x="9977868" y="5899871"/>
            <a:ext cx="186858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(Schorb 2017, S. 257ff.)</a:t>
            </a:r>
            <a:endParaRPr sz="1400">
              <a:solidFill>
                <a:schemeClr val="dk1"/>
              </a:solidFill>
              <a:latin typeface="Calibri"/>
              <a:ea typeface="Calibri"/>
              <a:cs typeface="Calibri"/>
              <a:sym typeface="Calibri"/>
            </a:endParaRPr>
          </a:p>
        </p:txBody>
      </p:sp>
      <p:sp>
        <p:nvSpPr>
          <p:cNvPr id="293" name="Google Shape;293;p18"/>
          <p:cNvSpPr/>
          <p:nvPr/>
        </p:nvSpPr>
        <p:spPr>
          <a:xfrm>
            <a:off x="1097280" y="5407429"/>
            <a:ext cx="3985079" cy="646331"/>
          </a:xfrm>
          <a:prstGeom prst="rect">
            <a:avLst/>
          </a:prstGeom>
          <a:solidFill>
            <a:srgbClr val="D0EEF9"/>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to Deliverables – SAFE – Streaming Approaches for Europe (eduproject.eu)</a:t>
            </a:r>
            <a:endParaRPr sz="1800">
              <a:solidFill>
                <a:schemeClr val="dk1"/>
              </a:solidFill>
              <a:latin typeface="Calibri"/>
              <a:ea typeface="Calibri"/>
              <a:cs typeface="Calibri"/>
              <a:sym typeface="Calibri"/>
            </a:endParaRPr>
          </a:p>
        </p:txBody>
      </p:sp>
      <p:grpSp>
        <p:nvGrpSpPr>
          <p:cNvPr id="6" name="Grupo 5">
            <a:extLst>
              <a:ext uri="{FF2B5EF4-FFF2-40B4-BE49-F238E27FC236}">
                <a16:creationId xmlns:a16="http://schemas.microsoft.com/office/drawing/2014/main" id="{B5EB6C97-A991-9C43-90B3-B249B113BFFC}"/>
              </a:ext>
            </a:extLst>
          </p:cNvPr>
          <p:cNvGrpSpPr/>
          <p:nvPr/>
        </p:nvGrpSpPr>
        <p:grpSpPr>
          <a:xfrm>
            <a:off x="6292308" y="2133975"/>
            <a:ext cx="5746462" cy="3696321"/>
            <a:chOff x="6292308" y="2133975"/>
            <a:chExt cx="5746462" cy="3696321"/>
          </a:xfrm>
        </p:grpSpPr>
        <p:pic>
          <p:nvPicPr>
            <p:cNvPr id="3" name="Imagen 2">
              <a:extLst>
                <a:ext uri="{FF2B5EF4-FFF2-40B4-BE49-F238E27FC236}">
                  <a16:creationId xmlns:a16="http://schemas.microsoft.com/office/drawing/2014/main" id="{B8C96B95-3668-5F44-9691-D538EC6044F1}"/>
                </a:ext>
              </a:extLst>
            </p:cNvPr>
            <p:cNvPicPr>
              <a:picLocks noChangeAspect="1"/>
            </p:cNvPicPr>
            <p:nvPr/>
          </p:nvPicPr>
          <p:blipFill>
            <a:blip r:embed="rId4"/>
            <a:stretch>
              <a:fillRect/>
            </a:stretch>
          </p:blipFill>
          <p:spPr>
            <a:xfrm>
              <a:off x="6292308" y="2144895"/>
              <a:ext cx="2756978" cy="3496974"/>
            </a:xfrm>
            <a:prstGeom prst="rect">
              <a:avLst/>
            </a:prstGeom>
          </p:spPr>
        </p:pic>
        <p:pic>
          <p:nvPicPr>
            <p:cNvPr id="5" name="Imagen 4">
              <a:extLst>
                <a:ext uri="{FF2B5EF4-FFF2-40B4-BE49-F238E27FC236}">
                  <a16:creationId xmlns:a16="http://schemas.microsoft.com/office/drawing/2014/main" id="{7892164C-AF1B-4D41-946D-180758534C44}"/>
                </a:ext>
              </a:extLst>
            </p:cNvPr>
            <p:cNvPicPr>
              <a:picLocks noChangeAspect="1"/>
            </p:cNvPicPr>
            <p:nvPr/>
          </p:nvPicPr>
          <p:blipFill>
            <a:blip r:embed="rId5"/>
            <a:stretch>
              <a:fillRect/>
            </a:stretch>
          </p:blipFill>
          <p:spPr>
            <a:xfrm>
              <a:off x="9086892" y="2133975"/>
              <a:ext cx="2951878" cy="3696321"/>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9"/>
          <p:cNvSpPr txBox="1">
            <a:spLocks noGrp="1"/>
          </p:cNvSpPr>
          <p:nvPr>
            <p:ph type="title"/>
          </p:nvPr>
        </p:nvSpPr>
        <p:spPr>
          <a:xfrm>
            <a:off x="0" y="200878"/>
            <a:ext cx="10058400" cy="1450757"/>
          </a:xfrm>
          <a:prstGeom prst="rect">
            <a:avLst/>
          </a:prstGeom>
          <a:noFill/>
          <a:ln>
            <a:noFill/>
          </a:ln>
        </p:spPr>
        <p:txBody>
          <a:bodyPr spcFirstLastPara="1" wrap="square" lIns="91425" tIns="45700" rIns="91425" bIns="45700" anchor="b" anchorCtr="0">
            <a:normAutofit/>
          </a:bodyPr>
          <a:lstStyle/>
          <a:p>
            <a:pPr lvl="0"/>
            <a:r>
              <a:rPr lang="en-US" dirty="0"/>
              <a:t>4. El </a:t>
            </a:r>
            <a:r>
              <a:rPr lang="en-US" dirty="0" err="1"/>
              <a:t>perfil</a:t>
            </a:r>
            <a:r>
              <a:rPr lang="en-US" dirty="0"/>
              <a:t> de </a:t>
            </a:r>
            <a:r>
              <a:rPr lang="en-US" dirty="0" err="1"/>
              <a:t>competencias</a:t>
            </a:r>
            <a:r>
              <a:rPr lang="en-US" dirty="0"/>
              <a:t> SAFE para </a:t>
            </a:r>
            <a:r>
              <a:rPr lang="en-US" dirty="0" err="1"/>
              <a:t>profesores</a:t>
            </a:r>
            <a:r>
              <a:rPr lang="en-US" dirty="0"/>
              <a:t> y </a:t>
            </a:r>
            <a:r>
              <a:rPr lang="en-US" dirty="0" err="1"/>
              <a:t>formadores</a:t>
            </a:r>
            <a:r>
              <a:rPr lang="en-US" dirty="0"/>
              <a:t> </a:t>
            </a:r>
            <a:r>
              <a:rPr lang="en-US" dirty="0" err="1"/>
              <a:t>en</a:t>
            </a:r>
            <a:r>
              <a:rPr lang="en-US" dirty="0"/>
              <a:t> la </a:t>
            </a:r>
            <a:r>
              <a:rPr lang="en-US" dirty="0" err="1"/>
              <a:t>escuela</a:t>
            </a:r>
            <a:endParaRPr dirty="0"/>
          </a:p>
        </p:txBody>
      </p:sp>
      <p:sp>
        <p:nvSpPr>
          <p:cNvPr id="300" name="Google Shape;300;p19"/>
          <p:cNvSpPr/>
          <p:nvPr/>
        </p:nvSpPr>
        <p:spPr>
          <a:xfrm>
            <a:off x="7373969" y="2203776"/>
            <a:ext cx="4149245" cy="2585283"/>
          </a:xfrm>
          <a:prstGeom prst="rect">
            <a:avLst/>
          </a:prstGeom>
          <a:noFill/>
          <a:ln>
            <a:noFill/>
          </a:ln>
        </p:spPr>
        <p:txBody>
          <a:bodyPr spcFirstLastPara="1" wrap="square" lIns="91425" tIns="45700" rIns="91425" bIns="45700" anchor="t" anchorCtr="0">
            <a:spAutoFit/>
          </a:bodyPr>
          <a:lstStyle/>
          <a:p>
            <a:pPr lvl="0" algn="ctr"/>
            <a:r>
              <a:rPr lang="en-US" sz="1800" dirty="0" err="1">
                <a:solidFill>
                  <a:schemeClr val="dk1"/>
                </a:solidFill>
                <a:latin typeface="Calibri"/>
                <a:ea typeface="Calibri"/>
                <a:cs typeface="Calibri"/>
                <a:sym typeface="Calibri"/>
              </a:rPr>
              <a:t>Basado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una </a:t>
            </a:r>
            <a:r>
              <a:rPr lang="en-US" sz="1800" dirty="0" err="1">
                <a:solidFill>
                  <a:schemeClr val="dk1"/>
                </a:solidFill>
                <a:latin typeface="Calibri"/>
                <a:ea typeface="Calibri"/>
                <a:cs typeface="Calibri"/>
                <a:sym typeface="Calibri"/>
              </a:rPr>
              <a:t>investigación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especialmente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descripción</a:t>
            </a:r>
            <a:r>
              <a:rPr lang="en-US" sz="1800" dirty="0">
                <a:solidFill>
                  <a:schemeClr val="dk1"/>
                </a:solidFill>
                <a:latin typeface="Calibri"/>
                <a:ea typeface="Calibri"/>
                <a:cs typeface="Calibri"/>
                <a:sym typeface="Calibri"/>
              </a:rPr>
              <a:t> general de las </a:t>
            </a:r>
            <a:r>
              <a:rPr lang="en-US" sz="1800" dirty="0" err="1">
                <a:solidFill>
                  <a:schemeClr val="dk1"/>
                </a:solidFill>
                <a:latin typeface="Calibri"/>
                <a:ea typeface="Calibri"/>
                <a:cs typeface="Calibri"/>
                <a:sym typeface="Calibri"/>
              </a:rPr>
              <a:t>competencias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digitales</a:t>
            </a:r>
            <a:r>
              <a:rPr lang="en-US" sz="1800" dirty="0">
                <a:solidFill>
                  <a:schemeClr val="dk1"/>
                </a:solidFill>
                <a:latin typeface="Calibri"/>
                <a:ea typeface="Calibri"/>
                <a:cs typeface="Calibri"/>
                <a:sym typeface="Calibri"/>
              </a:rPr>
              <a:t> de SCHORB y el Marco de </a:t>
            </a:r>
            <a:r>
              <a:rPr lang="en-US" sz="1800" dirty="0" err="1">
                <a:solidFill>
                  <a:schemeClr val="dk1"/>
                </a:solidFill>
                <a:latin typeface="Calibri"/>
                <a:ea typeface="Calibri"/>
                <a:cs typeface="Calibri"/>
                <a:sym typeface="Calibri"/>
              </a:rPr>
              <a:t>capacitación</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competencias</a:t>
            </a:r>
            <a:r>
              <a:rPr lang="en-US" sz="1800" dirty="0">
                <a:solidFill>
                  <a:schemeClr val="dk1"/>
                </a:solidFill>
                <a:latin typeface="Calibri"/>
                <a:ea typeface="Calibri"/>
                <a:cs typeface="Calibri"/>
                <a:sym typeface="Calibri"/>
              </a:rPr>
              <a:t> de la Universidad de OHIO Internet, se </a:t>
            </a:r>
            <a:r>
              <a:rPr lang="en-US" sz="1800" dirty="0" err="1">
                <a:solidFill>
                  <a:schemeClr val="dk1"/>
                </a:solidFill>
                <a:latin typeface="Calibri"/>
                <a:ea typeface="Calibri"/>
                <a:cs typeface="Calibri"/>
                <a:sym typeface="Calibri"/>
              </a:rPr>
              <a:t>puede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elaborar</a:t>
            </a:r>
            <a:r>
              <a:rPr lang="en-US" sz="1800" dirty="0">
                <a:solidFill>
                  <a:schemeClr val="dk1"/>
                </a:solidFill>
                <a:latin typeface="Calibri"/>
                <a:ea typeface="Calibri"/>
                <a:cs typeface="Calibri"/>
                <a:sym typeface="Calibri"/>
              </a:rPr>
              <a:t> el </a:t>
            </a:r>
            <a:r>
              <a:rPr lang="en-US" sz="1800" dirty="0" err="1">
                <a:solidFill>
                  <a:schemeClr val="dk1"/>
                </a:solidFill>
                <a:latin typeface="Calibri"/>
                <a:ea typeface="Calibri"/>
                <a:cs typeface="Calibri"/>
                <a:sym typeface="Calibri"/>
              </a:rPr>
              <a:t>siguiente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perfil</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competencias</a:t>
            </a:r>
            <a:r>
              <a:rPr lang="en-US" sz="1800" dirty="0">
                <a:solidFill>
                  <a:schemeClr val="dk1"/>
                </a:solidFill>
                <a:latin typeface="Calibri"/>
                <a:ea typeface="Calibri"/>
                <a:cs typeface="Calibri"/>
                <a:sym typeface="Calibri"/>
              </a:rPr>
              <a:t> para maestros y </a:t>
            </a:r>
            <a:r>
              <a:rPr lang="en-US" sz="1800" dirty="0" err="1">
                <a:solidFill>
                  <a:schemeClr val="dk1"/>
                </a:solidFill>
                <a:latin typeface="Calibri"/>
                <a:ea typeface="Calibri"/>
                <a:cs typeface="Calibri"/>
                <a:sym typeface="Calibri"/>
              </a:rPr>
              <a:t>capacitadores</a:t>
            </a:r>
            <a:r>
              <a:rPr lang="en-US" sz="1800" dirty="0">
                <a:solidFill>
                  <a:schemeClr val="dk1"/>
                </a:solidFill>
                <a:latin typeface="Calibri"/>
                <a:ea typeface="Calibri"/>
                <a:cs typeface="Calibri"/>
                <a:sym typeface="Calibri"/>
              </a:rPr>
              <a:t> para usar </a:t>
            </a:r>
            <a:r>
              <a:rPr lang="en-US" sz="1800" dirty="0" err="1">
                <a:solidFill>
                  <a:schemeClr val="dk1"/>
                </a:solidFill>
                <a:latin typeface="Calibri"/>
                <a:ea typeface="Calibri"/>
                <a:cs typeface="Calibri"/>
                <a:sym typeface="Calibri"/>
              </a:rPr>
              <a:t>enfoques</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transmisión</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1B48DA89-BDDB-7447-BE7E-E215A570C989}"/>
              </a:ext>
            </a:extLst>
          </p:cNvPr>
          <p:cNvPicPr>
            <a:picLocks noChangeAspect="1"/>
          </p:cNvPicPr>
          <p:nvPr/>
        </p:nvPicPr>
        <p:blipFill>
          <a:blip r:embed="rId3"/>
          <a:stretch>
            <a:fillRect/>
          </a:stretch>
        </p:blipFill>
        <p:spPr>
          <a:xfrm>
            <a:off x="889000" y="1930400"/>
            <a:ext cx="5207000" cy="3911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Curriculum SAFE</a:t>
            </a:r>
            <a:endParaRPr dirty="0"/>
          </a:p>
        </p:txBody>
      </p:sp>
      <p:sp>
        <p:nvSpPr>
          <p:cNvPr id="138" name="Google Shape;138;p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a:t>PERSPECTIVAS DE LOS MÓDULOS DEL PROFESORADO</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a:spLocks noGrp="1"/>
          </p:cNvSpPr>
          <p:nvPr>
            <p:ph type="title"/>
          </p:nvPr>
        </p:nvSpPr>
        <p:spPr>
          <a:xfrm>
            <a:off x="0" y="143728"/>
            <a:ext cx="10058400" cy="1450757"/>
          </a:xfrm>
          <a:prstGeom prst="rect">
            <a:avLst/>
          </a:prstGeom>
          <a:noFill/>
          <a:ln>
            <a:noFill/>
          </a:ln>
        </p:spPr>
        <p:txBody>
          <a:bodyPr spcFirstLastPara="1" wrap="square" lIns="91425" tIns="45700" rIns="91425" bIns="45700" anchor="b" anchorCtr="0">
            <a:normAutofit/>
          </a:bodyPr>
          <a:lstStyle/>
          <a:p>
            <a:pPr lvl="0"/>
            <a:r>
              <a:rPr lang="en-US" dirty="0"/>
              <a:t>4. El </a:t>
            </a:r>
            <a:r>
              <a:rPr lang="en-US" dirty="0" err="1"/>
              <a:t>perfil</a:t>
            </a:r>
            <a:r>
              <a:rPr lang="en-US" dirty="0"/>
              <a:t> de </a:t>
            </a:r>
            <a:r>
              <a:rPr lang="en-US" dirty="0" err="1"/>
              <a:t>competencias</a:t>
            </a:r>
            <a:r>
              <a:rPr lang="en-US" dirty="0"/>
              <a:t> SAFE</a:t>
            </a:r>
            <a:endParaRPr dirty="0"/>
          </a:p>
        </p:txBody>
      </p:sp>
      <p:pic>
        <p:nvPicPr>
          <p:cNvPr id="3" name="Imagen 2">
            <a:extLst>
              <a:ext uri="{FF2B5EF4-FFF2-40B4-BE49-F238E27FC236}">
                <a16:creationId xmlns:a16="http://schemas.microsoft.com/office/drawing/2014/main" id="{662F0C44-C382-714B-B27F-8C2B3ED7DCD7}"/>
              </a:ext>
            </a:extLst>
          </p:cNvPr>
          <p:cNvPicPr>
            <a:picLocks noChangeAspect="1"/>
          </p:cNvPicPr>
          <p:nvPr/>
        </p:nvPicPr>
        <p:blipFill>
          <a:blip r:embed="rId3"/>
          <a:stretch>
            <a:fillRect/>
          </a:stretch>
        </p:blipFill>
        <p:spPr>
          <a:xfrm>
            <a:off x="1651000" y="1867118"/>
            <a:ext cx="4445000" cy="42899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1" descr="Daumen-hoch-Zeichen"/>
          <p:cNvPicPr preferRelativeResize="0"/>
          <p:nvPr/>
        </p:nvPicPr>
        <p:blipFill rotWithShape="1">
          <a:blip r:embed="rId3">
            <a:alphaModFix/>
          </a:blip>
          <a:srcRect/>
          <a:stretch/>
        </p:blipFill>
        <p:spPr>
          <a:xfrm>
            <a:off x="1315374" y="1066216"/>
            <a:ext cx="2501283" cy="2501283"/>
          </a:xfrm>
          <a:prstGeom prst="rect">
            <a:avLst/>
          </a:prstGeom>
          <a:noFill/>
          <a:ln>
            <a:noFill/>
          </a:ln>
        </p:spPr>
      </p:pic>
      <p:sp>
        <p:nvSpPr>
          <p:cNvPr id="313" name="Google Shape;313;p21"/>
          <p:cNvSpPr/>
          <p:nvPr/>
        </p:nvSpPr>
        <p:spPr>
          <a:xfrm>
            <a:off x="4159864" y="2782669"/>
            <a:ext cx="56905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Calibri"/>
                <a:ea typeface="Calibri"/>
                <a:cs typeface="Calibri"/>
                <a:sym typeface="Calibri"/>
              </a:rPr>
              <a:t>¡Gracias por </a:t>
            </a:r>
            <a:r>
              <a:rPr lang="en-US" sz="3600" dirty="0" err="1">
                <a:solidFill>
                  <a:schemeClr val="dk1"/>
                </a:solidFill>
                <a:latin typeface="Calibri"/>
                <a:ea typeface="Calibri"/>
                <a:cs typeface="Calibri"/>
                <a:sym typeface="Calibri"/>
              </a:rPr>
              <a:t>su</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atención</a:t>
            </a:r>
            <a:r>
              <a:rPr lang="en-US" sz="3600" dirty="0">
                <a:solidFill>
                  <a:schemeClr val="dk1"/>
                </a:solidFill>
                <a:latin typeface="Calibri"/>
                <a:ea typeface="Calibri"/>
                <a:cs typeface="Calibri"/>
                <a:sym typeface="Calibri"/>
              </a:rPr>
              <a:t>!</a:t>
            </a:r>
            <a:endParaRPr dirty="0"/>
          </a:p>
        </p:txBody>
      </p:sp>
      <p:sp>
        <p:nvSpPr>
          <p:cNvPr id="314" name="Google Shape;314;p21"/>
          <p:cNvSpPr txBox="1"/>
          <p:nvPr/>
        </p:nvSpPr>
        <p:spPr>
          <a:xfrm>
            <a:off x="4261282" y="3817398"/>
            <a:ext cx="718203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Para más información visite nuestra </a:t>
            </a:r>
            <a:r>
              <a:rPr lang="es-ES" sz="1800" dirty="0" err="1">
                <a:solidFill>
                  <a:schemeClr val="dk1"/>
                </a:solidFill>
                <a:latin typeface="Calibri"/>
                <a:ea typeface="Calibri"/>
                <a:cs typeface="Calibri"/>
                <a:sym typeface="Calibri"/>
              </a:rPr>
              <a:t>website</a:t>
            </a:r>
            <a:r>
              <a:rPr lang="es-E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Deliverables – SAFE – Streaming Approaches for Europe (eduproject.eu)</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Y </a:t>
            </a:r>
            <a:r>
              <a:rPr lang="en-US" sz="1800" dirty="0" err="1">
                <a:solidFill>
                  <a:schemeClr val="dk1"/>
                </a:solidFill>
                <a:latin typeface="Calibri"/>
                <a:ea typeface="Calibri"/>
                <a:cs typeface="Calibri"/>
                <a:sym typeface="Calibri"/>
              </a:rPr>
              <a:t>nuestra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página</a:t>
            </a:r>
            <a:r>
              <a:rPr lang="en-US" sz="1800" dirty="0">
                <a:solidFill>
                  <a:schemeClr val="dk1"/>
                </a:solidFill>
                <a:latin typeface="Calibri"/>
                <a:ea typeface="Calibri"/>
                <a:cs typeface="Calibri"/>
                <a:sym typeface="Calibri"/>
              </a:rPr>
              <a:t> de Facebook: </a:t>
            </a:r>
            <a:endParaRPr dirty="0"/>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(20) Streaming approaches for Europe - SAFE | Facebook</a:t>
            </a:r>
            <a:endParaRPr sz="18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a:t>The SAFE Curriculum</a:t>
            </a:r>
            <a:endParaRPr/>
          </a:p>
        </p:txBody>
      </p:sp>
      <p:sp>
        <p:nvSpPr>
          <p:cNvPr id="320" name="Google Shape;320;p2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FURTE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References</a:t>
            </a:r>
            <a:endParaRPr/>
          </a:p>
        </p:txBody>
      </p:sp>
      <p:sp>
        <p:nvSpPr>
          <p:cNvPr id="326" name="Google Shape;326;p23"/>
          <p:cNvSpPr txBox="1">
            <a:spLocks noGrp="1"/>
          </p:cNvSpPr>
          <p:nvPr>
            <p:ph type="body" idx="1"/>
          </p:nvPr>
        </p:nvSpPr>
        <p:spPr>
          <a:xfrm>
            <a:off x="1096963" y="1846263"/>
            <a:ext cx="10058400" cy="4264757"/>
          </a:xfrm>
          <a:prstGeom prst="rect">
            <a:avLst/>
          </a:prstGeom>
          <a:noFill/>
          <a:ln>
            <a:noFill/>
          </a:ln>
        </p:spPr>
        <p:txBody>
          <a:bodyPr spcFirstLastPara="1" wrap="square" lIns="0" tIns="45700" rIns="0" bIns="45700" anchor="t" anchorCtr="0">
            <a:spAutoFit/>
          </a:bodyPr>
          <a:lstStyle/>
          <a:p>
            <a:pPr marL="91440" lvl="0" indent="-91440" algn="l" rtl="0">
              <a:lnSpc>
                <a:spcPct val="90000"/>
              </a:lnSpc>
              <a:spcBef>
                <a:spcPts val="0"/>
              </a:spcBef>
              <a:spcAft>
                <a:spcPts val="0"/>
              </a:spcAft>
              <a:buSzPts val="1200"/>
              <a:buChar char=" "/>
            </a:pPr>
            <a:r>
              <a:rPr lang="en-US" sz="1200">
                <a:solidFill>
                  <a:schemeClr val="dk1"/>
                </a:solidFill>
              </a:rPr>
              <a:t>Arnold, P./ Kilian, L./ Thillosen, A./ Zimmer, G. (2018): Handbuch E-Learning (5. Auflage). Bielefeld: Bertelsmann Verlag.</a:t>
            </a:r>
            <a:endParaRPr/>
          </a:p>
          <a:p>
            <a:pPr marL="91440" lvl="0" indent="-91440" algn="l" rtl="0">
              <a:lnSpc>
                <a:spcPct val="90000"/>
              </a:lnSpc>
              <a:spcBef>
                <a:spcPts val="1800"/>
              </a:spcBef>
              <a:spcAft>
                <a:spcPts val="0"/>
              </a:spcAft>
              <a:buSzPts val="1200"/>
              <a:buChar char=" "/>
            </a:pPr>
            <a:r>
              <a:rPr lang="en-US" sz="1200">
                <a:solidFill>
                  <a:schemeClr val="dk1"/>
                </a:solidFill>
              </a:rPr>
              <a:t>DigComp 2.0 (2016): The Digital Competence Framework for Citizens. European Commission. Gefunden am 20.09.2019 unter http://publications.jrc.ec.europa.eu/repository/bitstream/JRC101254/jrc101254_digcomp %202.0%20the%20digital%20competence%20framework%20for%20citizens.%20update%20phase%201.pdf.</a:t>
            </a:r>
            <a:endParaRPr/>
          </a:p>
          <a:p>
            <a:pPr marL="91440" lvl="0" indent="-91440" algn="l" rtl="0">
              <a:lnSpc>
                <a:spcPct val="90000"/>
              </a:lnSpc>
              <a:spcBef>
                <a:spcPts val="1800"/>
              </a:spcBef>
              <a:spcAft>
                <a:spcPts val="0"/>
              </a:spcAft>
              <a:buSzPts val="1200"/>
              <a:buChar char=" "/>
            </a:pPr>
            <a:r>
              <a:rPr lang="en-US" sz="1200">
                <a:solidFill>
                  <a:schemeClr val="dk1"/>
                </a:solidFill>
              </a:rPr>
              <a:t>DigComp 2.1 (2017): The Digital Competence Framework for Citizens with eight proficiency levels and examples of use. European Commission. Gefunden am 20.09.2019 unter http://publications. jrc.ec.europa.eu/repository/bitstream/JRC106281/web-digcomp2.1pdf_(online).pdf.</a:t>
            </a:r>
            <a:endParaRPr/>
          </a:p>
          <a:p>
            <a:pPr marL="91440" lvl="0" indent="-91440" algn="l" rtl="0">
              <a:lnSpc>
                <a:spcPct val="90000"/>
              </a:lnSpc>
              <a:spcBef>
                <a:spcPts val="1800"/>
              </a:spcBef>
              <a:spcAft>
                <a:spcPts val="0"/>
              </a:spcAft>
              <a:buSzPts val="1200"/>
              <a:buChar char=" "/>
            </a:pPr>
            <a:r>
              <a:rPr lang="en-US" sz="1200">
                <a:solidFill>
                  <a:schemeClr val="dk1"/>
                </a:solidFill>
              </a:rPr>
              <a:t>DigCompEdu (2018): Europäischer Rahmen für die Digitale Kompetenz von Lehrenden. Digitale Kompetenz Lehrender. Europäische Kommission. Gefunden am 20.09.2019 unter https://ec.europa.eu/jrc/sites/jrcsh/files/digcompedu_leaflet_de-2018-09-21pdf.pdf.</a:t>
            </a:r>
            <a:endParaRPr/>
          </a:p>
          <a:p>
            <a:pPr marL="91440" lvl="0" indent="-91440" algn="l" rtl="0">
              <a:lnSpc>
                <a:spcPct val="90000"/>
              </a:lnSpc>
              <a:spcBef>
                <a:spcPts val="1800"/>
              </a:spcBef>
              <a:spcAft>
                <a:spcPts val="0"/>
              </a:spcAft>
              <a:buSzPts val="1200"/>
              <a:buChar char=" "/>
            </a:pPr>
            <a:r>
              <a:rPr lang="en-US" sz="1200">
                <a:solidFill>
                  <a:schemeClr val="dk1"/>
                </a:solidFill>
              </a:rPr>
              <a:t>KMK (2016): Bildung in der digitalen Welt. Strategie der Kultusministerkonferenz. Gefunden am 20.09.2019 unter https://www.kmk.org/fileadmin/Dateien/pdf/PresseUndAktuelles/2017/Strategie_neu_2017_ datum_1. pdf.</a:t>
            </a:r>
            <a:endParaRPr sz="1200">
              <a:solidFill>
                <a:schemeClr val="dk1"/>
              </a:solidFill>
            </a:endParaRPr>
          </a:p>
          <a:p>
            <a:pPr marL="91440" lvl="0" indent="-91440" algn="l" rtl="0">
              <a:lnSpc>
                <a:spcPct val="90000"/>
              </a:lnSpc>
              <a:spcBef>
                <a:spcPts val="1800"/>
              </a:spcBef>
              <a:spcAft>
                <a:spcPts val="0"/>
              </a:spcAft>
              <a:buSzPts val="1200"/>
              <a:buChar char=" "/>
            </a:pPr>
            <a:r>
              <a:rPr lang="en-US" sz="1200">
                <a:solidFill>
                  <a:schemeClr val="dk1"/>
                </a:solidFill>
              </a:rPr>
              <a:t>Ohio University (2022): Competency Training Framework. Retrieved from the Internet: </a:t>
            </a:r>
            <a:r>
              <a:rPr lang="en-US" sz="1200" u="sng">
                <a:solidFill>
                  <a:schemeClr val="dk1"/>
                </a:solidFill>
                <a:hlinkClick r:id="rId3">
                  <a:extLst>
                    <a:ext uri="{A12FA001-AC4F-418D-AE19-62706E023703}">
                      <ahyp:hlinkClr xmlns:ahyp="http://schemas.microsoft.com/office/drawing/2018/hyperlinkcolor" val="tx"/>
                    </a:ext>
                  </a:extLst>
                </a:hlinkClick>
              </a:rPr>
              <a:t>Competency Model | Ohio University</a:t>
            </a:r>
            <a:r>
              <a:rPr lang="en-US" sz="1200">
                <a:solidFill>
                  <a:schemeClr val="dk1"/>
                </a:solidFill>
              </a:rPr>
              <a:t>. Access: 28.03.2022. </a:t>
            </a:r>
            <a:endParaRPr sz="1200">
              <a:solidFill>
                <a:schemeClr val="dk1"/>
              </a:solidFill>
            </a:endParaRPr>
          </a:p>
          <a:p>
            <a:pPr marL="91440" lvl="0" indent="-91440" algn="l" rtl="0">
              <a:lnSpc>
                <a:spcPct val="90000"/>
              </a:lnSpc>
              <a:spcBef>
                <a:spcPts val="1400"/>
              </a:spcBef>
              <a:spcAft>
                <a:spcPts val="0"/>
              </a:spcAft>
              <a:buSzPts val="1200"/>
              <a:buChar char=" "/>
            </a:pPr>
            <a:br>
              <a:rPr lang="en-US" sz="1200">
                <a:solidFill>
                  <a:schemeClr val="dk1"/>
                </a:solidFill>
              </a:rPr>
            </a:br>
            <a:r>
              <a:rPr lang="en-US" sz="1200">
                <a:solidFill>
                  <a:schemeClr val="dk1"/>
                </a:solidFill>
              </a:rPr>
              <a:t>OHIO University (2022): Competency Dictionary. Retrieved from the Internet: </a:t>
            </a:r>
            <a:r>
              <a:rPr lang="en-US" sz="1200" u="sng">
                <a:solidFill>
                  <a:schemeClr val="dk1"/>
                </a:solidFill>
                <a:hlinkClick r:id="rId4">
                  <a:extLst>
                    <a:ext uri="{A12FA001-AC4F-418D-AE19-62706E023703}">
                      <ahyp:hlinkClr xmlns:ahyp="http://schemas.microsoft.com/office/drawing/2018/hyperlinkcolor" val="tx"/>
                    </a:ext>
                  </a:extLst>
                </a:hlinkClick>
              </a:rPr>
              <a:t>Ohio_University_Competency_Dictionary_Enhanced_Accessibility.pdf</a:t>
            </a:r>
            <a:r>
              <a:rPr lang="en-US" sz="1200">
                <a:solidFill>
                  <a:schemeClr val="dk1"/>
                </a:solidFill>
              </a:rPr>
              <a:t>. Access: 28.03.2022. </a:t>
            </a:r>
            <a:endParaRPr sz="1200">
              <a:solidFill>
                <a:schemeClr val="dk1"/>
              </a:solidFill>
            </a:endParaRPr>
          </a:p>
          <a:p>
            <a:pPr marL="91440" lvl="0" indent="-91440" algn="l" rtl="0">
              <a:lnSpc>
                <a:spcPct val="90000"/>
              </a:lnSpc>
              <a:spcBef>
                <a:spcPts val="1400"/>
              </a:spcBef>
              <a:spcAft>
                <a:spcPts val="0"/>
              </a:spcAft>
              <a:buSzPts val="1200"/>
              <a:buChar char=" "/>
            </a:pPr>
            <a:r>
              <a:rPr lang="en-US" sz="1200">
                <a:solidFill>
                  <a:schemeClr val="dk1"/>
                </a:solidFill>
              </a:rPr>
              <a:t>Schorb, B. (2017): Medienkompetenz. In Schorb, B./ Hartung-Griemberg, A./ Dallmann, C.(Hrsg.). Grundbegriffe Medienpädagogik (6. Auflage), München 2005, S. 254-261.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4"/>
          <p:cNvSpPr txBox="1"/>
          <p:nvPr/>
        </p:nvSpPr>
        <p:spPr>
          <a:xfrm>
            <a:off x="6502523" y="2414726"/>
            <a:ext cx="4378975" cy="9356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a:solidFill>
                  <a:schemeClr val="dk1"/>
                </a:solidFill>
                <a:latin typeface="Calibri"/>
                <a:ea typeface="Calibri"/>
                <a:cs typeface="Calibri"/>
                <a:sym typeface="Calibri"/>
              </a:rPr>
              <a:t>Prof. Dr. Marc Beutner</a:t>
            </a:r>
            <a:endParaRPr/>
          </a:p>
          <a:p>
            <a:pPr marL="0" marR="0" lvl="0" indent="0" algn="l" rtl="0">
              <a:lnSpc>
                <a:spcPct val="89999"/>
              </a:lnSpc>
              <a:spcBef>
                <a:spcPts val="0"/>
              </a:spcBef>
              <a:spcAft>
                <a:spcPts val="0"/>
              </a:spcAft>
              <a:buNone/>
            </a:pPr>
            <a:r>
              <a:rPr lang="en-US" sz="1600">
                <a:solidFill>
                  <a:schemeClr val="dk1"/>
                </a:solidFill>
                <a:latin typeface="Calibri"/>
                <a:ea typeface="Calibri"/>
                <a:cs typeface="Calibri"/>
                <a:sym typeface="Calibri"/>
              </a:rPr>
              <a:t>Tel:	+49 (0) 52 51 / 60 - 23 67</a:t>
            </a:r>
            <a:endParaRPr/>
          </a:p>
          <a:p>
            <a:pPr marL="0" marR="0" lvl="0" indent="0" algn="l" rtl="0">
              <a:lnSpc>
                <a:spcPct val="89999"/>
              </a:lnSpc>
              <a:spcBef>
                <a:spcPts val="0"/>
              </a:spcBef>
              <a:spcAft>
                <a:spcPts val="0"/>
              </a:spcAft>
              <a:buNone/>
            </a:pPr>
            <a:r>
              <a:rPr lang="en-US" sz="1600">
                <a:solidFill>
                  <a:schemeClr val="dk1"/>
                </a:solidFill>
                <a:latin typeface="Calibri"/>
                <a:ea typeface="Calibri"/>
                <a:cs typeface="Calibri"/>
                <a:sym typeface="Calibri"/>
              </a:rPr>
              <a:t>Fax:	+49 (0) 52 51 / 60 - 35 63</a:t>
            </a:r>
            <a:endParaRPr/>
          </a:p>
          <a:p>
            <a:pPr marL="0" marR="0" lvl="0" indent="0" algn="l" rtl="0">
              <a:lnSpc>
                <a:spcPct val="100000"/>
              </a:lnSpc>
              <a:spcBef>
                <a:spcPts val="0"/>
              </a:spcBef>
              <a:spcAft>
                <a:spcPts val="0"/>
              </a:spcAft>
              <a:buNone/>
            </a:pPr>
            <a:r>
              <a:rPr lang="en-US" sz="1600">
                <a:solidFill>
                  <a:schemeClr val="dk1"/>
                </a:solidFill>
                <a:latin typeface="Calibri"/>
                <a:ea typeface="Calibri"/>
                <a:cs typeface="Calibri"/>
                <a:sym typeface="Calibri"/>
              </a:rPr>
              <a:t>E-Mail:	marc.beutner@uni-paderborn.de</a:t>
            </a:r>
            <a:endParaRPr/>
          </a:p>
        </p:txBody>
      </p:sp>
      <p:sp>
        <p:nvSpPr>
          <p:cNvPr id="332" name="Google Shape;332;p24"/>
          <p:cNvSpPr txBox="1"/>
          <p:nvPr/>
        </p:nvSpPr>
        <p:spPr>
          <a:xfrm>
            <a:off x="1192568" y="2414726"/>
            <a:ext cx="4496910" cy="17209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a:solidFill>
                  <a:schemeClr val="dk1"/>
                </a:solidFill>
                <a:latin typeface="Calibri"/>
                <a:ea typeface="Calibri"/>
                <a:cs typeface="Calibri"/>
                <a:sym typeface="Calibri"/>
              </a:rPr>
              <a:t>Universität Paderborn</a:t>
            </a:r>
            <a:endParaRPr/>
          </a:p>
          <a:p>
            <a:pPr marL="0" marR="0" lvl="0" indent="0" algn="l" rtl="0">
              <a:lnSpc>
                <a:spcPct val="99583"/>
              </a:lnSpc>
              <a:spcBef>
                <a:spcPts val="0"/>
              </a:spcBef>
              <a:spcAft>
                <a:spcPts val="0"/>
              </a:spcAft>
              <a:buNone/>
            </a:pPr>
            <a:r>
              <a:rPr lang="en-US" sz="1600" b="1">
                <a:solidFill>
                  <a:schemeClr val="dk1"/>
                </a:solidFill>
                <a:latin typeface="Calibri"/>
                <a:ea typeface="Calibri"/>
                <a:cs typeface="Calibri"/>
                <a:sym typeface="Calibri"/>
              </a:rPr>
              <a:t>Department Wirtschaftspädagogik Lehrstuhl Wirtschaftspädagogik II Warburger Str. 100</a:t>
            </a:r>
            <a:endParaRPr/>
          </a:p>
          <a:p>
            <a:pPr marL="0" marR="0" lvl="0" indent="0" algn="l" rtl="0">
              <a:lnSpc>
                <a:spcPct val="100000"/>
              </a:lnSpc>
              <a:spcBef>
                <a:spcPts val="0"/>
              </a:spcBef>
              <a:spcAft>
                <a:spcPts val="0"/>
              </a:spcAft>
              <a:buNone/>
            </a:pPr>
            <a:r>
              <a:rPr lang="en-US" sz="1600" b="1">
                <a:solidFill>
                  <a:schemeClr val="dk1"/>
                </a:solidFill>
                <a:latin typeface="Calibri"/>
                <a:ea typeface="Calibri"/>
                <a:cs typeface="Calibri"/>
                <a:sym typeface="Calibri"/>
              </a:rPr>
              <a:t>33098 Paderborn</a:t>
            </a:r>
            <a:endParaRPr/>
          </a:p>
          <a:p>
            <a:pPr marL="0" marR="0" lvl="0" indent="0" algn="l" rtl="0">
              <a:lnSpc>
                <a:spcPct val="106666"/>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a:solidFill>
                  <a:schemeClr val="dk1"/>
                </a:solidFill>
                <a:latin typeface="Calibri"/>
                <a:ea typeface="Calibri"/>
                <a:cs typeface="Calibri"/>
                <a:sym typeface="Calibri"/>
              </a:rPr>
              <a:t>http://www.upb.de/wipaed</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http://https://safe.eduproject.eu/</a:t>
            </a:r>
            <a:endParaRPr sz="1600" b="1">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Agenda</a:t>
            </a:r>
            <a:endParaRPr/>
          </a:p>
        </p:txBody>
      </p:sp>
      <p:sp>
        <p:nvSpPr>
          <p:cNvPr id="144" name="Google Shape;144;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dirty="0"/>
              <a:t>1. </a:t>
            </a:r>
            <a:r>
              <a:rPr lang="es-ES" dirty="0" err="1"/>
              <a:t>Cucrriculum</a:t>
            </a:r>
            <a:r>
              <a:rPr lang="es-ES" dirty="0"/>
              <a:t> SAFE</a:t>
            </a:r>
            <a:endParaRPr dirty="0"/>
          </a:p>
          <a:p>
            <a:pPr marL="91440" lvl="0" indent="-127000">
              <a:spcBef>
                <a:spcPts val="1400"/>
              </a:spcBef>
              <a:buSzPts val="2000"/>
            </a:pPr>
            <a:r>
              <a:rPr lang="en-US" dirty="0"/>
              <a:t>2. </a:t>
            </a:r>
            <a:r>
              <a:rPr lang="en-US" dirty="0" err="1"/>
              <a:t>Módulos</a:t>
            </a:r>
            <a:r>
              <a:rPr lang="en-US" dirty="0"/>
              <a:t> para maestros SAFE</a:t>
            </a:r>
          </a:p>
          <a:p>
            <a:pPr marL="91440" lvl="0" indent="-127000">
              <a:spcBef>
                <a:spcPts val="1400"/>
              </a:spcBef>
              <a:buSzPts val="2000"/>
            </a:pPr>
            <a:r>
              <a:rPr lang="en-US" dirty="0"/>
              <a:t>3. </a:t>
            </a:r>
            <a:r>
              <a:rPr lang="en-US" dirty="0" err="1"/>
              <a:t>Matriz</a:t>
            </a:r>
            <a:r>
              <a:rPr lang="en-US" dirty="0"/>
              <a:t> de </a:t>
            </a:r>
            <a:r>
              <a:rPr lang="en-US" dirty="0" err="1"/>
              <a:t>resultados</a:t>
            </a:r>
            <a:r>
              <a:rPr lang="en-US" dirty="0"/>
              <a:t> de </a:t>
            </a:r>
            <a:r>
              <a:rPr lang="en-US" dirty="0" err="1"/>
              <a:t>aprendizaje</a:t>
            </a:r>
            <a:r>
              <a:rPr lang="en-US" dirty="0"/>
              <a:t> SAFE</a:t>
            </a:r>
          </a:p>
          <a:p>
            <a:pPr marL="91440" lvl="0" indent="-127000">
              <a:spcBef>
                <a:spcPts val="1400"/>
              </a:spcBef>
              <a:buSzPts val="2000"/>
            </a:pPr>
            <a:r>
              <a:rPr lang="en-US" dirty="0"/>
              <a:t>4. </a:t>
            </a:r>
            <a:r>
              <a:rPr lang="en-US" dirty="0" err="1"/>
              <a:t>Perfil</a:t>
            </a:r>
            <a:r>
              <a:rPr lang="en-US" dirty="0"/>
              <a:t> de </a:t>
            </a:r>
            <a:r>
              <a:rPr lang="en-US" dirty="0" err="1"/>
              <a:t>competencias</a:t>
            </a:r>
            <a:r>
              <a:rPr lang="en-US" dirty="0"/>
              <a:t> SAFE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t>1. Curriculum SAFE</a:t>
            </a:r>
            <a:endParaRPr dirty="0"/>
          </a:p>
        </p:txBody>
      </p:sp>
      <p:sp>
        <p:nvSpPr>
          <p:cNvPr id="150" name="Google Shape;150;p4"/>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a:t>PERSPECTIVAS DEL PLAN DE ESTUDIO SAFE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1. Curriculum SAFE</a:t>
            </a:r>
            <a:endParaRPr dirty="0"/>
          </a:p>
        </p:txBody>
      </p:sp>
      <p:sp>
        <p:nvSpPr>
          <p:cNvPr id="156" name="Google Shape;156;p5"/>
          <p:cNvSpPr txBox="1">
            <a:spLocks noGrp="1"/>
          </p:cNvSpPr>
          <p:nvPr>
            <p:ph type="body" idx="1"/>
          </p:nvPr>
        </p:nvSpPr>
        <p:spPr>
          <a:xfrm>
            <a:off x="3321134" y="1847227"/>
            <a:ext cx="4899587" cy="107352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800"/>
              <a:buNone/>
            </a:pPr>
            <a:r>
              <a:rPr lang="es-ES" sz="2800" dirty="0"/>
              <a:t>El </a:t>
            </a:r>
            <a:r>
              <a:rPr lang="es-ES" sz="2800" dirty="0" err="1"/>
              <a:t>curriculum</a:t>
            </a:r>
            <a:r>
              <a:rPr lang="es-ES" sz="2800" dirty="0"/>
              <a:t> SAFE combina</a:t>
            </a:r>
            <a:endParaRPr dirty="0"/>
          </a:p>
          <a:p>
            <a:pPr marL="91440" lvl="0" indent="0" algn="l" rtl="0">
              <a:lnSpc>
                <a:spcPct val="90000"/>
              </a:lnSpc>
              <a:spcBef>
                <a:spcPts val="1400"/>
              </a:spcBef>
              <a:spcAft>
                <a:spcPts val="0"/>
              </a:spcAft>
              <a:buSzPts val="2800"/>
              <a:buNone/>
            </a:pPr>
            <a:endParaRPr sz="2800" dirty="0"/>
          </a:p>
        </p:txBody>
      </p:sp>
      <p:grpSp>
        <p:nvGrpSpPr>
          <p:cNvPr id="157" name="Google Shape;157;p5"/>
          <p:cNvGrpSpPr/>
          <p:nvPr/>
        </p:nvGrpSpPr>
        <p:grpSpPr>
          <a:xfrm>
            <a:off x="1451705" y="2130640"/>
            <a:ext cx="8260461" cy="2743200"/>
            <a:chOff x="976554" y="0"/>
            <a:chExt cx="8260461" cy="2743200"/>
          </a:xfrm>
        </p:grpSpPr>
        <p:sp>
          <p:nvSpPr>
            <p:cNvPr id="158" name="Google Shape;158;p5"/>
            <p:cNvSpPr/>
            <p:nvPr/>
          </p:nvSpPr>
          <p:spPr>
            <a:xfrm>
              <a:off x="976554" y="0"/>
              <a:ext cx="8260461" cy="2743200"/>
            </a:xfrm>
            <a:custGeom>
              <a:avLst/>
              <a:gdLst/>
              <a:ahLst/>
              <a:cxnLst/>
              <a:rect l="l" t="t" r="r" b="b"/>
              <a:pathLst>
                <a:path w="120000" h="120000" extrusionOk="0">
                  <a:moveTo>
                    <a:pt x="0" y="50000"/>
                  </a:moveTo>
                  <a:lnTo>
                    <a:pt x="19925" y="0"/>
                  </a:lnTo>
                  <a:lnTo>
                    <a:pt x="19925"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0075" y="40000"/>
                  </a:lnTo>
                  <a:lnTo>
                    <a:pt x="100075" y="20000"/>
                  </a:lnTo>
                  <a:lnTo>
                    <a:pt x="120000" y="70000"/>
                  </a:lnTo>
                  <a:lnTo>
                    <a:pt x="100075" y="120000"/>
                  </a:lnTo>
                  <a:lnTo>
                    <a:pt x="100075" y="100000"/>
                  </a:lnTo>
                  <a:lnTo>
                    <a:pt x="60000" y="100000"/>
                  </a:lnTo>
                  <a:cubicBezTo>
                    <a:pt x="57929" y="100000"/>
                    <a:pt x="56250" y="97762"/>
                    <a:pt x="56250" y="95000"/>
                  </a:cubicBezTo>
                  <a:lnTo>
                    <a:pt x="56250" y="80000"/>
                  </a:lnTo>
                  <a:lnTo>
                    <a:pt x="19925" y="80000"/>
                  </a:lnTo>
                  <a:lnTo>
                    <a:pt x="19925"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19925" y="0"/>
                  </a:lnTo>
                  <a:lnTo>
                    <a:pt x="19925"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0075" y="40000"/>
                  </a:lnTo>
                  <a:lnTo>
                    <a:pt x="100075" y="20000"/>
                  </a:lnTo>
                  <a:lnTo>
                    <a:pt x="120000" y="70000"/>
                  </a:lnTo>
                  <a:lnTo>
                    <a:pt x="100075" y="120000"/>
                  </a:lnTo>
                  <a:lnTo>
                    <a:pt x="100075" y="100000"/>
                  </a:lnTo>
                  <a:lnTo>
                    <a:pt x="60000" y="100000"/>
                  </a:lnTo>
                  <a:cubicBezTo>
                    <a:pt x="57929" y="100000"/>
                    <a:pt x="56250" y="97762"/>
                    <a:pt x="56250" y="95000"/>
                  </a:cubicBezTo>
                  <a:lnTo>
                    <a:pt x="56250" y="80000"/>
                  </a:lnTo>
                  <a:lnTo>
                    <a:pt x="19925" y="80000"/>
                  </a:lnTo>
                  <a:lnTo>
                    <a:pt x="19925" y="100000"/>
                  </a:lnTo>
                  <a:close/>
                  <a:moveTo>
                    <a:pt x="63750" y="25000"/>
                  </a:moveTo>
                  <a:lnTo>
                    <a:pt x="63750" y="40000"/>
                  </a:lnTo>
                  <a:moveTo>
                    <a:pt x="56250" y="35000"/>
                  </a:moveTo>
                  <a:lnTo>
                    <a:pt x="56250" y="80000"/>
                  </a:lnTo>
                </a:path>
              </a:pathLst>
            </a:cu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25533" y="480059"/>
              <a:ext cx="2263140" cy="13441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txBox="1"/>
            <p:nvPr/>
          </p:nvSpPr>
          <p:spPr>
            <a:xfrm>
              <a:off x="2225533" y="480059"/>
              <a:ext cx="2263140" cy="1344168"/>
            </a:xfrm>
            <a:prstGeom prst="rect">
              <a:avLst/>
            </a:prstGeom>
            <a:noFill/>
            <a:ln>
              <a:noFill/>
            </a:ln>
          </p:spPr>
          <p:txBody>
            <a:bodyPr spcFirstLastPara="1" wrap="square" lIns="0" tIns="96000" rIns="0" bIns="102850" anchor="ctr" anchorCtr="0">
              <a:noAutofit/>
            </a:bodyPr>
            <a:lstStyle/>
            <a:p>
              <a:pPr lvl="0" algn="ctr">
                <a:lnSpc>
                  <a:spcPct val="90000"/>
                </a:lnSpc>
                <a:buClr>
                  <a:schemeClr val="lt1"/>
                </a:buClr>
                <a:buSzPts val="2700"/>
              </a:pPr>
              <a:r>
                <a:rPr lang="en-US" sz="2700" dirty="0">
                  <a:solidFill>
                    <a:schemeClr val="lt1"/>
                  </a:solidFill>
                  <a:latin typeface="Calibri"/>
                  <a:ea typeface="Calibri"/>
                  <a:cs typeface="Calibri"/>
                  <a:sym typeface="Calibri"/>
                </a:rPr>
                <a:t>Plan de </a:t>
              </a:r>
              <a:r>
                <a:rPr lang="en-US" sz="2700" dirty="0" err="1">
                  <a:solidFill>
                    <a:schemeClr val="lt1"/>
                  </a:solidFill>
                  <a:latin typeface="Calibri"/>
                  <a:ea typeface="Calibri"/>
                  <a:cs typeface="Calibri"/>
                  <a:sym typeface="Calibri"/>
                </a:rPr>
                <a:t>estudios</a:t>
              </a:r>
              <a:r>
                <a:rPr lang="en-US" sz="2700" dirty="0">
                  <a:solidFill>
                    <a:schemeClr val="lt1"/>
                  </a:solidFill>
                  <a:latin typeface="Calibri"/>
                  <a:ea typeface="Calibri"/>
                  <a:cs typeface="Calibri"/>
                  <a:sym typeface="Calibri"/>
                </a:rPr>
                <a:t> a </a:t>
              </a:r>
              <a:r>
                <a:rPr lang="en-US" sz="2700" dirty="0" err="1">
                  <a:solidFill>
                    <a:schemeClr val="lt1"/>
                  </a:solidFill>
                  <a:latin typeface="Calibri"/>
                  <a:ea typeface="Calibri"/>
                  <a:cs typeface="Calibri"/>
                  <a:sym typeface="Calibri"/>
                </a:rPr>
                <a:t>medida</a:t>
              </a:r>
              <a:endParaRPr sz="2700" dirty="0">
                <a:solidFill>
                  <a:schemeClr val="lt1"/>
                </a:solidFill>
                <a:latin typeface="Calibri"/>
                <a:ea typeface="Calibri"/>
                <a:cs typeface="Calibri"/>
                <a:sym typeface="Calibri"/>
              </a:endParaRPr>
            </a:p>
          </p:txBody>
        </p:sp>
        <p:sp>
          <p:nvSpPr>
            <p:cNvPr id="161" name="Google Shape;161;p5"/>
            <p:cNvSpPr/>
            <p:nvPr/>
          </p:nvSpPr>
          <p:spPr>
            <a:xfrm>
              <a:off x="4831573" y="918972"/>
              <a:ext cx="2674620" cy="134416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txBox="1"/>
            <p:nvPr/>
          </p:nvSpPr>
          <p:spPr>
            <a:xfrm>
              <a:off x="4831573" y="918972"/>
              <a:ext cx="2674620" cy="1344168"/>
            </a:xfrm>
            <a:prstGeom prst="rect">
              <a:avLst/>
            </a:prstGeom>
            <a:noFill/>
            <a:ln>
              <a:noFill/>
            </a:ln>
          </p:spPr>
          <p:txBody>
            <a:bodyPr spcFirstLastPara="1" wrap="square" lIns="0" tIns="96000" rIns="0" bIns="102850" anchor="ctr" anchorCtr="0">
              <a:noAutofit/>
            </a:bodyPr>
            <a:lstStyle/>
            <a:p>
              <a:pPr lvl="0" algn="ctr">
                <a:lnSpc>
                  <a:spcPct val="90000"/>
                </a:lnSpc>
                <a:buClr>
                  <a:schemeClr val="lt1"/>
                </a:buClr>
                <a:buSzPts val="2700"/>
              </a:pPr>
              <a:r>
                <a:rPr lang="en-US" sz="2700" dirty="0" err="1">
                  <a:solidFill>
                    <a:schemeClr val="lt1"/>
                  </a:solidFill>
                  <a:latin typeface="Calibri"/>
                  <a:ea typeface="Calibri"/>
                  <a:cs typeface="Calibri"/>
                  <a:sym typeface="Calibri"/>
                </a:rPr>
                <a:t>Unidades</a:t>
              </a:r>
              <a:r>
                <a:rPr lang="en-US" sz="2700" dirty="0">
                  <a:solidFill>
                    <a:schemeClr val="lt1"/>
                  </a:solidFill>
                  <a:latin typeface="Calibri"/>
                  <a:ea typeface="Calibri"/>
                  <a:cs typeface="Calibri"/>
                  <a:sym typeface="Calibri"/>
                </a:rPr>
                <a:t> de </a:t>
              </a:r>
              <a:r>
                <a:rPr lang="en-US" sz="2700" dirty="0" err="1">
                  <a:solidFill>
                    <a:schemeClr val="lt1"/>
                  </a:solidFill>
                  <a:latin typeface="Calibri"/>
                  <a:ea typeface="Calibri"/>
                  <a:cs typeface="Calibri"/>
                  <a:sym typeface="Calibri"/>
                </a:rPr>
                <a:t>curso</a:t>
              </a:r>
              <a:r>
                <a:rPr lang="en-US" sz="2700" dirty="0">
                  <a:solidFill>
                    <a:schemeClr val="lt1"/>
                  </a:solidFill>
                  <a:latin typeface="Calibri"/>
                  <a:ea typeface="Calibri"/>
                  <a:cs typeface="Calibri"/>
                  <a:sym typeface="Calibri"/>
                </a:rPr>
                <a:t> de </a:t>
              </a:r>
              <a:r>
                <a:rPr lang="en-US" sz="2700" dirty="0" err="1">
                  <a:solidFill>
                    <a:schemeClr val="lt1"/>
                  </a:solidFill>
                  <a:latin typeface="Calibri"/>
                  <a:ea typeface="Calibri"/>
                  <a:cs typeface="Calibri"/>
                  <a:sym typeface="Calibri"/>
                </a:rPr>
                <a:t>eLearnig</a:t>
              </a:r>
              <a:r>
                <a:rPr lang="en-US" sz="2700" dirty="0">
                  <a:solidFill>
                    <a:schemeClr val="lt1"/>
                  </a:solidFill>
                  <a:latin typeface="Calibri"/>
                  <a:ea typeface="Calibri"/>
                  <a:cs typeface="Calibri"/>
                  <a:sym typeface="Calibri"/>
                </a:rPr>
                <a:t> </a:t>
              </a:r>
              <a:r>
                <a:rPr lang="en-US" sz="2700" dirty="0" err="1">
                  <a:solidFill>
                    <a:schemeClr val="lt1"/>
                  </a:solidFill>
                  <a:latin typeface="Calibri"/>
                  <a:ea typeface="Calibri"/>
                  <a:cs typeface="Calibri"/>
                  <a:sym typeface="Calibri"/>
                </a:rPr>
                <a:t>correspondientes</a:t>
              </a:r>
              <a:r>
                <a:rPr lang="en-US" sz="2700" dirty="0">
                  <a:solidFill>
                    <a:schemeClr val="lt1"/>
                  </a:solidFill>
                  <a:latin typeface="Calibri"/>
                  <a:ea typeface="Calibri"/>
                  <a:cs typeface="Calibri"/>
                  <a:sym typeface="Calibri"/>
                </a:rPr>
                <a:t> para </a:t>
              </a:r>
              <a:r>
                <a:rPr lang="en-US" sz="2700" dirty="0" err="1">
                  <a:solidFill>
                    <a:schemeClr val="lt1"/>
                  </a:solidFill>
                  <a:latin typeface="Calibri"/>
                  <a:ea typeface="Calibri"/>
                  <a:cs typeface="Calibri"/>
                  <a:sym typeface="Calibri"/>
                </a:rPr>
                <a:t>profesores</a:t>
              </a:r>
              <a:endParaRPr dirty="0"/>
            </a:p>
          </p:txBody>
        </p:sp>
      </p:grpSp>
      <p:sp>
        <p:nvSpPr>
          <p:cNvPr id="163" name="Google Shape;163;p5"/>
          <p:cNvSpPr/>
          <p:nvPr/>
        </p:nvSpPr>
        <p:spPr>
          <a:xfrm>
            <a:off x="1153279" y="5157253"/>
            <a:ext cx="9235295" cy="707886"/>
          </a:xfrm>
          <a:prstGeom prst="rect">
            <a:avLst/>
          </a:prstGeom>
          <a:noFill/>
          <a:ln>
            <a:noFill/>
          </a:ln>
        </p:spPr>
        <p:txBody>
          <a:bodyPr spcFirstLastPara="1" wrap="square" lIns="91425" tIns="45700" rIns="91425" bIns="45700" anchor="t" anchorCtr="0">
            <a:spAutoFit/>
          </a:bodyPr>
          <a:lstStyle/>
          <a:p>
            <a:pPr lvl="0" algn="ctr"/>
            <a:r>
              <a:rPr lang="en-US" sz="2000" dirty="0">
                <a:solidFill>
                  <a:schemeClr val="dk1"/>
                </a:solidFill>
                <a:latin typeface="Calibri"/>
                <a:ea typeface="Calibri"/>
                <a:cs typeface="Calibri"/>
                <a:sym typeface="Calibri"/>
              </a:rPr>
              <a:t>El </a:t>
            </a:r>
            <a:r>
              <a:rPr lang="en-US" sz="2000" dirty="0" err="1">
                <a:solidFill>
                  <a:schemeClr val="dk1"/>
                </a:solidFill>
                <a:latin typeface="Calibri"/>
                <a:ea typeface="Calibri"/>
                <a:cs typeface="Calibri"/>
                <a:sym typeface="Calibri"/>
              </a:rPr>
              <a:t>consorcio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crea</a:t>
            </a:r>
            <a:r>
              <a:rPr lang="en-US" sz="2000" dirty="0">
                <a:solidFill>
                  <a:schemeClr val="dk1"/>
                </a:solidFill>
                <a:latin typeface="Calibri"/>
                <a:ea typeface="Calibri"/>
                <a:cs typeface="Calibri"/>
                <a:sym typeface="Calibri"/>
              </a:rPr>
              <a:t> un plan de </a:t>
            </a:r>
            <a:r>
              <a:rPr lang="en-US" sz="2000" dirty="0" err="1">
                <a:solidFill>
                  <a:schemeClr val="dk1"/>
                </a:solidFill>
                <a:latin typeface="Calibri"/>
                <a:ea typeface="Calibri"/>
                <a:cs typeface="Calibri"/>
                <a:sym typeface="Calibri"/>
              </a:rPr>
              <a:t>estudios</a:t>
            </a:r>
            <a:r>
              <a:rPr lang="en-US" sz="2000" dirty="0">
                <a:solidFill>
                  <a:schemeClr val="dk1"/>
                </a:solidFill>
                <a:latin typeface="Calibri"/>
                <a:ea typeface="Calibri"/>
                <a:cs typeface="Calibri"/>
                <a:sym typeface="Calibri"/>
              </a:rPr>
              <a:t> modular para </a:t>
            </a:r>
            <a:r>
              <a:rPr lang="en-US" sz="2000" dirty="0" err="1">
                <a:solidFill>
                  <a:schemeClr val="dk1"/>
                </a:solidFill>
                <a:latin typeface="Calibri"/>
                <a:ea typeface="Calibri"/>
                <a:cs typeface="Calibri"/>
                <a:sym typeface="Calibri"/>
              </a:rPr>
              <a:t>apoyar</a:t>
            </a:r>
            <a:endParaRPr lang="en-US" sz="2000" dirty="0">
              <a:solidFill>
                <a:schemeClr val="dk1"/>
              </a:solidFill>
              <a:latin typeface="Calibri"/>
              <a:ea typeface="Calibri"/>
              <a:cs typeface="Calibri"/>
              <a:sym typeface="Calibri"/>
            </a:endParaRPr>
          </a:p>
          <a:p>
            <a:pPr lvl="0" algn="ctr"/>
            <a:r>
              <a:rPr lang="en-US" sz="2000" dirty="0" err="1">
                <a:solidFill>
                  <a:schemeClr val="dk1"/>
                </a:solidFill>
                <a:latin typeface="Calibri"/>
                <a:ea typeface="Calibri"/>
                <a:cs typeface="Calibri"/>
                <a:sym typeface="Calibri"/>
              </a:rPr>
              <a:t>aprendizaje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efectivo</a:t>
            </a:r>
            <a:r>
              <a:rPr lang="en-US" sz="2000" dirty="0">
                <a:solidFill>
                  <a:schemeClr val="dk1"/>
                </a:solidFill>
                <a:latin typeface="Calibri"/>
                <a:ea typeface="Calibri"/>
                <a:cs typeface="Calibri"/>
                <a:sym typeface="Calibri"/>
              </a:rPr>
              <a:t> e </a:t>
            </a:r>
            <a:r>
              <a:rPr lang="en-US" sz="2000" dirty="0" err="1">
                <a:solidFill>
                  <a:schemeClr val="dk1"/>
                </a:solidFill>
                <a:latin typeface="Calibri"/>
                <a:ea typeface="Calibri"/>
                <a:cs typeface="Calibri"/>
                <a:sym typeface="Calibri"/>
              </a:rPr>
              <a:t>innovador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en</a:t>
            </a:r>
            <a:r>
              <a:rPr lang="en-US" sz="2000" dirty="0">
                <a:solidFill>
                  <a:schemeClr val="dk1"/>
                </a:solidFill>
                <a:latin typeface="Calibri"/>
                <a:ea typeface="Calibri"/>
                <a:cs typeface="Calibri"/>
                <a:sym typeface="Calibri"/>
              </a:rPr>
              <a:t> el campo.</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1. Curriculum SAFE</a:t>
            </a:r>
            <a:endParaRPr dirty="0"/>
          </a:p>
        </p:txBody>
      </p:sp>
      <p:sp>
        <p:nvSpPr>
          <p:cNvPr id="169" name="Google Shape;169;p6"/>
          <p:cNvSpPr txBox="1">
            <a:spLocks noGrp="1"/>
          </p:cNvSpPr>
          <p:nvPr>
            <p:ph type="body" idx="1"/>
          </p:nvPr>
        </p:nvSpPr>
        <p:spPr>
          <a:xfrm>
            <a:off x="1097280" y="1845734"/>
            <a:ext cx="8623769" cy="4023360"/>
          </a:xfrm>
          <a:prstGeom prst="rect">
            <a:avLst/>
          </a:prstGeom>
          <a:noFill/>
          <a:ln>
            <a:noFill/>
          </a:ln>
        </p:spPr>
        <p:txBody>
          <a:bodyPr spcFirstLastPara="1" wrap="square" lIns="0" tIns="45700" rIns="0" bIns="45700" anchor="t" anchorCtr="0">
            <a:normAutofit/>
          </a:bodyPr>
          <a:lstStyle/>
          <a:p>
            <a:pPr marL="0" lvl="0" indent="0">
              <a:spcBef>
                <a:spcPts val="0"/>
              </a:spcBef>
              <a:buNone/>
            </a:pPr>
            <a:r>
              <a:rPr lang="en-US" sz="1800" dirty="0" err="1"/>
              <a:t>Cada</a:t>
            </a:r>
            <a:r>
              <a:rPr lang="en-US" sz="1800" dirty="0"/>
              <a:t> </a:t>
            </a:r>
            <a:r>
              <a:rPr lang="en-US" sz="1800" dirty="0" err="1"/>
              <a:t>país</a:t>
            </a:r>
            <a:r>
              <a:rPr lang="en-US" sz="1800" dirty="0"/>
              <a:t> socio del Proyecto </a:t>
            </a:r>
            <a:r>
              <a:rPr lang="en-US" sz="1800" dirty="0" err="1"/>
              <a:t>analiza</a:t>
            </a:r>
            <a:r>
              <a:rPr lang="en-US" sz="1800" dirty="0"/>
              <a:t> </a:t>
            </a:r>
            <a:r>
              <a:rPr lang="en-US" sz="1800" dirty="0" err="1"/>
              <a:t>muy</a:t>
            </a:r>
            <a:r>
              <a:rPr lang="en-US" sz="1800" dirty="0"/>
              <a:t> de </a:t>
            </a:r>
            <a:r>
              <a:rPr lang="en-US" sz="1800" dirty="0" err="1"/>
              <a:t>cerca</a:t>
            </a:r>
            <a:r>
              <a:rPr lang="en-US" sz="1800" dirty="0"/>
              <a:t> la </a:t>
            </a:r>
            <a:r>
              <a:rPr lang="en-US" sz="1800" dirty="0" err="1"/>
              <a:t>aceptación</a:t>
            </a:r>
            <a:r>
              <a:rPr lang="en-US" sz="1800" dirty="0"/>
              <a:t> de la </a:t>
            </a:r>
            <a:r>
              <a:rPr lang="en-US" sz="1800" dirty="0" err="1"/>
              <a:t>transmisión</a:t>
            </a:r>
            <a:r>
              <a:rPr lang="en-US" sz="1800" dirty="0"/>
              <a:t> </a:t>
            </a:r>
            <a:r>
              <a:rPr lang="en-US" sz="1800" dirty="0" err="1"/>
              <a:t>según</a:t>
            </a:r>
            <a:r>
              <a:rPr lang="en-US" sz="1800" dirty="0"/>
              <a:t> los </a:t>
            </a:r>
            <a:r>
              <a:rPr lang="en-US" sz="1800" dirty="0" err="1"/>
              <a:t>requisitos</a:t>
            </a:r>
            <a:r>
              <a:rPr lang="en-US" sz="1800" dirty="0"/>
              <a:t> </a:t>
            </a:r>
            <a:r>
              <a:rPr lang="en-US" sz="1800" dirty="0" err="1"/>
              <a:t>nacionales</a:t>
            </a:r>
            <a:r>
              <a:rPr lang="en-US" sz="1800" dirty="0"/>
              <a:t> y </a:t>
            </a:r>
            <a:r>
              <a:rPr lang="en-US" sz="1800" dirty="0" err="1"/>
              <a:t>regionales</a:t>
            </a:r>
            <a:r>
              <a:rPr lang="en-US" sz="1800" dirty="0"/>
              <a:t> </a:t>
            </a:r>
            <a:r>
              <a:rPr lang="en-US" sz="1800" dirty="0" err="1"/>
              <a:t>específicos</a:t>
            </a:r>
            <a:r>
              <a:rPr lang="en-US" sz="1800" dirty="0"/>
              <a:t>:</a:t>
            </a:r>
          </a:p>
          <a:p>
            <a:pPr marL="0" lvl="0" indent="0">
              <a:spcBef>
                <a:spcPts val="0"/>
              </a:spcBef>
              <a:buNone/>
            </a:pPr>
            <a:endParaRPr lang="en-US" sz="1800" dirty="0"/>
          </a:p>
          <a:p>
            <a:pPr marL="0" lvl="0" indent="0">
              <a:spcBef>
                <a:spcPts val="0"/>
              </a:spcBef>
              <a:buNone/>
            </a:pPr>
            <a:r>
              <a:rPr lang="en-US" sz="1800" dirty="0"/>
              <a:t>(1) </a:t>
            </a:r>
            <a:r>
              <a:rPr lang="en-US" sz="1800" dirty="0" err="1"/>
              <a:t>identificar</a:t>
            </a:r>
            <a:r>
              <a:rPr lang="en-US" sz="1800" dirty="0"/>
              <a:t> los </a:t>
            </a:r>
            <a:r>
              <a:rPr lang="en-US" sz="1800" dirty="0" err="1"/>
              <a:t>módulos</a:t>
            </a:r>
            <a:r>
              <a:rPr lang="en-US" sz="1800" dirty="0"/>
              <a:t> de </a:t>
            </a:r>
            <a:r>
              <a:rPr lang="en-US" sz="1800" dirty="0" err="1"/>
              <a:t>formación</a:t>
            </a:r>
            <a:r>
              <a:rPr lang="en-US" sz="1800" dirty="0"/>
              <a:t> </a:t>
            </a:r>
            <a:r>
              <a:rPr lang="en-US" sz="1800" dirty="0" err="1"/>
              <a:t>docente</a:t>
            </a:r>
            <a:r>
              <a:rPr lang="en-US" sz="1800" dirty="0"/>
              <a:t> que se </a:t>
            </a:r>
            <a:r>
              <a:rPr lang="en-US" sz="1800" dirty="0" err="1"/>
              <a:t>desarrollarán</a:t>
            </a:r>
            <a:r>
              <a:rPr lang="en-US" sz="1800" dirty="0"/>
              <a:t> </a:t>
            </a:r>
            <a:r>
              <a:rPr lang="en-US" sz="1800" dirty="0" err="1"/>
              <a:t>en</a:t>
            </a:r>
            <a:r>
              <a:rPr lang="en-US" sz="1800" dirty="0"/>
              <a:t> el plan de </a:t>
            </a:r>
            <a:r>
              <a:rPr lang="en-US" sz="1800" dirty="0" err="1"/>
              <a:t>estudios</a:t>
            </a:r>
            <a:r>
              <a:rPr lang="en-US" sz="1800" dirty="0"/>
              <a:t> SAFE; </a:t>
            </a:r>
            <a:endParaRPr dirty="0"/>
          </a:p>
          <a:p>
            <a:pPr marL="0" lvl="0" indent="0">
              <a:spcBef>
                <a:spcPts val="1400"/>
              </a:spcBef>
              <a:buNone/>
            </a:pPr>
            <a:r>
              <a:rPr lang="en-US" sz="1800" dirty="0"/>
              <a:t>(2) </a:t>
            </a:r>
            <a:r>
              <a:rPr lang="en-US" sz="1800" dirty="0" err="1"/>
              <a:t>resaltar</a:t>
            </a:r>
            <a:r>
              <a:rPr lang="en-US" sz="1800" dirty="0"/>
              <a:t> </a:t>
            </a:r>
            <a:r>
              <a:rPr lang="en-US" sz="1800" dirty="0" err="1"/>
              <a:t>temas</a:t>
            </a:r>
            <a:r>
              <a:rPr lang="en-US" sz="1800" dirty="0"/>
              <a:t> para ser </a:t>
            </a:r>
            <a:r>
              <a:rPr lang="en-US" sz="1800" dirty="0" err="1"/>
              <a:t>llevados</a:t>
            </a:r>
            <a:r>
              <a:rPr lang="en-US" sz="1800" dirty="0"/>
              <a:t> a </a:t>
            </a:r>
            <a:r>
              <a:rPr lang="en-US" sz="1800" dirty="0" err="1"/>
              <a:t>cabo</a:t>
            </a:r>
            <a:r>
              <a:rPr lang="en-US" sz="1800" dirty="0"/>
              <a:t> </a:t>
            </a:r>
            <a:r>
              <a:rPr lang="en-US" sz="1800" dirty="0" err="1"/>
              <a:t>en</a:t>
            </a:r>
            <a:r>
              <a:rPr lang="en-US" sz="1800" dirty="0"/>
              <a:t> los </a:t>
            </a:r>
            <a:r>
              <a:rPr lang="en-US" sz="1800" dirty="0" err="1"/>
              <a:t>cursos</a:t>
            </a:r>
            <a:r>
              <a:rPr lang="en-US" sz="1800" dirty="0"/>
              <a:t> de </a:t>
            </a:r>
            <a:r>
              <a:rPr lang="en-US" sz="1800" dirty="0" err="1"/>
              <a:t>formación</a:t>
            </a:r>
            <a:r>
              <a:rPr lang="en-US" sz="1800" dirty="0"/>
              <a:t> </a:t>
            </a:r>
            <a:r>
              <a:rPr lang="en-US" sz="1800" dirty="0" err="1"/>
              <a:t>docente</a:t>
            </a:r>
            <a:r>
              <a:rPr lang="en-US" sz="1800" dirty="0"/>
              <a:t> por </a:t>
            </a:r>
            <a:r>
              <a:rPr lang="en-US" sz="1800" dirty="0" err="1"/>
              <a:t>parte</a:t>
            </a:r>
            <a:r>
              <a:rPr lang="en-US" sz="1800" dirty="0"/>
              <a:t> de los </a:t>
            </a:r>
            <a:r>
              <a:rPr lang="en-US" sz="1800" dirty="0" err="1"/>
              <a:t>profesionales</a:t>
            </a:r>
            <a:r>
              <a:rPr lang="en-US" sz="1800" dirty="0"/>
              <a:t> de la </a:t>
            </a:r>
            <a:r>
              <a:rPr lang="en-US" sz="1800" dirty="0" err="1"/>
              <a:t>enseñanza</a:t>
            </a:r>
            <a:r>
              <a:rPr lang="en-US" sz="1800" dirty="0"/>
              <a:t>; </a:t>
            </a:r>
            <a:endParaRPr dirty="0"/>
          </a:p>
          <a:p>
            <a:pPr marL="0" lvl="0" indent="0">
              <a:spcBef>
                <a:spcPts val="1400"/>
              </a:spcBef>
              <a:buNone/>
            </a:pPr>
            <a:r>
              <a:rPr lang="en-US" sz="1800" dirty="0"/>
              <a:t>(3) </a:t>
            </a:r>
            <a:r>
              <a:rPr lang="en-US" sz="1800" dirty="0" err="1"/>
              <a:t>centrarse</a:t>
            </a:r>
            <a:r>
              <a:rPr lang="en-US" sz="1800" dirty="0"/>
              <a:t> </a:t>
            </a:r>
            <a:r>
              <a:rPr lang="en-US" sz="1800" dirty="0" err="1"/>
              <a:t>en</a:t>
            </a:r>
            <a:r>
              <a:rPr lang="en-US" sz="1800" dirty="0"/>
              <a:t> el </a:t>
            </a:r>
            <a:r>
              <a:rPr lang="en-US" sz="1800" dirty="0" err="1"/>
              <a:t>diseño</a:t>
            </a:r>
            <a:r>
              <a:rPr lang="en-US" sz="1800" dirty="0"/>
              <a:t> de los </a:t>
            </a:r>
            <a:r>
              <a:rPr lang="en-US" sz="1800" dirty="0" err="1"/>
              <a:t>módulos</a:t>
            </a:r>
            <a:r>
              <a:rPr lang="en-US" sz="1800" dirty="0"/>
              <a:t> del </a:t>
            </a:r>
            <a:r>
              <a:rPr lang="en-US" sz="1800" dirty="0" err="1"/>
              <a:t>curso</a:t>
            </a:r>
            <a:r>
              <a:rPr lang="en-US" sz="1800" dirty="0"/>
              <a:t> para </a:t>
            </a:r>
            <a:r>
              <a:rPr lang="en-US" sz="1800" dirty="0" err="1"/>
              <a:t>garantizar</a:t>
            </a:r>
            <a:r>
              <a:rPr lang="en-US" sz="1800" dirty="0"/>
              <a:t> que se </a:t>
            </a:r>
            <a:r>
              <a:rPr lang="en-US" sz="1800" dirty="0" err="1"/>
              <a:t>logren</a:t>
            </a:r>
            <a:r>
              <a:rPr lang="en-US" sz="1800" dirty="0"/>
              <a:t> </a:t>
            </a:r>
            <a:r>
              <a:rPr lang="en-US" sz="1800" dirty="0" err="1"/>
              <a:t>estándares</a:t>
            </a:r>
            <a:r>
              <a:rPr lang="en-US" sz="1800" dirty="0"/>
              <a:t> de </a:t>
            </a:r>
            <a:r>
              <a:rPr lang="en-US" sz="1800" dirty="0" err="1"/>
              <a:t>alta</a:t>
            </a:r>
            <a:r>
              <a:rPr lang="en-US" sz="1800" dirty="0"/>
              <a:t> </a:t>
            </a:r>
            <a:r>
              <a:rPr lang="en-US" sz="1800" dirty="0" err="1"/>
              <a:t>calidad</a:t>
            </a:r>
            <a:r>
              <a:rPr lang="en-US" sz="1800" dirty="0"/>
              <a:t> </a:t>
            </a:r>
            <a:r>
              <a:rPr lang="en-US" sz="1800" dirty="0" err="1"/>
              <a:t>en</a:t>
            </a:r>
            <a:r>
              <a:rPr lang="en-US" sz="1800" dirty="0"/>
              <a:t> la </a:t>
            </a:r>
            <a:r>
              <a:rPr lang="en-US" sz="1800" dirty="0" err="1"/>
              <a:t>producción</a:t>
            </a:r>
            <a:r>
              <a:rPr lang="en-US" sz="1800" dirty="0"/>
              <a:t> de </a:t>
            </a:r>
            <a:r>
              <a:rPr lang="en-US" sz="1800" dirty="0" err="1"/>
              <a:t>contenido</a:t>
            </a:r>
            <a:r>
              <a:rPr lang="en-US" sz="1800" dirty="0"/>
              <a:t>, </a:t>
            </a:r>
            <a:r>
              <a:rPr lang="en-US" sz="1800" dirty="0" err="1"/>
              <a:t>así</a:t>
            </a:r>
            <a:r>
              <a:rPr lang="en-US" sz="1800" dirty="0"/>
              <a:t> </a:t>
            </a:r>
            <a:r>
              <a:rPr lang="en-US" sz="1800" dirty="0" err="1"/>
              <a:t>como</a:t>
            </a:r>
            <a:endParaRPr dirty="0"/>
          </a:p>
          <a:p>
            <a:pPr marL="0" lvl="0" indent="0">
              <a:spcBef>
                <a:spcPts val="1400"/>
              </a:spcBef>
              <a:buNone/>
            </a:pPr>
            <a:r>
              <a:rPr lang="en-US" sz="1800" dirty="0"/>
              <a:t>(4) </a:t>
            </a:r>
            <a:r>
              <a:rPr lang="en-US" sz="1800" dirty="0" err="1"/>
              <a:t>obtener</a:t>
            </a:r>
            <a:r>
              <a:rPr lang="en-US" sz="1800" dirty="0"/>
              <a:t> un feedback </a:t>
            </a:r>
            <a:r>
              <a:rPr lang="en-US" sz="1800" dirty="0" err="1"/>
              <a:t>común</a:t>
            </a:r>
            <a:r>
              <a:rPr lang="en-US" sz="1800" dirty="0"/>
              <a:t> </a:t>
            </a:r>
            <a:r>
              <a:rPr lang="en-US" sz="1800" dirty="0" err="1"/>
              <a:t>sobre</a:t>
            </a:r>
            <a:r>
              <a:rPr lang="en-US" sz="1800" dirty="0"/>
              <a:t> el </a:t>
            </a:r>
            <a:r>
              <a:rPr lang="en-US" sz="1800" dirty="0" err="1"/>
              <a:t>uso</a:t>
            </a:r>
            <a:r>
              <a:rPr lang="en-US" sz="1800" dirty="0"/>
              <a:t> de la </a:t>
            </a:r>
            <a:r>
              <a:rPr lang="en-US" sz="1800" dirty="0" err="1"/>
              <a:t>transmisión</a:t>
            </a:r>
            <a:r>
              <a:rPr lang="en-US" sz="1800" dirty="0"/>
              <a:t> y el </a:t>
            </a:r>
            <a:r>
              <a:rPr lang="en-US" sz="1800" dirty="0" err="1"/>
              <a:t>conocimiento</a:t>
            </a:r>
            <a:r>
              <a:rPr lang="en-US" sz="1800" dirty="0"/>
              <a:t> </a:t>
            </a:r>
            <a:r>
              <a:rPr lang="en-US" sz="1800" dirty="0" err="1"/>
              <a:t>previo</a:t>
            </a:r>
            <a:r>
              <a:rPr lang="en-US" sz="1800" dirty="0"/>
              <a:t> de los </a:t>
            </a:r>
            <a:r>
              <a:rPr lang="en-US" sz="1800" dirty="0" err="1"/>
              <a:t>profesores</a:t>
            </a:r>
            <a:r>
              <a:rPr lang="en-US" sz="1800" dirty="0"/>
              <a:t>. Las </a:t>
            </a:r>
            <a:r>
              <a:rPr lang="en-US" sz="1800" dirty="0" err="1"/>
              <a:t>respuestas</a:t>
            </a:r>
            <a:r>
              <a:rPr lang="en-US" sz="1800" dirty="0"/>
              <a:t> a </a:t>
            </a:r>
            <a:r>
              <a:rPr lang="en-US" sz="1800" dirty="0" err="1"/>
              <a:t>todos</a:t>
            </a:r>
            <a:r>
              <a:rPr lang="en-US" sz="1800" dirty="0"/>
              <a:t> los </a:t>
            </a:r>
            <a:r>
              <a:rPr lang="en-US" sz="1800" dirty="0" err="1"/>
              <a:t>aspectos</a:t>
            </a:r>
            <a:r>
              <a:rPr lang="en-US" sz="1800" dirty="0"/>
              <a:t> </a:t>
            </a:r>
            <a:r>
              <a:rPr lang="en-US" sz="1800" dirty="0" err="1"/>
              <a:t>anteriores</a:t>
            </a:r>
            <a:r>
              <a:rPr lang="en-US" sz="1800" dirty="0"/>
              <a:t> </a:t>
            </a:r>
            <a:r>
              <a:rPr lang="en-US" sz="1800" dirty="0" err="1"/>
              <a:t>iserán</a:t>
            </a:r>
            <a:r>
              <a:rPr lang="en-US" sz="1800" dirty="0"/>
              <a:t> </a:t>
            </a:r>
            <a:r>
              <a:rPr lang="en-US" sz="1800" dirty="0" err="1"/>
              <a:t>reflejadas</a:t>
            </a:r>
            <a:r>
              <a:rPr lang="en-US" sz="1800" dirty="0"/>
              <a:t> </a:t>
            </a:r>
            <a:r>
              <a:rPr lang="en-US" sz="1800" dirty="0" err="1"/>
              <a:t>en</a:t>
            </a:r>
            <a:r>
              <a:rPr lang="en-US" sz="1800" dirty="0"/>
              <a:t> el </a:t>
            </a:r>
            <a:r>
              <a:rPr lang="en-US" sz="1800" dirty="0" err="1"/>
              <a:t>marco</a:t>
            </a:r>
            <a:r>
              <a:rPr lang="en-US" sz="1800" dirty="0"/>
              <a:t> curricular y  </a:t>
            </a:r>
            <a:r>
              <a:rPr lang="en-US" sz="1800" dirty="0" err="1"/>
              <a:t>en</a:t>
            </a:r>
            <a:r>
              <a:rPr lang="en-US" sz="1800" dirty="0"/>
              <a:t> la </a:t>
            </a:r>
            <a:r>
              <a:rPr lang="en-US" sz="1800" dirty="0" err="1"/>
              <a:t>matriz</a:t>
            </a:r>
            <a:r>
              <a:rPr lang="en-US" sz="1800" dirty="0"/>
              <a:t> de </a:t>
            </a:r>
            <a:r>
              <a:rPr lang="en-US" sz="1800" dirty="0" err="1"/>
              <a:t>resultados</a:t>
            </a:r>
            <a:r>
              <a:rPr lang="en-US" sz="1800" dirty="0"/>
              <a:t> de </a:t>
            </a:r>
            <a:r>
              <a:rPr lang="en-US" sz="1800" dirty="0" err="1"/>
              <a:t>aprendizaje</a:t>
            </a:r>
            <a:r>
              <a:rPr lang="en-US" sz="1800" dirty="0"/>
              <a:t> que se </a:t>
            </a:r>
            <a:r>
              <a:rPr lang="en-US" sz="1800" dirty="0" err="1"/>
              <a:t>utilizarán</a:t>
            </a:r>
            <a:r>
              <a:rPr lang="en-US" sz="1800" dirty="0"/>
              <a:t> para </a:t>
            </a:r>
            <a:r>
              <a:rPr lang="en-US" sz="1800" dirty="0" err="1"/>
              <a:t>guiar</a:t>
            </a:r>
            <a:r>
              <a:rPr lang="en-US" sz="1800" dirty="0"/>
              <a:t> </a:t>
            </a:r>
            <a:r>
              <a:rPr lang="en-US" sz="1800" dirty="0" err="1"/>
              <a:t>todas</a:t>
            </a:r>
            <a:r>
              <a:rPr lang="en-US" sz="1800" dirty="0"/>
              <a:t> las </a:t>
            </a:r>
            <a:r>
              <a:rPr lang="en-US" sz="1800" dirty="0" err="1"/>
              <a:t>acciones</a:t>
            </a:r>
            <a:r>
              <a:rPr lang="en-US" sz="1800" dirty="0"/>
              <a:t> de </a:t>
            </a:r>
            <a:r>
              <a:rPr lang="en-US" sz="1800" dirty="0" err="1"/>
              <a:t>desarrollo</a:t>
            </a:r>
            <a:r>
              <a:rPr lang="en-US" sz="1800" dirty="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1. Curriculum SAFE</a:t>
            </a:r>
            <a:endParaRPr dirty="0"/>
          </a:p>
        </p:txBody>
      </p:sp>
      <p:sp>
        <p:nvSpPr>
          <p:cNvPr id="175" name="Google Shape;175;p7"/>
          <p:cNvSpPr txBox="1">
            <a:spLocks noGrp="1"/>
          </p:cNvSpPr>
          <p:nvPr>
            <p:ph type="body" idx="1"/>
          </p:nvPr>
        </p:nvSpPr>
        <p:spPr>
          <a:xfrm>
            <a:off x="2627790" y="2327573"/>
            <a:ext cx="7412855" cy="2564023"/>
          </a:xfrm>
          <a:prstGeom prst="rect">
            <a:avLst/>
          </a:prstGeom>
          <a:solidFill>
            <a:srgbClr val="D0EEF9"/>
          </a:solidFill>
          <a:ln w="9525" cap="flat" cmpd="sng">
            <a:solidFill>
              <a:schemeClr val="dk1"/>
            </a:solidFill>
            <a:prstDash val="solid"/>
            <a:round/>
            <a:headEnd type="none" w="sm" len="sm"/>
            <a:tailEnd type="none" w="sm" len="sm"/>
          </a:ln>
        </p:spPr>
        <p:txBody>
          <a:bodyPr spcFirstLastPara="1" wrap="square" lIns="0" tIns="45700" rIns="0" bIns="45700" anchor="t" anchorCtr="0">
            <a:normAutofit/>
          </a:bodyPr>
          <a:lstStyle/>
          <a:p>
            <a:pPr marL="292608" lvl="1" indent="0">
              <a:spcBef>
                <a:spcPts val="0"/>
              </a:spcBef>
              <a:buNone/>
            </a:pPr>
            <a:r>
              <a:rPr lang="en-US" dirty="0"/>
              <a:t>El </a:t>
            </a:r>
            <a:r>
              <a:rPr lang="en-US" dirty="0" err="1"/>
              <a:t>marco</a:t>
            </a:r>
            <a:r>
              <a:rPr lang="en-US" dirty="0"/>
              <a:t> del curriculum </a:t>
            </a:r>
            <a:r>
              <a:rPr lang="en-US" dirty="0" err="1"/>
              <a:t>presenta</a:t>
            </a:r>
            <a:r>
              <a:rPr lang="en-US" dirty="0"/>
              <a:t> </a:t>
            </a:r>
            <a:r>
              <a:rPr lang="en-US" dirty="0" err="1"/>
              <a:t>notas</a:t>
            </a:r>
            <a:r>
              <a:rPr lang="en-US" dirty="0"/>
              <a:t> de </a:t>
            </a:r>
            <a:r>
              <a:rPr lang="en-US" dirty="0" err="1"/>
              <a:t>orientación</a:t>
            </a:r>
            <a:r>
              <a:rPr lang="en-US" dirty="0"/>
              <a:t> </a:t>
            </a:r>
            <a:r>
              <a:rPr lang="en-US" dirty="0" err="1"/>
              <a:t>sobre</a:t>
            </a:r>
            <a:r>
              <a:rPr lang="en-US" dirty="0"/>
              <a:t> el </a:t>
            </a:r>
            <a:r>
              <a:rPr lang="en-US" dirty="0" err="1"/>
              <a:t>contenido</a:t>
            </a:r>
            <a:r>
              <a:rPr lang="en-US" dirty="0"/>
              <a:t> y los </a:t>
            </a:r>
            <a:r>
              <a:rPr lang="en-US" dirty="0" err="1"/>
              <a:t>resultados</a:t>
            </a:r>
            <a:r>
              <a:rPr lang="en-US" dirty="0"/>
              <a:t> del </a:t>
            </a:r>
            <a:r>
              <a:rPr lang="en-US" dirty="0" err="1"/>
              <a:t>aprendizaje</a:t>
            </a:r>
            <a:r>
              <a:rPr lang="en-US" dirty="0"/>
              <a:t> </a:t>
            </a:r>
            <a:r>
              <a:rPr lang="en-US" dirty="0" err="1"/>
              <a:t>módulo</a:t>
            </a:r>
            <a:r>
              <a:rPr lang="en-US" dirty="0"/>
              <a:t> por </a:t>
            </a:r>
            <a:r>
              <a:rPr lang="en-US" dirty="0" err="1"/>
              <a:t>módulo</a:t>
            </a:r>
            <a:r>
              <a:rPr lang="en-US" dirty="0"/>
              <a:t> para </a:t>
            </a:r>
            <a:r>
              <a:rPr lang="en-US" dirty="0" err="1"/>
              <a:t>respaldar</a:t>
            </a:r>
            <a:r>
              <a:rPr lang="en-US" dirty="0"/>
              <a:t> el </a:t>
            </a:r>
            <a:r>
              <a:rPr lang="en-US" dirty="0" err="1"/>
              <a:t>trabajo</a:t>
            </a:r>
            <a:r>
              <a:rPr lang="en-US" dirty="0"/>
              <a:t> de </a:t>
            </a:r>
            <a:r>
              <a:rPr lang="en-US" dirty="0" err="1"/>
              <a:t>desarrollo</a:t>
            </a:r>
            <a:r>
              <a:rPr lang="en-US" dirty="0"/>
              <a:t>, </a:t>
            </a:r>
            <a:r>
              <a:rPr lang="en-US" dirty="0" err="1"/>
              <a:t>asegurando</a:t>
            </a:r>
            <a:r>
              <a:rPr lang="en-US" dirty="0"/>
              <a:t> que </a:t>
            </a:r>
            <a:r>
              <a:rPr lang="en-US" dirty="0" err="1"/>
              <a:t>todas</a:t>
            </a:r>
            <a:r>
              <a:rPr lang="en-US" dirty="0"/>
              <a:t> las </a:t>
            </a:r>
            <a:r>
              <a:rPr lang="en-US" dirty="0" err="1"/>
              <a:t>áreas</a:t>
            </a:r>
            <a:r>
              <a:rPr lang="en-US" dirty="0"/>
              <a:t> de </a:t>
            </a:r>
            <a:r>
              <a:rPr lang="en-US" dirty="0" err="1"/>
              <a:t>aprendizaje</a:t>
            </a:r>
            <a:r>
              <a:rPr lang="en-US" dirty="0"/>
              <a:t> </a:t>
            </a:r>
            <a:r>
              <a:rPr lang="en-US" dirty="0" err="1"/>
              <a:t>requeridas</a:t>
            </a:r>
            <a:r>
              <a:rPr lang="en-US" dirty="0"/>
              <a:t> </a:t>
            </a:r>
            <a:r>
              <a:rPr lang="en-US" dirty="0" err="1"/>
              <a:t>identificadas</a:t>
            </a:r>
            <a:r>
              <a:rPr lang="en-US" dirty="0"/>
              <a:t> se </a:t>
            </a:r>
            <a:r>
              <a:rPr lang="en-US" dirty="0" err="1"/>
              <a:t>consideren</a:t>
            </a:r>
            <a:r>
              <a:rPr lang="en-US" dirty="0"/>
              <a:t> y </a:t>
            </a:r>
            <a:r>
              <a:rPr lang="en-US" dirty="0" err="1"/>
              <a:t>aborden</a:t>
            </a:r>
            <a:r>
              <a:rPr lang="en-US" dirty="0"/>
              <a:t> </a:t>
            </a:r>
            <a:r>
              <a:rPr lang="en-US" dirty="0" err="1"/>
              <a:t>adecuadamente</a:t>
            </a:r>
            <a:r>
              <a:rPr lang="en-US" dirty="0"/>
              <a:t>.</a:t>
            </a:r>
          </a:p>
          <a:p>
            <a:pPr marL="292608" lvl="1" indent="0">
              <a:spcBef>
                <a:spcPts val="0"/>
              </a:spcBef>
              <a:buNone/>
            </a:pPr>
            <a:r>
              <a:rPr lang="en-US" dirty="0"/>
              <a:t>Se debe usar </a:t>
            </a:r>
            <a:r>
              <a:rPr lang="en-US" dirty="0" err="1"/>
              <a:t>este</a:t>
            </a:r>
            <a:r>
              <a:rPr lang="en-US" dirty="0"/>
              <a:t> </a:t>
            </a:r>
            <a:r>
              <a:rPr lang="en-US" dirty="0" err="1"/>
              <a:t>enfoque</a:t>
            </a:r>
            <a:r>
              <a:rPr lang="en-US" dirty="0"/>
              <a:t> de </a:t>
            </a:r>
            <a:r>
              <a:rPr lang="en-US" dirty="0" err="1"/>
              <a:t>resultados</a:t>
            </a:r>
            <a:r>
              <a:rPr lang="en-US" dirty="0"/>
              <a:t> de </a:t>
            </a:r>
            <a:r>
              <a:rPr lang="en-US" dirty="0" err="1"/>
              <a:t>aprendizaje</a:t>
            </a:r>
            <a:r>
              <a:rPr lang="en-US" dirty="0"/>
              <a:t> </a:t>
            </a:r>
            <a:r>
              <a:rPr lang="en-US" dirty="0" err="1"/>
              <a:t>como</a:t>
            </a:r>
            <a:r>
              <a:rPr lang="en-US" dirty="0"/>
              <a:t> un </a:t>
            </a:r>
            <a:r>
              <a:rPr lang="en-US" dirty="0" err="1"/>
              <a:t>elemento</a:t>
            </a:r>
            <a:r>
              <a:rPr lang="en-US" dirty="0"/>
              <a:t> clave de la </a:t>
            </a:r>
            <a:r>
              <a:rPr lang="en-US" dirty="0" err="1"/>
              <a:t>estrategia</a:t>
            </a:r>
            <a:r>
              <a:rPr lang="en-US" dirty="0"/>
              <a:t> </a:t>
            </a:r>
            <a:r>
              <a:rPr lang="en-US" dirty="0" err="1"/>
              <a:t>pedagógica</a:t>
            </a:r>
            <a:r>
              <a:rPr lang="en-US" dirty="0"/>
              <a:t>, </a:t>
            </a:r>
            <a:r>
              <a:rPr lang="en-US" dirty="0" err="1"/>
              <a:t>ya</a:t>
            </a:r>
            <a:r>
              <a:rPr lang="en-US" dirty="0"/>
              <a:t> que </a:t>
            </a:r>
            <a:r>
              <a:rPr lang="en-US" dirty="0" err="1"/>
              <a:t>permite</a:t>
            </a:r>
            <a:r>
              <a:rPr lang="en-US" dirty="0"/>
              <a:t> </a:t>
            </a:r>
            <a:r>
              <a:rPr lang="en-US" dirty="0" err="1"/>
              <a:t>localizar</a:t>
            </a:r>
            <a:r>
              <a:rPr lang="en-US" dirty="0"/>
              <a:t> el </a:t>
            </a:r>
            <a:r>
              <a:rPr lang="en-US" dirty="0" err="1"/>
              <a:t>contenido</a:t>
            </a:r>
            <a:r>
              <a:rPr lang="en-US" dirty="0"/>
              <a:t> de </a:t>
            </a:r>
            <a:r>
              <a:rPr lang="en-US" dirty="0" err="1"/>
              <a:t>aprendizaje</a:t>
            </a:r>
            <a:r>
              <a:rPr lang="en-US" dirty="0"/>
              <a:t> individual para </a:t>
            </a:r>
            <a:r>
              <a:rPr lang="en-US" dirty="0" err="1"/>
              <a:t>tener</a:t>
            </a:r>
            <a:r>
              <a:rPr lang="en-US" dirty="0"/>
              <a:t> </a:t>
            </a:r>
            <a:r>
              <a:rPr lang="en-US" dirty="0" err="1"/>
              <a:t>en</a:t>
            </a:r>
            <a:r>
              <a:rPr lang="en-US" dirty="0"/>
              <a:t> </a:t>
            </a:r>
            <a:r>
              <a:rPr lang="en-US" dirty="0" err="1"/>
              <a:t>cuenta</a:t>
            </a:r>
            <a:r>
              <a:rPr lang="en-US" dirty="0"/>
              <a:t> los </a:t>
            </a:r>
            <a:r>
              <a:rPr lang="en-US" dirty="0" err="1"/>
              <a:t>diferentes</a:t>
            </a:r>
            <a:r>
              <a:rPr lang="en-US" dirty="0"/>
              <a:t> </a:t>
            </a:r>
            <a:r>
              <a:rPr lang="en-US" dirty="0" err="1"/>
              <a:t>patrones</a:t>
            </a:r>
            <a:r>
              <a:rPr lang="en-US" dirty="0"/>
              <a:t> </a:t>
            </a:r>
            <a:r>
              <a:rPr lang="en-US" dirty="0" err="1"/>
              <a:t>culturales</a:t>
            </a:r>
            <a:r>
              <a:rPr lang="en-US" dirty="0"/>
              <a:t> </a:t>
            </a:r>
            <a:r>
              <a:rPr lang="en-US" dirty="0" err="1"/>
              <a:t>en</a:t>
            </a:r>
            <a:r>
              <a:rPr lang="en-US" dirty="0"/>
              <a:t> los </a:t>
            </a:r>
            <a:r>
              <a:rPr lang="en-US" dirty="0" err="1"/>
              <a:t>países</a:t>
            </a:r>
            <a:r>
              <a:rPr lang="en-US" dirty="0"/>
              <a:t> </a:t>
            </a:r>
            <a:r>
              <a:rPr lang="en-US" dirty="0" err="1"/>
              <a:t>socios</a:t>
            </a:r>
            <a:r>
              <a:rPr lang="en-US" dirty="0"/>
              <a:t> sin </a:t>
            </a:r>
            <a:r>
              <a:rPr lang="en-US" dirty="0" err="1"/>
              <a:t>comprometer</a:t>
            </a:r>
            <a:r>
              <a:rPr lang="en-US" dirty="0"/>
              <a:t> el valor del </a:t>
            </a:r>
            <a:r>
              <a:rPr lang="en-US" dirty="0" err="1"/>
              <a:t>recurso</a:t>
            </a:r>
            <a:r>
              <a:rPr lang="en-US" dirty="0"/>
              <a:t> de </a:t>
            </a:r>
            <a:r>
              <a:rPr lang="en-US" dirty="0" err="1"/>
              <a:t>aprendizaje</a:t>
            </a:r>
            <a:r>
              <a:rPr lang="en-US" dirty="0"/>
              <a:t>..</a:t>
            </a:r>
            <a:endParaRPr dirty="0"/>
          </a:p>
        </p:txBody>
      </p:sp>
      <p:pic>
        <p:nvPicPr>
          <p:cNvPr id="176" name="Google Shape;176;p7" descr="Glühbirne"/>
          <p:cNvPicPr preferRelativeResize="0"/>
          <p:nvPr/>
        </p:nvPicPr>
        <p:blipFill rotWithShape="1">
          <a:blip r:embed="rId3">
            <a:alphaModFix/>
          </a:blip>
          <a:srcRect/>
          <a:stretch/>
        </p:blipFill>
        <p:spPr>
          <a:xfrm>
            <a:off x="836574" y="2533392"/>
            <a:ext cx="1791216" cy="17912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1. Curriculum SAFE</a:t>
            </a:r>
            <a:endParaRPr dirty="0"/>
          </a:p>
        </p:txBody>
      </p:sp>
      <p:grpSp>
        <p:nvGrpSpPr>
          <p:cNvPr id="182" name="Google Shape;182;p8"/>
          <p:cNvGrpSpPr/>
          <p:nvPr/>
        </p:nvGrpSpPr>
        <p:grpSpPr>
          <a:xfrm>
            <a:off x="2020557" y="2238223"/>
            <a:ext cx="9724600" cy="3763800"/>
            <a:chOff x="0" y="827433"/>
            <a:chExt cx="9724600" cy="3763800"/>
          </a:xfrm>
        </p:grpSpPr>
        <p:sp>
          <p:nvSpPr>
            <p:cNvPr id="183" name="Google Shape;183;p8"/>
            <p:cNvSpPr/>
            <p:nvPr/>
          </p:nvSpPr>
          <p:spPr>
            <a:xfrm>
              <a:off x="0" y="1078353"/>
              <a:ext cx="9724600" cy="42840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486230" y="827433"/>
              <a:ext cx="6807220" cy="501840"/>
            </a:xfrm>
            <a:prstGeom prst="roundRect">
              <a:avLst>
                <a:gd name="adj" fmla="val 16667"/>
              </a:avLst>
            </a:prstGeom>
            <a:solidFill>
              <a:srgbClr val="65747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txBox="1"/>
            <p:nvPr/>
          </p:nvSpPr>
          <p:spPr>
            <a:xfrm>
              <a:off x="510728" y="851931"/>
              <a:ext cx="6758224" cy="452844"/>
            </a:xfrm>
            <a:prstGeom prst="rect">
              <a:avLst/>
            </a:prstGeom>
            <a:noFill/>
            <a:ln>
              <a:noFill/>
            </a:ln>
          </p:spPr>
          <p:txBody>
            <a:bodyPr spcFirstLastPara="1" wrap="square" lIns="257275" tIns="0" rIns="257275" bIns="0" anchor="ctr" anchorCtr="0">
              <a:noAutofit/>
            </a:bodyPr>
            <a:lstStyle/>
            <a:p>
              <a:pPr lvl="0" algn="ctr">
                <a:lnSpc>
                  <a:spcPct val="90000"/>
                </a:lnSpc>
                <a:buClr>
                  <a:schemeClr val="lt1"/>
                </a:buClr>
                <a:buSzPts val="1700"/>
              </a:pPr>
              <a:r>
                <a:rPr lang="en-US" sz="1700" dirty="0">
                  <a:solidFill>
                    <a:schemeClr val="lt1"/>
                  </a:solidFill>
                  <a:latin typeface="Calibri"/>
                  <a:ea typeface="Calibri"/>
                  <a:cs typeface="Calibri"/>
                  <a:sym typeface="Calibri"/>
                </a:rPr>
                <a:t>Curriculum SAFE: </a:t>
              </a:r>
              <a:r>
                <a:rPr lang="en-US" sz="1700" dirty="0" err="1">
                  <a:solidFill>
                    <a:schemeClr val="lt1"/>
                  </a:solidFill>
                  <a:latin typeface="Calibri"/>
                  <a:ea typeface="Calibri"/>
                  <a:cs typeface="Calibri"/>
                  <a:sym typeface="Calibri"/>
                </a:rPr>
                <a:t>resultados</a:t>
              </a:r>
              <a:r>
                <a:rPr lang="en-US" sz="1700" dirty="0">
                  <a:solidFill>
                    <a:schemeClr val="lt1"/>
                  </a:solidFill>
                  <a:latin typeface="Calibri"/>
                  <a:ea typeface="Calibri"/>
                  <a:cs typeface="Calibri"/>
                  <a:sym typeface="Calibri"/>
                </a:rPr>
                <a:t> del </a:t>
              </a:r>
              <a:r>
                <a:rPr lang="en-US" sz="1700" dirty="0" err="1">
                  <a:solidFill>
                    <a:schemeClr val="lt1"/>
                  </a:solidFill>
                  <a:latin typeface="Calibri"/>
                  <a:ea typeface="Calibri"/>
                  <a:cs typeface="Calibri"/>
                  <a:sym typeface="Calibri"/>
                </a:rPr>
                <a:t>proyecto</a:t>
              </a:r>
              <a:r>
                <a:rPr lang="en-US" sz="1700" dirty="0">
                  <a:solidFill>
                    <a:schemeClr val="lt1"/>
                  </a:solidFill>
                  <a:latin typeface="Calibri"/>
                  <a:ea typeface="Calibri"/>
                  <a:cs typeface="Calibri"/>
                  <a:sym typeface="Calibri"/>
                </a:rPr>
                <a:t> :</a:t>
              </a:r>
              <a:endParaRPr sz="1700" dirty="0">
                <a:solidFill>
                  <a:schemeClr val="lt1"/>
                </a:solidFill>
                <a:latin typeface="Calibri"/>
                <a:ea typeface="Calibri"/>
                <a:cs typeface="Calibri"/>
                <a:sym typeface="Calibri"/>
              </a:endParaRPr>
            </a:p>
          </p:txBody>
        </p:sp>
        <p:sp>
          <p:nvSpPr>
            <p:cNvPr id="186" name="Google Shape;186;p8"/>
            <p:cNvSpPr/>
            <p:nvPr/>
          </p:nvSpPr>
          <p:spPr>
            <a:xfrm>
              <a:off x="0" y="1849473"/>
              <a:ext cx="9724600" cy="42840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486230" y="1598553"/>
              <a:ext cx="6807220" cy="50184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txBox="1"/>
            <p:nvPr/>
          </p:nvSpPr>
          <p:spPr>
            <a:xfrm>
              <a:off x="510728" y="1623051"/>
              <a:ext cx="6758224" cy="452844"/>
            </a:xfrm>
            <a:prstGeom prst="rect">
              <a:avLst/>
            </a:prstGeom>
            <a:noFill/>
            <a:ln>
              <a:noFill/>
            </a:ln>
          </p:spPr>
          <p:txBody>
            <a:bodyPr spcFirstLastPara="1" wrap="square" lIns="257275" tIns="0" rIns="257275" bIns="0" anchor="ctr" anchorCtr="0">
              <a:noAutofit/>
            </a:bodyPr>
            <a:lstStyle/>
            <a:p>
              <a:pPr lvl="0">
                <a:lnSpc>
                  <a:spcPct val="90000"/>
                </a:lnSpc>
                <a:buClr>
                  <a:schemeClr val="lt1"/>
                </a:buClr>
                <a:buSzPts val="1700"/>
              </a:pPr>
              <a:r>
                <a:rPr lang="en-US" sz="1700" dirty="0">
                  <a:solidFill>
                    <a:schemeClr val="lt1"/>
                  </a:solidFill>
                  <a:latin typeface="Calibri"/>
                  <a:ea typeface="Calibri"/>
                  <a:cs typeface="Calibri"/>
                  <a:sym typeface="Calibri"/>
                </a:rPr>
                <a:t>IO3- A1: 8 </a:t>
              </a:r>
              <a:r>
                <a:rPr lang="en-US" sz="1700" dirty="0" err="1">
                  <a:solidFill>
                    <a:schemeClr val="lt1"/>
                  </a:solidFill>
                  <a:latin typeface="Calibri"/>
                  <a:ea typeface="Calibri"/>
                  <a:cs typeface="Calibri"/>
                  <a:sym typeface="Calibri"/>
                </a:rPr>
                <a:t>Cursos</a:t>
              </a:r>
              <a:r>
                <a:rPr lang="en-US" sz="1700" dirty="0">
                  <a:solidFill>
                    <a:schemeClr val="lt1"/>
                  </a:solidFill>
                  <a:latin typeface="Calibri"/>
                  <a:ea typeface="Calibri"/>
                  <a:cs typeface="Calibri"/>
                  <a:sym typeface="Calibri"/>
                </a:rPr>
                <a:t> de </a:t>
              </a:r>
              <a:r>
                <a:rPr lang="en-US" sz="1700" dirty="0" err="1">
                  <a:solidFill>
                    <a:schemeClr val="lt1"/>
                  </a:solidFill>
                  <a:latin typeface="Calibri"/>
                  <a:ea typeface="Calibri"/>
                  <a:cs typeface="Calibri"/>
                  <a:sym typeface="Calibri"/>
                </a:rPr>
                <a:t>formación</a:t>
              </a:r>
              <a:r>
                <a:rPr lang="en-US" sz="1700" dirty="0">
                  <a:solidFill>
                    <a:schemeClr val="lt1"/>
                  </a:solidFill>
                  <a:latin typeface="Calibri"/>
                  <a:ea typeface="Calibri"/>
                  <a:cs typeface="Calibri"/>
                  <a:sym typeface="Calibri"/>
                </a:rPr>
                <a:t> de </a:t>
              </a:r>
              <a:r>
                <a:rPr lang="en-US" sz="1700" dirty="0" err="1">
                  <a:solidFill>
                    <a:schemeClr val="lt1"/>
                  </a:solidFill>
                  <a:latin typeface="Calibri"/>
                  <a:ea typeface="Calibri"/>
                  <a:cs typeface="Calibri"/>
                  <a:sym typeface="Calibri"/>
                </a:rPr>
                <a:t>profesores</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sobre</a:t>
              </a:r>
              <a:r>
                <a:rPr lang="en-US" sz="1700" dirty="0">
                  <a:solidFill>
                    <a:schemeClr val="lt1"/>
                  </a:solidFill>
                  <a:latin typeface="Calibri"/>
                  <a:ea typeface="Calibri"/>
                  <a:cs typeface="Calibri"/>
                  <a:sym typeface="Calibri"/>
                </a:rPr>
                <a:t> streaming</a:t>
              </a:r>
              <a:endParaRPr dirty="0"/>
            </a:p>
          </p:txBody>
        </p:sp>
        <p:sp>
          <p:nvSpPr>
            <p:cNvPr id="189" name="Google Shape;189;p8"/>
            <p:cNvSpPr/>
            <p:nvPr/>
          </p:nvSpPr>
          <p:spPr>
            <a:xfrm>
              <a:off x="0" y="2620593"/>
              <a:ext cx="9724600" cy="42840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486230" y="2369673"/>
              <a:ext cx="6807220" cy="50184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txBox="1"/>
            <p:nvPr/>
          </p:nvSpPr>
          <p:spPr>
            <a:xfrm>
              <a:off x="510728" y="2394171"/>
              <a:ext cx="6758224" cy="452844"/>
            </a:xfrm>
            <a:prstGeom prst="rect">
              <a:avLst/>
            </a:prstGeom>
            <a:noFill/>
            <a:ln>
              <a:noFill/>
            </a:ln>
          </p:spPr>
          <p:txBody>
            <a:bodyPr spcFirstLastPara="1" wrap="square" lIns="257275" tIns="0" rIns="257275" bIns="0" anchor="ctr" anchorCtr="0">
              <a:noAutofit/>
            </a:bodyPr>
            <a:lstStyle/>
            <a:p>
              <a:pPr lvl="0">
                <a:lnSpc>
                  <a:spcPct val="90000"/>
                </a:lnSpc>
                <a:buClr>
                  <a:schemeClr val="lt1"/>
                </a:buClr>
                <a:buSzPts val="1700"/>
              </a:pPr>
              <a:r>
                <a:rPr lang="en-US" sz="1700" dirty="0">
                  <a:solidFill>
                    <a:schemeClr val="lt1"/>
                  </a:solidFill>
                  <a:latin typeface="Calibri"/>
                  <a:ea typeface="Calibri"/>
                  <a:cs typeface="Calibri"/>
                  <a:sym typeface="Calibri"/>
                </a:rPr>
                <a:t>IO3- A2: 8 </a:t>
              </a:r>
              <a:r>
                <a:rPr lang="en-US" sz="1700" dirty="0" err="1">
                  <a:solidFill>
                    <a:schemeClr val="lt1"/>
                  </a:solidFill>
                  <a:latin typeface="Calibri"/>
                  <a:ea typeface="Calibri"/>
                  <a:cs typeface="Calibri"/>
                  <a:sym typeface="Calibri"/>
                </a:rPr>
                <a:t>Materiales</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didácticos</a:t>
              </a:r>
              <a:r>
                <a:rPr lang="en-US" sz="1700" dirty="0">
                  <a:solidFill>
                    <a:schemeClr val="lt1"/>
                  </a:solidFill>
                  <a:latin typeface="Calibri"/>
                  <a:ea typeface="Calibri"/>
                  <a:cs typeface="Calibri"/>
                  <a:sym typeface="Calibri"/>
                </a:rPr>
                <a:t> que se </a:t>
              </a:r>
              <a:r>
                <a:rPr lang="en-US" sz="1700" dirty="0" err="1">
                  <a:solidFill>
                    <a:schemeClr val="lt1"/>
                  </a:solidFill>
                  <a:latin typeface="Calibri"/>
                  <a:ea typeface="Calibri"/>
                  <a:cs typeface="Calibri"/>
                  <a:sym typeface="Calibri"/>
                </a:rPr>
                <a:t>adaptan</a:t>
              </a:r>
              <a:r>
                <a:rPr lang="en-US" sz="1700" dirty="0">
                  <a:solidFill>
                    <a:schemeClr val="lt1"/>
                  </a:solidFill>
                  <a:latin typeface="Calibri"/>
                  <a:ea typeface="Calibri"/>
                  <a:cs typeface="Calibri"/>
                  <a:sym typeface="Calibri"/>
                </a:rPr>
                <a:t> a los </a:t>
              </a:r>
              <a:r>
                <a:rPr lang="en-US" sz="1700" dirty="0" err="1">
                  <a:solidFill>
                    <a:schemeClr val="lt1"/>
                  </a:solidFill>
                  <a:latin typeface="Calibri"/>
                  <a:ea typeface="Calibri"/>
                  <a:cs typeface="Calibri"/>
                  <a:sym typeface="Calibri"/>
                </a:rPr>
                <a:t>cursos</a:t>
              </a:r>
              <a:r>
                <a:rPr lang="en-US" sz="1700" dirty="0">
                  <a:solidFill>
                    <a:schemeClr val="lt1"/>
                  </a:solidFill>
                  <a:latin typeface="Calibri"/>
                  <a:ea typeface="Calibri"/>
                  <a:cs typeface="Calibri"/>
                  <a:sym typeface="Calibri"/>
                </a:rPr>
                <a:t> de </a:t>
              </a:r>
              <a:r>
                <a:rPr lang="en-US" sz="1700" dirty="0" err="1">
                  <a:solidFill>
                    <a:schemeClr val="lt1"/>
                  </a:solidFill>
                  <a:latin typeface="Calibri"/>
                  <a:ea typeface="Calibri"/>
                  <a:cs typeface="Calibri"/>
                  <a:sym typeface="Calibri"/>
                </a:rPr>
                <a:t>formación</a:t>
              </a:r>
              <a:r>
                <a:rPr lang="en-US" sz="1700" dirty="0">
                  <a:solidFill>
                    <a:schemeClr val="lt1"/>
                  </a:solidFill>
                  <a:latin typeface="Calibri"/>
                  <a:ea typeface="Calibri"/>
                  <a:cs typeface="Calibri"/>
                  <a:sym typeface="Calibri"/>
                </a:rPr>
                <a:t> del </a:t>
              </a:r>
              <a:r>
                <a:rPr lang="en-US" sz="1700" dirty="0" err="1">
                  <a:solidFill>
                    <a:schemeClr val="lt1"/>
                  </a:solidFill>
                  <a:latin typeface="Calibri"/>
                  <a:ea typeface="Calibri"/>
                  <a:cs typeface="Calibri"/>
                  <a:sym typeface="Calibri"/>
                </a:rPr>
                <a:t>profesorado</a:t>
              </a:r>
              <a:endParaRPr dirty="0"/>
            </a:p>
          </p:txBody>
        </p:sp>
        <p:sp>
          <p:nvSpPr>
            <p:cNvPr id="192" name="Google Shape;192;p8"/>
            <p:cNvSpPr/>
            <p:nvPr/>
          </p:nvSpPr>
          <p:spPr>
            <a:xfrm>
              <a:off x="0" y="3391713"/>
              <a:ext cx="9724600" cy="42840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486230" y="3140793"/>
              <a:ext cx="6807220" cy="50184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txBox="1"/>
            <p:nvPr/>
          </p:nvSpPr>
          <p:spPr>
            <a:xfrm>
              <a:off x="510728" y="3165291"/>
              <a:ext cx="6758224" cy="452844"/>
            </a:xfrm>
            <a:prstGeom prst="rect">
              <a:avLst/>
            </a:prstGeom>
            <a:noFill/>
            <a:ln>
              <a:noFill/>
            </a:ln>
          </p:spPr>
          <p:txBody>
            <a:bodyPr spcFirstLastPara="1" wrap="square" lIns="257275" tIns="0" rIns="257275" bIns="0" anchor="ctr" anchorCtr="0">
              <a:noAutofit/>
            </a:bodyPr>
            <a:lstStyle/>
            <a:p>
              <a:pPr lvl="0">
                <a:lnSpc>
                  <a:spcPct val="90000"/>
                </a:lnSpc>
                <a:buClr>
                  <a:schemeClr val="lt1"/>
                </a:buClr>
                <a:buSzPts val="1700"/>
              </a:pPr>
              <a:r>
                <a:rPr lang="en-US" sz="1700" dirty="0">
                  <a:solidFill>
                    <a:schemeClr val="lt1"/>
                  </a:solidFill>
                  <a:latin typeface="Calibri"/>
                  <a:ea typeface="Calibri"/>
                  <a:cs typeface="Calibri"/>
                  <a:sym typeface="Calibri"/>
                </a:rPr>
                <a:t>IO3- A3: </a:t>
              </a:r>
              <a:r>
                <a:rPr lang="en-US" sz="1700" dirty="0" err="1">
                  <a:solidFill>
                    <a:schemeClr val="lt1"/>
                  </a:solidFill>
                  <a:latin typeface="Calibri"/>
                  <a:ea typeface="Calibri"/>
                  <a:cs typeface="Calibri"/>
                  <a:sym typeface="Calibri"/>
                </a:rPr>
                <a:t>Currículo</a:t>
              </a:r>
              <a:r>
                <a:rPr lang="en-US" sz="1700" dirty="0">
                  <a:solidFill>
                    <a:schemeClr val="lt1"/>
                  </a:solidFill>
                  <a:latin typeface="Calibri"/>
                  <a:ea typeface="Calibri"/>
                  <a:cs typeface="Calibri"/>
                  <a:sym typeface="Calibri"/>
                </a:rPr>
                <a:t> de </a:t>
              </a:r>
              <a:r>
                <a:rPr lang="en-US" sz="1700" dirty="0" err="1">
                  <a:solidFill>
                    <a:schemeClr val="lt1"/>
                  </a:solidFill>
                  <a:latin typeface="Calibri"/>
                  <a:ea typeface="Calibri"/>
                  <a:cs typeface="Calibri"/>
                  <a:sym typeface="Calibri"/>
                </a:rPr>
                <a:t>formación</a:t>
              </a:r>
              <a:r>
                <a:rPr lang="en-US" sz="1700" dirty="0">
                  <a:solidFill>
                    <a:schemeClr val="lt1"/>
                  </a:solidFill>
                  <a:latin typeface="Calibri"/>
                  <a:ea typeface="Calibri"/>
                  <a:cs typeface="Calibri"/>
                  <a:sym typeface="Calibri"/>
                </a:rPr>
                <a:t> de maestros SAFE</a:t>
              </a:r>
              <a:endParaRPr dirty="0"/>
            </a:p>
          </p:txBody>
        </p:sp>
        <p:sp>
          <p:nvSpPr>
            <p:cNvPr id="195" name="Google Shape;195;p8"/>
            <p:cNvSpPr/>
            <p:nvPr/>
          </p:nvSpPr>
          <p:spPr>
            <a:xfrm>
              <a:off x="0" y="4162833"/>
              <a:ext cx="9724600" cy="428400"/>
            </a:xfrm>
            <a:prstGeom prst="rect">
              <a:avLst/>
            </a:prstGeom>
            <a:solidFill>
              <a:schemeClr val="lt1">
                <a:alpha val="89803"/>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486230" y="3911913"/>
              <a:ext cx="6807220" cy="501840"/>
            </a:xfrm>
            <a:prstGeom prst="roundRect">
              <a:avLst>
                <a:gd name="adj" fmla="val 16667"/>
              </a:avLst>
            </a:prstGeom>
            <a:solidFill>
              <a:srgbClr val="19ACE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txBox="1"/>
            <p:nvPr/>
          </p:nvSpPr>
          <p:spPr>
            <a:xfrm>
              <a:off x="510728" y="3936411"/>
              <a:ext cx="6758224" cy="452844"/>
            </a:xfrm>
            <a:prstGeom prst="rect">
              <a:avLst/>
            </a:prstGeom>
            <a:noFill/>
            <a:ln>
              <a:noFill/>
            </a:ln>
          </p:spPr>
          <p:txBody>
            <a:bodyPr spcFirstLastPara="1" wrap="square" lIns="257275" tIns="0" rIns="257275" bIns="0" anchor="ctr" anchorCtr="0">
              <a:noAutofit/>
            </a:bodyPr>
            <a:lstStyle/>
            <a:p>
              <a:pPr lvl="0">
                <a:lnSpc>
                  <a:spcPct val="90000"/>
                </a:lnSpc>
                <a:buClr>
                  <a:schemeClr val="lt1"/>
                </a:buClr>
                <a:buSzPts val="1700"/>
              </a:pPr>
              <a:r>
                <a:rPr lang="en-US" sz="1700" dirty="0">
                  <a:solidFill>
                    <a:schemeClr val="lt1"/>
                  </a:solidFill>
                  <a:latin typeface="Calibri"/>
                  <a:ea typeface="Calibri"/>
                  <a:cs typeface="Calibri"/>
                  <a:sym typeface="Calibri"/>
                </a:rPr>
                <a:t>IO3- A4: </a:t>
              </a:r>
              <a:r>
                <a:rPr lang="en-US" sz="1700" dirty="0" err="1">
                  <a:solidFill>
                    <a:schemeClr val="lt1"/>
                  </a:solidFill>
                  <a:latin typeface="Calibri"/>
                  <a:ea typeface="Calibri"/>
                  <a:cs typeface="Calibri"/>
                  <a:sym typeface="Calibri"/>
                </a:rPr>
                <a:t>Matriz</a:t>
              </a:r>
              <a:r>
                <a:rPr lang="en-US" sz="1700" dirty="0">
                  <a:solidFill>
                    <a:schemeClr val="lt1"/>
                  </a:solidFill>
                  <a:latin typeface="Calibri"/>
                  <a:ea typeface="Calibri"/>
                  <a:cs typeface="Calibri"/>
                  <a:sym typeface="Calibri"/>
                </a:rPr>
                <a:t> de </a:t>
              </a:r>
              <a:r>
                <a:rPr lang="en-US" sz="1700" dirty="0" err="1">
                  <a:solidFill>
                    <a:schemeClr val="lt1"/>
                  </a:solidFill>
                  <a:latin typeface="Calibri"/>
                  <a:ea typeface="Calibri"/>
                  <a:cs typeface="Calibri"/>
                  <a:sym typeface="Calibri"/>
                </a:rPr>
                <a:t>resultados</a:t>
              </a:r>
              <a:r>
                <a:rPr lang="en-US" sz="1700" dirty="0">
                  <a:solidFill>
                    <a:schemeClr val="lt1"/>
                  </a:solidFill>
                  <a:latin typeface="Calibri"/>
                  <a:ea typeface="Calibri"/>
                  <a:cs typeface="Calibri"/>
                  <a:sym typeface="Calibri"/>
                </a:rPr>
                <a:t> de </a:t>
              </a:r>
              <a:r>
                <a:rPr lang="en-US" sz="1700" dirty="0" err="1">
                  <a:solidFill>
                    <a:schemeClr val="lt1"/>
                  </a:solidFill>
                  <a:latin typeface="Calibri"/>
                  <a:ea typeface="Calibri"/>
                  <a:cs typeface="Calibri"/>
                  <a:sym typeface="Calibri"/>
                </a:rPr>
                <a:t>aprendizaje</a:t>
              </a:r>
              <a:r>
                <a:rPr lang="en-US" sz="1700" dirty="0">
                  <a:solidFill>
                    <a:schemeClr val="lt1"/>
                  </a:solidFill>
                  <a:latin typeface="Calibri"/>
                  <a:ea typeface="Calibri"/>
                  <a:cs typeface="Calibri"/>
                  <a:sym typeface="Calibri"/>
                </a:rPr>
                <a:t> SAFE para </a:t>
              </a:r>
              <a:r>
                <a:rPr lang="en-US" sz="1700" dirty="0" err="1">
                  <a:solidFill>
                    <a:schemeClr val="lt1"/>
                  </a:solidFill>
                  <a:latin typeface="Calibri"/>
                  <a:ea typeface="Calibri"/>
                  <a:cs typeface="Calibri"/>
                  <a:sym typeface="Calibri"/>
                </a:rPr>
                <a:t>cursos</a:t>
              </a:r>
              <a:r>
                <a:rPr lang="en-US" sz="1700" dirty="0">
                  <a:solidFill>
                    <a:schemeClr val="lt1"/>
                  </a:solidFill>
                  <a:latin typeface="Calibri"/>
                  <a:ea typeface="Calibri"/>
                  <a:cs typeface="Calibri"/>
                  <a:sym typeface="Calibri"/>
                </a:rPr>
                <a:t> de </a:t>
              </a:r>
              <a:r>
                <a:rPr lang="en-US" sz="1700" dirty="0" err="1">
                  <a:solidFill>
                    <a:schemeClr val="lt1"/>
                  </a:solidFill>
                  <a:latin typeface="Calibri"/>
                  <a:ea typeface="Calibri"/>
                  <a:cs typeface="Calibri"/>
                  <a:sym typeface="Calibri"/>
                </a:rPr>
                <a:t>formación</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docente</a:t>
              </a:r>
              <a:endParaRPr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lvl="0"/>
            <a:r>
              <a:rPr lang="en-US" dirty="0" err="1"/>
              <a:t>Módulos</a:t>
            </a:r>
            <a:r>
              <a:rPr lang="en-US" dirty="0"/>
              <a:t> para maestros SAFE</a:t>
            </a:r>
            <a:endParaRPr dirty="0"/>
          </a:p>
        </p:txBody>
      </p:sp>
      <p:sp>
        <p:nvSpPr>
          <p:cNvPr id="203" name="Google Shape;203;p9"/>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a:t>PERSPECTIVAS DE LOS MÓDULOS DE LOS PROFESORES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Rückblick">
  <a:themeElements>
    <a:clrScheme name="Blau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1853</Words>
  <Application>Microsoft Macintosh PowerPoint</Application>
  <PresentationFormat>Panorámica</PresentationFormat>
  <Paragraphs>141</Paragraphs>
  <Slides>24</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Noto Sans Symbols</vt:lpstr>
      <vt:lpstr>Arial</vt:lpstr>
      <vt:lpstr>Calibri</vt:lpstr>
      <vt:lpstr>Rückblick</vt:lpstr>
      <vt:lpstr>SAFE  Streaming Approaches for Europe </vt:lpstr>
      <vt:lpstr>Curriculum SAFE</vt:lpstr>
      <vt:lpstr>Agenda</vt:lpstr>
      <vt:lpstr>1. Curriculum SAFE</vt:lpstr>
      <vt:lpstr>1. Curriculum SAFE</vt:lpstr>
      <vt:lpstr>1. Curriculum SAFE</vt:lpstr>
      <vt:lpstr>1. Curriculum SAFE</vt:lpstr>
      <vt:lpstr>1. Curriculum SAFE</vt:lpstr>
      <vt:lpstr>Módulos para maestros SAFE</vt:lpstr>
      <vt:lpstr>2. Módulos para maestros SAFE</vt:lpstr>
      <vt:lpstr>2. Módulos para maestros SAFE</vt:lpstr>
      <vt:lpstr>2. Módulos para maestros SAFE</vt:lpstr>
      <vt:lpstr>2. Módulos para maestros SAFE</vt:lpstr>
      <vt:lpstr>Matriz de resultados de aprendizaje SAFE</vt:lpstr>
      <vt:lpstr>3. Matriz de resultados de aprendizaje SAFE</vt:lpstr>
      <vt:lpstr>3. Matriz de resultados de aprendizaje SAFE</vt:lpstr>
      <vt:lpstr>El perfil de competencias SAFE</vt:lpstr>
      <vt:lpstr>4. El perfil de competencias SAFE para profesores y formadores en la escuela</vt:lpstr>
      <vt:lpstr>4. El perfil de competencias SAFE para profesores y formadores en la escuela</vt:lpstr>
      <vt:lpstr>4. El perfil de competencias SAFE</vt:lpstr>
      <vt:lpstr>Presentación de PowerPoint</vt:lpstr>
      <vt:lpstr>The SAFE Curriculum</vt:lpstr>
      <vt:lpstr>References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Streaming Approaches for Europe </dc:title>
  <cp:lastModifiedBy>Microsoft Office User</cp:lastModifiedBy>
  <cp:revision>24</cp:revision>
  <dcterms:created xsi:type="dcterms:W3CDTF">2020-11-17T09:39:06Z</dcterms:created>
  <dcterms:modified xsi:type="dcterms:W3CDTF">2022-03-31T08:25:43Z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