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9"/>
  </p:notesMasterIdLst>
  <p:handoutMasterIdLst>
    <p:handoutMasterId r:id="rId10"/>
  </p:handoutMasterIdLst>
  <p:sldIdLst>
    <p:sldId id="289" r:id="rId5"/>
    <p:sldId id="329" r:id="rId6"/>
    <p:sldId id="363" r:id="rId7"/>
    <p:sldId id="35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showGuides="1">
      <p:cViewPr varScale="1">
        <p:scale>
          <a:sx n="88" d="100"/>
          <a:sy n="88" d="100"/>
        </p:scale>
        <p:origin x="540"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15.02.2022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15.02.2022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15.02.2022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BE920823-F7CE-4571-8196-0098CAC4768E}"/>
              </a:ext>
            </a:extLst>
          </p:cNvPr>
          <p:cNvPicPr>
            <a:picLocks noChangeAspect="1"/>
          </p:cNvPicPr>
          <p:nvPr userDrawn="1"/>
        </p:nvPicPr>
        <p:blipFill>
          <a:blip r:embed="rId2"/>
          <a:stretch>
            <a:fillRect/>
          </a:stretch>
        </p:blipFill>
        <p:spPr>
          <a:xfrm>
            <a:off x="9337430" y="277640"/>
            <a:ext cx="2594097" cy="1880634"/>
          </a:xfrm>
          <a:prstGeom prst="rect">
            <a:avLst/>
          </a:prstGeom>
        </p:spPr>
      </p:pic>
      <p:pic>
        <p:nvPicPr>
          <p:cNvPr id="14" name="Grafik 13">
            <a:extLst>
              <a:ext uri="{FF2B5EF4-FFF2-40B4-BE49-F238E27FC236}">
                <a16:creationId xmlns:a16="http://schemas.microsoft.com/office/drawing/2014/main" id="{A5514CC5-9F74-410F-9764-C41B9AA117F4}"/>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15.02.2022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1" name="Grafik 10">
            <a:extLst>
              <a:ext uri="{FF2B5EF4-FFF2-40B4-BE49-F238E27FC236}">
                <a16:creationId xmlns:a16="http://schemas.microsoft.com/office/drawing/2014/main" id="{312D0061-9B85-4367-9EA3-861A09E1545C}"/>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CA30B99D-5893-4EA3-B063-D174FE8ADF81}"/>
              </a:ext>
            </a:extLst>
          </p:cNvPr>
          <p:cNvPicPr/>
          <p:nvPr userDrawn="1"/>
        </p:nvPicPr>
        <p:blipFill>
          <a:blip r:embed="rId4"/>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0" name="Grafik 9">
            <a:extLst>
              <a:ext uri="{FF2B5EF4-FFF2-40B4-BE49-F238E27FC236}">
                <a16:creationId xmlns:a16="http://schemas.microsoft.com/office/drawing/2014/main" id="{BC71516D-DAA5-47FB-B6B4-30FB8A55BB5A}"/>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B27CEBE5-58AB-4F2D-B994-5256965C8598}"/>
              </a:ext>
            </a:extLst>
          </p:cNvPr>
          <p:cNvPicPr/>
          <p:nvPr userDrawn="1"/>
        </p:nvPicPr>
        <p:blipFill>
          <a:blip r:embed="rId4"/>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15.02.2022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15.02.2022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8A92D6B6-92F3-454C-BAEF-663E7610A180}"/>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8FCD6719-4FBF-4800-89A4-207C503F8C7C}"/>
              </a:ext>
            </a:extLst>
          </p:cNvPr>
          <p:cNvPicPr/>
          <p:nvPr userDrawn="1"/>
        </p:nvPicPr>
        <p:blipFill>
          <a:blip r:embed="rId4"/>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15.02.2022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15.02.2022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15.02.2022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15.02.2022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3" name="Grafik 12">
            <a:extLst>
              <a:ext uri="{FF2B5EF4-FFF2-40B4-BE49-F238E27FC236}">
                <a16:creationId xmlns:a16="http://schemas.microsoft.com/office/drawing/2014/main" id="{B8D1BAFF-CA2B-44E4-A674-5B6068F46E98}"/>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2" name="Grafik 11">
            <a:extLst>
              <a:ext uri="{FF2B5EF4-FFF2-40B4-BE49-F238E27FC236}">
                <a16:creationId xmlns:a16="http://schemas.microsoft.com/office/drawing/2014/main" id="{3234369C-67BB-4B23-A6FB-6E089552A7A0}"/>
              </a:ext>
            </a:extLst>
          </p:cNvPr>
          <p:cNvPicPr/>
          <p:nvPr userDrawn="1"/>
        </p:nvPicPr>
        <p:blipFill>
          <a:blip r:embed="rId4"/>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15.02.2022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pic>
        <p:nvPicPr>
          <p:cNvPr id="13" name="Grafik 12">
            <a:extLst>
              <a:ext uri="{FF2B5EF4-FFF2-40B4-BE49-F238E27FC236}">
                <a16:creationId xmlns:a16="http://schemas.microsoft.com/office/drawing/2014/main" id="{5F85A34F-CE04-4BE0-B851-8EB6D5AD9FA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15.02.2022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15.02.2022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pic>
        <p:nvPicPr>
          <p:cNvPr id="8" name="Grafik 7">
            <a:extLst>
              <a:ext uri="{FF2B5EF4-FFF2-40B4-BE49-F238E27FC236}">
                <a16:creationId xmlns:a16="http://schemas.microsoft.com/office/drawing/2014/main" id="{0F15DBA9-8FD9-442A-93D7-3BA9C8395B31}"/>
              </a:ext>
            </a:extLst>
          </p:cNvPr>
          <p:cNvPicPr>
            <a:picLocks noChangeAspect="1"/>
          </p:cNvPicPr>
          <p:nvPr userDrawn="1"/>
        </p:nvPicPr>
        <p:blipFill>
          <a:blip r:embed="rId14"/>
          <a:stretch>
            <a:fillRect/>
          </a:stretch>
        </p:blipFill>
        <p:spPr>
          <a:xfrm>
            <a:off x="10255610" y="277640"/>
            <a:ext cx="1675917" cy="12149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5"/>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umfragen.uni-paderborn.de/index.php/559342?lang=en"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p:txBody>
          <a:bodyPr/>
          <a:lstStyle/>
          <a:p>
            <a:r>
              <a:rPr lang="de-DE" dirty="0"/>
              <a:t>SAFE </a:t>
            </a:r>
            <a:br>
              <a:rPr lang="de-DE" dirty="0"/>
            </a:br>
            <a:r>
              <a:rPr lang="de-DE" sz="2800" dirty="0"/>
              <a:t>Streaming </a:t>
            </a:r>
            <a:r>
              <a:rPr lang="de-DE" sz="2800" dirty="0" err="1"/>
              <a:t>Approaches</a:t>
            </a:r>
            <a:r>
              <a:rPr lang="de-DE" sz="2800" dirty="0"/>
              <a:t> </a:t>
            </a:r>
            <a:r>
              <a:rPr lang="de-DE" sz="2800" dirty="0" err="1"/>
              <a:t>for</a:t>
            </a:r>
            <a:r>
              <a:rPr lang="de-DE" sz="2800" dirty="0"/>
              <a:t> Europe </a:t>
            </a:r>
            <a:endParaRPr lang="de-DE" dirty="0"/>
          </a:p>
        </p:txBody>
      </p:sp>
      <p:sp>
        <p:nvSpPr>
          <p:cNvPr id="3" name="Inhaltsplatzhalter 2">
            <a:extLst>
              <a:ext uri="{FF2B5EF4-FFF2-40B4-BE49-F238E27FC236}">
                <a16:creationId xmlns:a16="http://schemas.microsoft.com/office/drawing/2014/main" id="{1A7B7185-57EC-45F2-8C25-1C15CE431D16}"/>
              </a:ext>
            </a:extLst>
          </p:cNvPr>
          <p:cNvSpPr>
            <a:spLocks noGrp="1"/>
          </p:cNvSpPr>
          <p:nvPr>
            <p:ph idx="1"/>
          </p:nvPr>
        </p:nvSpPr>
        <p:spPr/>
        <p:txBody>
          <a:bodyPr/>
          <a:lstStyle/>
          <a:p>
            <a:pPr marL="0" indent="0">
              <a:buNone/>
            </a:pPr>
            <a:r>
              <a:rPr lang="de-DE" dirty="0"/>
              <a:t> </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p:txBody>
          <a:bodyPr>
            <a:normAutofit/>
          </a:bodyPr>
          <a:lstStyle/>
          <a:p>
            <a:r>
              <a:rPr lang="en-US" b="1" i="1" dirty="0"/>
              <a:t>Reference Number:</a:t>
            </a:r>
            <a:br>
              <a:rPr lang="en-US" b="1" i="1" dirty="0"/>
            </a:br>
            <a:r>
              <a:rPr lang="en-US" b="1" i="1" dirty="0"/>
              <a:t>2020-1-DE03-KA226-SCH-093590</a:t>
            </a:r>
            <a:endParaRPr lang="de-DE" b="1" dirty="0"/>
          </a:p>
          <a:p>
            <a:r>
              <a:rPr lang="de-DE" b="1" i="1" dirty="0"/>
              <a:t>Aktenzeichen der NA:</a:t>
            </a:r>
            <a:br>
              <a:rPr lang="de-DE" b="1" i="1" dirty="0"/>
            </a:br>
            <a:r>
              <a:rPr lang="de-DE" b="1" i="1" dirty="0"/>
              <a:t>VG-226-IN-NW-20-24-093590</a:t>
            </a:r>
            <a:endParaRPr lang="de-DE" b="1" dirty="0"/>
          </a:p>
          <a:p>
            <a:r>
              <a:rPr lang="de-DE" b="1" dirty="0"/>
              <a:t>Duration: </a:t>
            </a:r>
          </a:p>
          <a:p>
            <a:r>
              <a:rPr lang="de-DE" b="1" dirty="0"/>
              <a:t>01.03.2021 to 28.02.2023 (24 </a:t>
            </a:r>
            <a:r>
              <a:rPr lang="en-GB" b="1" dirty="0"/>
              <a:t>months</a:t>
            </a:r>
            <a:r>
              <a:rPr lang="de-DE" b="1" dirty="0"/>
              <a:t>) </a:t>
            </a:r>
          </a:p>
          <a:p>
            <a:endParaRPr lang="de-DE" b="1" dirty="0"/>
          </a:p>
        </p:txBody>
      </p:sp>
      <p:sp>
        <p:nvSpPr>
          <p:cNvPr id="5" name="Untertitel 2">
            <a:extLst>
              <a:ext uri="{FF2B5EF4-FFF2-40B4-BE49-F238E27FC236}">
                <a16:creationId xmlns:a16="http://schemas.microsoft.com/office/drawing/2014/main" id="{90F75D2D-1863-45BA-B0CE-09CEB6304E67}"/>
              </a:ext>
            </a:extLst>
          </p:cNvPr>
          <p:cNvSpPr txBox="1">
            <a:spLocks/>
          </p:cNvSpPr>
          <p:nvPr/>
        </p:nvSpPr>
        <p:spPr>
          <a:xfrm>
            <a:off x="4311479" y="5580116"/>
            <a:ext cx="6400800"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GB" dirty="0"/>
              <a:t>Chair of Business and Human Resource Education II</a:t>
            </a:r>
            <a:br>
              <a:rPr lang="en-GB" dirty="0"/>
            </a:br>
            <a:r>
              <a:rPr lang="en-GB" dirty="0" err="1"/>
              <a:t>Prof.</a:t>
            </a:r>
            <a:r>
              <a:rPr lang="en-GB" dirty="0"/>
              <a:t> </a:t>
            </a:r>
            <a:r>
              <a:rPr lang="en-GB" dirty="0" err="1"/>
              <a:t>Dr.</a:t>
            </a:r>
            <a:r>
              <a:rPr lang="en-GB" dirty="0"/>
              <a:t> Marc Beutner</a:t>
            </a:r>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4311479" y="731520"/>
            <a:ext cx="5312120" cy="478846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600" b="1" dirty="0"/>
              <a:t>Transnational Partner Meeting 2 </a:t>
            </a:r>
          </a:p>
          <a:p>
            <a:r>
              <a:rPr lang="en-US" sz="2600" b="1" dirty="0"/>
              <a:t>Streaming Concept Meeting</a:t>
            </a:r>
          </a:p>
          <a:p>
            <a:pPr algn="ctr"/>
            <a:r>
              <a:rPr lang="en-US" sz="2600" b="1" dirty="0"/>
              <a:t>21</a:t>
            </a:r>
            <a:r>
              <a:rPr lang="en-US" sz="2600" b="1" baseline="30000" dirty="0"/>
              <a:t>st</a:t>
            </a:r>
            <a:r>
              <a:rPr lang="en-US" sz="2600" b="1" dirty="0"/>
              <a:t> – 22</a:t>
            </a:r>
            <a:r>
              <a:rPr lang="en-US" sz="2600" b="1" baseline="30000" dirty="0"/>
              <a:t>nd</a:t>
            </a:r>
            <a:r>
              <a:rPr lang="en-US" sz="2600" b="1" dirty="0"/>
              <a:t> of February 2022, Spain</a:t>
            </a:r>
          </a:p>
          <a:p>
            <a:pPr algn="ctr"/>
            <a:endParaRPr lang="en-US" sz="2800" b="1" dirty="0"/>
          </a:p>
          <a:p>
            <a:pPr algn="ctr"/>
            <a:r>
              <a:rPr lang="en-US" sz="2800" b="1" dirty="0"/>
              <a:t>Meeting Evaluation - UPB</a:t>
            </a:r>
          </a:p>
          <a:p>
            <a:endParaRPr lang="en-US" sz="2800" b="1" dirty="0"/>
          </a:p>
          <a:p>
            <a:endParaRPr lang="en-US" sz="2800" b="1" dirty="0"/>
          </a:p>
          <a:p>
            <a:r>
              <a:rPr lang="en-US" sz="2600" b="1" dirty="0"/>
              <a:t>Meeting Evaluation</a:t>
            </a:r>
            <a:br>
              <a:rPr lang="en-US" sz="2600" b="1" dirty="0"/>
            </a:br>
            <a:r>
              <a:rPr lang="en-US" sz="2600" b="1" dirty="0"/>
              <a:t>University of Paderborn</a:t>
            </a:r>
            <a:endParaRPr lang="pt-PT" sz="26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0D696BA-2A93-44FD-A7FD-9E6543FC99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9321" y="19296"/>
            <a:ext cx="2950719" cy="2309259"/>
          </a:xfrm>
          <a:prstGeom prst="rect">
            <a:avLst/>
          </a:prstGeom>
        </p:spPr>
      </p:pic>
      <p:pic>
        <p:nvPicPr>
          <p:cNvPr id="7" name="Imagem 6">
            <a:extLst>
              <a:ext uri="{FF2B5EF4-FFF2-40B4-BE49-F238E27FC236}">
                <a16:creationId xmlns:a16="http://schemas.microsoft.com/office/drawing/2014/main" id="{7C1E04C8-3832-4742-A4F8-2A135FD003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2408" y="6463196"/>
            <a:ext cx="1339569" cy="294501"/>
          </a:xfrm>
          <a:prstGeom prst="rect">
            <a:avLst/>
          </a:prstGeom>
        </p:spPr>
      </p:pic>
      <p:sp>
        <p:nvSpPr>
          <p:cNvPr id="10" name="Shape 84"/>
          <p:cNvSpPr txBox="1">
            <a:spLocks/>
          </p:cNvSpPr>
          <p:nvPr/>
        </p:nvSpPr>
        <p:spPr>
          <a:xfrm>
            <a:off x="3434080" y="4528955"/>
            <a:ext cx="7660639" cy="1712974"/>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000" b="1" dirty="0">
                <a:solidFill>
                  <a:schemeClr val="tx1"/>
                </a:solidFill>
              </a:rPr>
              <a:t>SAFE - The SAFE Streaming Concept Meeting</a:t>
            </a:r>
            <a:br>
              <a:rPr lang="en-US" sz="2000" b="1" dirty="0">
                <a:solidFill>
                  <a:schemeClr val="tx1"/>
                </a:solidFill>
              </a:rPr>
            </a:br>
            <a:r>
              <a:rPr lang="en-US" sz="2000" b="1" dirty="0">
                <a:solidFill>
                  <a:schemeClr val="tx1"/>
                </a:solidFill>
              </a:rPr>
              <a:t>Hybrid Meeting in Presence in Spain and Online via ZOOM</a:t>
            </a:r>
            <a:br>
              <a:rPr lang="en-US" sz="2000" b="1" dirty="0">
                <a:solidFill>
                  <a:schemeClr val="tx1"/>
                </a:solidFill>
              </a:rPr>
            </a:br>
            <a:r>
              <a:rPr lang="en-US" sz="2000" b="1" dirty="0">
                <a:solidFill>
                  <a:schemeClr val="tx1"/>
                </a:solidFill>
              </a:rPr>
              <a:t>21st -22nd of February 2022</a:t>
            </a:r>
            <a:endParaRPr lang="de-DE" sz="2000" b="1" dirty="0">
              <a:solidFill>
                <a:schemeClr val="tx1"/>
              </a:solidFill>
            </a:endParaRPr>
          </a:p>
          <a:p>
            <a:r>
              <a:rPr lang="en-GB" sz="2000" b="1" dirty="0">
                <a:solidFill>
                  <a:schemeClr val="tx1"/>
                </a:solidFill>
              </a:rPr>
              <a:t>Project Number: </a:t>
            </a:r>
            <a:r>
              <a:rPr lang="de-DE" sz="2000" dirty="0">
                <a:solidFill>
                  <a:schemeClr val="tx1"/>
                </a:solidFill>
              </a:rPr>
              <a:t>2020-1-DE03-KA226-SCH-093590</a:t>
            </a:r>
          </a:p>
        </p:txBody>
      </p:sp>
      <p:sp>
        <p:nvSpPr>
          <p:cNvPr id="9" name="Textfeld 8">
            <a:extLst>
              <a:ext uri="{FF2B5EF4-FFF2-40B4-BE49-F238E27FC236}">
                <a16:creationId xmlns:a16="http://schemas.microsoft.com/office/drawing/2014/main" id="{0E15C56B-231B-4D33-8AB4-C6F3182B0C59}"/>
              </a:ext>
            </a:extLst>
          </p:cNvPr>
          <p:cNvSpPr txBox="1"/>
          <p:nvPr/>
        </p:nvSpPr>
        <p:spPr>
          <a:xfrm>
            <a:off x="1561723" y="2467343"/>
            <a:ext cx="9068553" cy="2062103"/>
          </a:xfrm>
          <a:prstGeom prst="rect">
            <a:avLst/>
          </a:prstGeom>
          <a:noFill/>
        </p:spPr>
        <p:txBody>
          <a:bodyPr wrap="square" rtlCol="0">
            <a:spAutoFit/>
          </a:bodyPr>
          <a:lstStyle>
            <a:defPPr>
              <a:defRPr lang="de-DE"/>
            </a:defPPr>
            <a:lvl1pPr algn="ctr" defTabSz="914400">
              <a:defRPr sz="3200"/>
            </a:lvl1pPr>
            <a:lvl2pPr defTabSz="914400"/>
            <a:lvl3pPr defTabSz="914400"/>
            <a:lvl4pPr defTabSz="914400"/>
            <a:lvl5pPr defTabSz="914400"/>
            <a:lvl6pPr defTabSz="914400"/>
            <a:lvl7pPr defTabSz="914400"/>
            <a:lvl8pPr defTabSz="914400"/>
            <a:lvl9pPr defTabSz="914400"/>
          </a:lstStyle>
          <a:p>
            <a:r>
              <a:rPr lang="de-DE" dirty="0"/>
              <a:t>SAFE</a:t>
            </a:r>
          </a:p>
          <a:p>
            <a:r>
              <a:rPr lang="de-DE" b="1" dirty="0"/>
              <a:t>Meeting Evaluation</a:t>
            </a:r>
          </a:p>
          <a:p>
            <a:r>
              <a:rPr lang="de-DE" dirty="0"/>
              <a:t>University Paderborn</a:t>
            </a:r>
          </a:p>
          <a:p>
            <a:endParaRPr lang="de-DE" dirty="0"/>
          </a:p>
        </p:txBody>
      </p:sp>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301E5507-1DFE-4F99-B87B-CC4D3BEC9022}"/>
              </a:ext>
            </a:extLst>
          </p:cNvPr>
          <p:cNvSpPr>
            <a:spLocks noGrp="1"/>
          </p:cNvSpPr>
          <p:nvPr>
            <p:ph type="title"/>
          </p:nvPr>
        </p:nvSpPr>
        <p:spPr>
          <a:xfrm>
            <a:off x="1764632" y="286604"/>
            <a:ext cx="8085221" cy="987140"/>
          </a:xfrm>
        </p:spPr>
        <p:txBody>
          <a:bodyPr>
            <a:normAutofit/>
          </a:bodyPr>
          <a:lstStyle/>
          <a:p>
            <a:pPr algn="ctr"/>
            <a:r>
              <a:rPr lang="de-DE" sz="4000" dirty="0" err="1"/>
              <a:t>Your</a:t>
            </a:r>
            <a:r>
              <a:rPr lang="de-DE" sz="4000" dirty="0"/>
              <a:t> </a:t>
            </a:r>
            <a:r>
              <a:rPr lang="de-DE" sz="4000" dirty="0" err="1"/>
              <a:t>opinion</a:t>
            </a:r>
            <a:r>
              <a:rPr lang="de-DE" sz="4000" dirty="0"/>
              <a:t> </a:t>
            </a:r>
            <a:r>
              <a:rPr lang="de-DE" sz="4000" dirty="0" err="1"/>
              <a:t>is</a:t>
            </a:r>
            <a:r>
              <a:rPr lang="de-DE" sz="4000" dirty="0"/>
              <a:t> </a:t>
            </a:r>
            <a:r>
              <a:rPr lang="de-DE" sz="4000" dirty="0" err="1"/>
              <a:t>important</a:t>
            </a:r>
            <a:r>
              <a:rPr lang="de-DE" sz="4000" dirty="0"/>
              <a:t> </a:t>
            </a:r>
            <a:r>
              <a:rPr lang="de-DE" sz="4000" dirty="0" err="1"/>
              <a:t>to</a:t>
            </a:r>
            <a:r>
              <a:rPr lang="de-DE" sz="4000" dirty="0"/>
              <a:t> </a:t>
            </a:r>
            <a:r>
              <a:rPr lang="de-DE" sz="4000" dirty="0" err="1"/>
              <a:t>us</a:t>
            </a:r>
            <a:r>
              <a:rPr lang="de-DE" sz="4000" dirty="0"/>
              <a:t>!</a:t>
            </a:r>
          </a:p>
        </p:txBody>
      </p:sp>
      <p:sp>
        <p:nvSpPr>
          <p:cNvPr id="11" name="Textfeld 10">
            <a:extLst>
              <a:ext uri="{FF2B5EF4-FFF2-40B4-BE49-F238E27FC236}">
                <a16:creationId xmlns:a16="http://schemas.microsoft.com/office/drawing/2014/main" id="{EE77DEB5-1332-41E2-AD12-709DF09F4765}"/>
              </a:ext>
            </a:extLst>
          </p:cNvPr>
          <p:cNvSpPr txBox="1"/>
          <p:nvPr/>
        </p:nvSpPr>
        <p:spPr>
          <a:xfrm>
            <a:off x="850387" y="1852049"/>
            <a:ext cx="7311796" cy="2923877"/>
          </a:xfrm>
          <a:prstGeom prst="rect">
            <a:avLst/>
          </a:prstGeom>
          <a:noFill/>
          <a:ln>
            <a:solidFill>
              <a:srgbClr val="A3CCE1"/>
            </a:solidFill>
          </a:ln>
        </p:spPr>
        <p:txBody>
          <a:bodyPr wrap="square" rtlCol="0">
            <a:spAutoFit/>
          </a:bodyPr>
          <a:lstStyle/>
          <a:p>
            <a:r>
              <a:rPr lang="de-DE" sz="2000" b="1" dirty="0"/>
              <a:t>Please, follow </a:t>
            </a:r>
            <a:r>
              <a:rPr lang="de-DE" sz="2000" b="1" dirty="0" err="1"/>
              <a:t>the</a:t>
            </a:r>
            <a:r>
              <a:rPr lang="de-DE" sz="2000" b="1" dirty="0"/>
              <a:t> link to </a:t>
            </a:r>
            <a:r>
              <a:rPr lang="de-DE" sz="2000" b="1" dirty="0" err="1"/>
              <a:t>access</a:t>
            </a:r>
            <a:r>
              <a:rPr lang="de-DE" sz="2000" b="1" dirty="0"/>
              <a:t> </a:t>
            </a:r>
            <a:r>
              <a:rPr lang="de-DE" sz="2000" b="1" dirty="0" err="1"/>
              <a:t>the</a:t>
            </a:r>
            <a:r>
              <a:rPr lang="de-DE" sz="2000" b="1" dirty="0"/>
              <a:t> online </a:t>
            </a:r>
            <a:r>
              <a:rPr lang="de-DE" sz="2000" b="1" dirty="0" err="1"/>
              <a:t>survey</a:t>
            </a:r>
            <a:r>
              <a:rPr lang="de-DE" sz="2000" b="1" dirty="0"/>
              <a:t>:</a:t>
            </a:r>
          </a:p>
          <a:p>
            <a:endParaRPr lang="en-GB" sz="2800" b="1" dirty="0"/>
          </a:p>
          <a:p>
            <a:r>
              <a:rPr lang="en-GB" sz="2000" u="sng" dirty="0">
                <a:hlinkClick r:id="rId2"/>
              </a:rPr>
              <a:t>https://umfragen.uni-paderborn.de/index.php/559342?lang=en</a:t>
            </a:r>
            <a:br>
              <a:rPr lang="en-GB" sz="2800" b="1" dirty="0"/>
            </a:br>
            <a:endParaRPr lang="en-GB" sz="2800" b="1" dirty="0"/>
          </a:p>
          <a:p>
            <a:r>
              <a:rPr lang="de-DE" sz="2800" dirty="0" err="1"/>
              <a:t>Alternatively</a:t>
            </a:r>
            <a:r>
              <a:rPr lang="de-DE" sz="2800" dirty="0"/>
              <a:t>, </a:t>
            </a:r>
            <a:r>
              <a:rPr lang="de-DE" sz="2800" dirty="0" err="1"/>
              <a:t>you</a:t>
            </a:r>
            <a:r>
              <a:rPr lang="de-DE" sz="2800" dirty="0"/>
              <a:t> </a:t>
            </a:r>
            <a:r>
              <a:rPr lang="de-DE" sz="2800" dirty="0" err="1"/>
              <a:t>can</a:t>
            </a:r>
            <a:r>
              <a:rPr lang="de-DE" sz="2800" dirty="0"/>
              <a:t> also </a:t>
            </a:r>
            <a:r>
              <a:rPr lang="de-DE" sz="2800" dirty="0" err="1"/>
              <a:t>scan</a:t>
            </a:r>
            <a:r>
              <a:rPr lang="de-DE" sz="2800" dirty="0"/>
              <a:t> </a:t>
            </a:r>
            <a:r>
              <a:rPr lang="de-DE" sz="2800" dirty="0" err="1"/>
              <a:t>the</a:t>
            </a:r>
            <a:r>
              <a:rPr lang="de-DE" sz="2800" dirty="0"/>
              <a:t> </a:t>
            </a:r>
            <a:r>
              <a:rPr lang="de-DE" sz="2800" dirty="0" err="1"/>
              <a:t>qr-code</a:t>
            </a:r>
            <a:r>
              <a:rPr lang="de-DE" sz="2800" dirty="0"/>
              <a:t>.</a:t>
            </a:r>
          </a:p>
          <a:p>
            <a:endParaRPr lang="de-DE" sz="2000" dirty="0"/>
          </a:p>
          <a:p>
            <a:pPr marL="285750" indent="-285750">
              <a:buFont typeface="Arial" panose="020B0604020202020204" pitchFamily="34" charset="0"/>
              <a:buChar char="•"/>
            </a:pPr>
            <a:r>
              <a:rPr lang="de-DE" sz="2000" dirty="0" err="1"/>
              <a:t>Please</a:t>
            </a:r>
            <a:r>
              <a:rPr lang="de-DE" sz="2000" dirty="0"/>
              <a:t> </a:t>
            </a:r>
            <a:r>
              <a:rPr lang="de-DE" sz="2000" dirty="0" err="1"/>
              <a:t>take</a:t>
            </a:r>
            <a:r>
              <a:rPr lang="de-DE" sz="2000" dirty="0"/>
              <a:t> 5 </a:t>
            </a:r>
            <a:r>
              <a:rPr lang="de-DE" sz="2000" dirty="0" err="1"/>
              <a:t>minutes</a:t>
            </a:r>
            <a:r>
              <a:rPr lang="de-DE" sz="2000" dirty="0"/>
              <a:t> </a:t>
            </a:r>
            <a:r>
              <a:rPr lang="de-DE" sz="2000" dirty="0" err="1"/>
              <a:t>to</a:t>
            </a:r>
            <a:r>
              <a:rPr lang="de-DE" sz="2000" dirty="0"/>
              <a:t> </a:t>
            </a:r>
            <a:r>
              <a:rPr lang="de-DE" sz="2000" dirty="0" err="1"/>
              <a:t>fill</a:t>
            </a:r>
            <a:r>
              <a:rPr lang="de-DE" sz="2000" dirty="0"/>
              <a:t> in </a:t>
            </a:r>
            <a:r>
              <a:rPr lang="de-DE" sz="2000" dirty="0" err="1"/>
              <a:t>the</a:t>
            </a:r>
            <a:r>
              <a:rPr lang="de-DE" sz="2000" dirty="0"/>
              <a:t> </a:t>
            </a:r>
            <a:r>
              <a:rPr lang="de-DE" sz="2000" dirty="0" err="1"/>
              <a:t>questionnaire</a:t>
            </a:r>
            <a:r>
              <a:rPr lang="de-DE" sz="2000" dirty="0"/>
              <a:t>.</a:t>
            </a:r>
          </a:p>
          <a:p>
            <a:pPr marL="285750" indent="-285750">
              <a:buFont typeface="Arial" panose="020B0604020202020204" pitchFamily="34" charset="0"/>
              <a:buChar char="•"/>
            </a:pPr>
            <a:r>
              <a:rPr lang="de-DE" sz="2000" dirty="0"/>
              <a:t>The </a:t>
            </a:r>
            <a:r>
              <a:rPr lang="de-DE" sz="2000" dirty="0" err="1"/>
              <a:t>questionnaire</a:t>
            </a:r>
            <a:r>
              <a:rPr lang="de-DE" sz="2000" dirty="0"/>
              <a:t> </a:t>
            </a:r>
            <a:r>
              <a:rPr lang="de-DE" sz="2000" dirty="0" err="1"/>
              <a:t>is</a:t>
            </a:r>
            <a:r>
              <a:rPr lang="de-DE" sz="2000" dirty="0"/>
              <a:t> </a:t>
            </a:r>
            <a:r>
              <a:rPr lang="de-DE" sz="2000" dirty="0" err="1"/>
              <a:t>anonymous</a:t>
            </a:r>
            <a:r>
              <a:rPr lang="de-DE" sz="2000" dirty="0"/>
              <a:t>.</a:t>
            </a:r>
            <a:endParaRPr lang="en-GB" sz="2000" dirty="0"/>
          </a:p>
        </p:txBody>
      </p:sp>
      <p:pic>
        <p:nvPicPr>
          <p:cNvPr id="12" name="Picture 2" descr="Bewertung, Stern, Fünf, Anwendung">
            <a:extLst>
              <a:ext uri="{FF2B5EF4-FFF2-40B4-BE49-F238E27FC236}">
                <a16:creationId xmlns:a16="http://schemas.microsoft.com/office/drawing/2014/main" id="{D66623D8-6601-46E2-9FB9-7CB16C49C0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1210" y="4607609"/>
            <a:ext cx="2206542" cy="139967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a:extLst>
              <a:ext uri="{FF2B5EF4-FFF2-40B4-BE49-F238E27FC236}">
                <a16:creationId xmlns:a16="http://schemas.microsoft.com/office/drawing/2014/main" id="{71D7AFFE-4C55-4412-9196-156936C06412}"/>
              </a:ext>
            </a:extLst>
          </p:cNvPr>
          <p:cNvPicPr>
            <a:picLocks noChangeAspect="1"/>
          </p:cNvPicPr>
          <p:nvPr/>
        </p:nvPicPr>
        <p:blipFill>
          <a:blip r:embed="rId4"/>
          <a:stretch>
            <a:fillRect/>
          </a:stretch>
        </p:blipFill>
        <p:spPr>
          <a:xfrm>
            <a:off x="8476851" y="1419297"/>
            <a:ext cx="3072374" cy="3188312"/>
          </a:xfrm>
          <a:prstGeom prst="rect">
            <a:avLst/>
          </a:prstGeom>
        </p:spPr>
      </p:pic>
    </p:spTree>
    <p:extLst>
      <p:ext uri="{BB962C8B-B14F-4D97-AF65-F5344CB8AC3E}">
        <p14:creationId xmlns:p14="http://schemas.microsoft.com/office/powerpoint/2010/main" val="390528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a:extLst>
              <a:ext uri="{FF2B5EF4-FFF2-40B4-BE49-F238E27FC236}">
                <a16:creationId xmlns:a16="http://schemas.microsoft.com/office/drawing/2014/main" id="{05B4E27D-D6F3-4CCC-A25B-575B936EE109}"/>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5" name="TextBox 46">
            <a:extLst>
              <a:ext uri="{FF2B5EF4-FFF2-40B4-BE49-F238E27FC236}">
                <a16:creationId xmlns:a16="http://schemas.microsoft.com/office/drawing/2014/main" id="{C120E327-2C7D-4D06-95D4-A2D60B678307}"/>
              </a:ext>
            </a:extLst>
          </p:cNvPr>
          <p:cNvSpPr txBox="1"/>
          <p:nvPr/>
        </p:nvSpPr>
        <p:spPr>
          <a:xfrm>
            <a:off x="709846" y="1652722"/>
            <a:ext cx="4903432" cy="2459648"/>
          </a:xfrm>
          <a:prstGeom prst="rect">
            <a:avLst/>
          </a:prstGeom>
          <a:noFill/>
        </p:spPr>
        <p:txBody>
          <a:bodyPr wrap="square" lIns="0" tIns="0" rIns="0" bIns="0" rtlCol="0">
            <a:spAutoFit/>
          </a:bodyPr>
          <a:lstStyle/>
          <a:p>
            <a:pPr marL="0">
              <a:lnSpc>
                <a:spcPct val="100000"/>
              </a:lnSpc>
            </a:pPr>
            <a:r>
              <a:rPr lang="en-US" altLang="zh-CN" b="1" spc="-50" dirty="0">
                <a:ea typeface="Times New Roman"/>
              </a:rPr>
              <a:t>Universität</a:t>
            </a:r>
            <a:r>
              <a:rPr lang="en-US" altLang="zh-CN" b="1" spc="15" dirty="0">
                <a:cs typeface="Times New Roman"/>
              </a:rPr>
              <a:t> </a:t>
            </a:r>
            <a:r>
              <a:rPr lang="en-US" altLang="zh-CN" b="1" spc="-60" dirty="0">
                <a:ea typeface="Times New Roman"/>
              </a:rPr>
              <a:t>Paderborn</a:t>
            </a:r>
          </a:p>
          <a:p>
            <a:pPr hangingPunct="0">
              <a:lnSpc>
                <a:spcPct val="99583"/>
              </a:lnSpc>
            </a:pPr>
            <a:r>
              <a:rPr lang="en-US" altLang="zh-CN" b="1" spc="-30" dirty="0">
                <a:ea typeface="Times New Roman"/>
              </a:rPr>
              <a:t>Department</a:t>
            </a:r>
            <a:r>
              <a:rPr lang="en-US" altLang="zh-CN" b="1" spc="-204" dirty="0">
                <a:cs typeface="Times New Roman"/>
              </a:rPr>
              <a:t> : </a:t>
            </a:r>
            <a:r>
              <a:rPr lang="en-US" altLang="zh-CN" b="1" spc="-55" dirty="0" err="1">
                <a:ea typeface="Times New Roman"/>
              </a:rPr>
              <a:t>Wirtschaftspädagogik</a:t>
            </a:r>
            <a:r>
              <a:rPr lang="en-US" altLang="zh-CN" b="1" spc="-55" dirty="0">
                <a:ea typeface="Times New Roman"/>
              </a:rPr>
              <a:t> –</a:t>
            </a:r>
            <a:br>
              <a:rPr lang="en-US" altLang="zh-CN" b="1" spc="-55" dirty="0">
                <a:ea typeface="Times New Roman"/>
              </a:rPr>
            </a:br>
            <a:r>
              <a:rPr lang="en-US" altLang="zh-CN" b="1" spc="-50" dirty="0"/>
              <a:t>Business  and Human Resource Education </a:t>
            </a:r>
            <a:br>
              <a:rPr lang="en-US" altLang="zh-CN" b="1" spc="-25" dirty="0">
                <a:ea typeface="Times New Roman"/>
                <a:cs typeface="Times New Roman"/>
              </a:rPr>
            </a:br>
            <a:r>
              <a:rPr lang="en-US" altLang="zh-CN" b="1" spc="-55" dirty="0" err="1">
                <a:ea typeface="Times New Roman"/>
              </a:rPr>
              <a:t>Lehrstuhl</a:t>
            </a:r>
            <a:r>
              <a:rPr lang="en-US" altLang="zh-CN" b="1" spc="-25" dirty="0">
                <a:cs typeface="Times New Roman"/>
              </a:rPr>
              <a:t> </a:t>
            </a:r>
            <a:r>
              <a:rPr lang="en-US" altLang="zh-CN" b="1" spc="-55" dirty="0" err="1">
                <a:ea typeface="Times New Roman"/>
              </a:rPr>
              <a:t>Wirtschaftspädagogik</a:t>
            </a:r>
            <a:r>
              <a:rPr lang="en-US" altLang="zh-CN" b="1" spc="-30" dirty="0">
                <a:cs typeface="Times New Roman"/>
              </a:rPr>
              <a:t> </a:t>
            </a:r>
            <a:r>
              <a:rPr lang="en-US" altLang="zh-CN" b="1" spc="-55" dirty="0">
                <a:ea typeface="Times New Roman"/>
              </a:rPr>
              <a:t>II</a:t>
            </a:r>
            <a:br>
              <a:rPr lang="en-US" altLang="zh-CN" b="1" spc="-55" dirty="0">
                <a:ea typeface="Times New Roman"/>
                <a:cs typeface="Times New Roman"/>
              </a:rPr>
            </a:br>
            <a:r>
              <a:rPr lang="en-US" altLang="zh-CN" b="1" spc="-80" dirty="0" err="1">
                <a:ea typeface="Times New Roman"/>
              </a:rPr>
              <a:t>Warburger</a:t>
            </a:r>
            <a:r>
              <a:rPr lang="en-US" altLang="zh-CN" b="1" spc="-34" dirty="0">
                <a:cs typeface="Times New Roman"/>
              </a:rPr>
              <a:t> </a:t>
            </a:r>
            <a:r>
              <a:rPr lang="en-US" altLang="zh-CN" b="1" spc="-60" dirty="0">
                <a:ea typeface="Times New Roman"/>
              </a:rPr>
              <a:t>Str.</a:t>
            </a:r>
            <a:r>
              <a:rPr lang="en-US" altLang="zh-CN" b="1" spc="-45" dirty="0">
                <a:cs typeface="Times New Roman"/>
              </a:rPr>
              <a:t> </a:t>
            </a:r>
            <a:r>
              <a:rPr lang="en-US" altLang="zh-CN" b="1" spc="-69" dirty="0">
                <a:ea typeface="Times New Roman"/>
              </a:rPr>
              <a:t>100</a:t>
            </a:r>
          </a:p>
          <a:p>
            <a:pPr marL="0">
              <a:lnSpc>
                <a:spcPct val="100000"/>
              </a:lnSpc>
            </a:pPr>
            <a:r>
              <a:rPr lang="en-US" altLang="zh-CN" b="1" spc="-25" dirty="0">
                <a:ea typeface="Times New Roman"/>
              </a:rPr>
              <a:t>33098</a:t>
            </a:r>
            <a:r>
              <a:rPr lang="en-US" altLang="zh-CN" b="1" spc="30" dirty="0">
                <a:cs typeface="Times New Roman"/>
              </a:rPr>
              <a:t> </a:t>
            </a:r>
            <a:r>
              <a:rPr lang="en-US" altLang="zh-CN" b="1" spc="-25" dirty="0">
                <a:ea typeface="Times New Roman"/>
              </a:rPr>
              <a:t>Paderborn</a:t>
            </a:r>
          </a:p>
          <a:p>
            <a:pPr>
              <a:lnSpc>
                <a:spcPts val="1920"/>
              </a:lnSpc>
            </a:pPr>
            <a:endParaRPr lang="en-US" dirty="0"/>
          </a:p>
          <a:p>
            <a:pPr marL="0">
              <a:lnSpc>
                <a:spcPct val="100000"/>
              </a:lnSpc>
            </a:pPr>
            <a:r>
              <a:rPr lang="en-US" altLang="zh-CN" b="1" spc="10" dirty="0">
                <a:ea typeface="Times New Roman"/>
              </a:rPr>
              <a:t>http://www.</a:t>
            </a:r>
            <a:r>
              <a:rPr lang="en-US" altLang="zh-CN" b="1" spc="5" dirty="0">
                <a:ea typeface="Times New Roman"/>
              </a:rPr>
              <a:t>upb.de/wipaed</a:t>
            </a:r>
          </a:p>
          <a:p>
            <a:r>
              <a:rPr lang="en-US" altLang="zh-CN" b="1" spc="-20" dirty="0">
                <a:ea typeface="Times New Roman"/>
              </a:rPr>
              <a:t>https://safe.eduproject.eu/</a:t>
            </a:r>
            <a:endParaRPr lang="en-US" altLang="zh-CN" b="1" spc="-1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microsoft.com/office/2006/metadata/properties"/>
    <ds:schemaRef ds:uri="4873beb7-5857-4685-be1f-d57550cc96cc"/>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248</Words>
  <Application>Microsoft Office PowerPoint</Application>
  <PresentationFormat>Breitbild</PresentationFormat>
  <Paragraphs>39</Paragraphs>
  <Slides>4</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vt:i4>
      </vt:variant>
    </vt:vector>
  </HeadingPairs>
  <TitlesOfParts>
    <vt:vector size="12" baseType="lpstr">
      <vt:lpstr>宋体</vt:lpstr>
      <vt:lpstr>Arial</vt:lpstr>
      <vt:lpstr>Calibri</vt:lpstr>
      <vt:lpstr>Calibri Light</vt:lpstr>
      <vt:lpstr>Euphemia</vt:lpstr>
      <vt:lpstr>Times New Roman</vt:lpstr>
      <vt:lpstr>Wingdings 3</vt:lpstr>
      <vt:lpstr>Rückblick</vt:lpstr>
      <vt:lpstr>SAFE  Streaming Approaches for Europe </vt:lpstr>
      <vt:lpstr>PowerPoint-Präsentation</vt:lpstr>
      <vt:lpstr>Your opinion is important to us!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2022-02-15T12:46:49Z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