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24"/>
  </p:notesMasterIdLst>
  <p:handoutMasterIdLst>
    <p:handoutMasterId r:id="rId25"/>
  </p:handoutMasterIdLst>
  <p:sldIdLst>
    <p:sldId id="289" r:id="rId5"/>
    <p:sldId id="329" r:id="rId6"/>
    <p:sldId id="356" r:id="rId7"/>
    <p:sldId id="302" r:id="rId8"/>
    <p:sldId id="365" r:id="rId9"/>
    <p:sldId id="368" r:id="rId10"/>
    <p:sldId id="379" r:id="rId11"/>
    <p:sldId id="378" r:id="rId12"/>
    <p:sldId id="369" r:id="rId13"/>
    <p:sldId id="370" r:id="rId14"/>
    <p:sldId id="371" r:id="rId15"/>
    <p:sldId id="376" r:id="rId16"/>
    <p:sldId id="372" r:id="rId17"/>
    <p:sldId id="377" r:id="rId18"/>
    <p:sldId id="373" r:id="rId19"/>
    <p:sldId id="374" r:id="rId20"/>
    <p:sldId id="375" r:id="rId21"/>
    <p:sldId id="380" r:id="rId22"/>
    <p:sldId id="35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6" d="100"/>
          <a:sy n="86" d="100"/>
        </p:scale>
        <p:origin x="523"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20.02.2022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20.02.2022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20.02.2022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B27CEBE5-58AB-4F2D-B994-5256965C8598}"/>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20.02.2022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8FCD6719-4FBF-4800-89A4-207C503F8C7C}"/>
              </a:ext>
            </a:extLst>
          </p:cNvPr>
          <p:cNvPicPr/>
          <p:nvPr userDrawn="1"/>
        </p:nvPicPr>
        <p:blipFill>
          <a:blip r:embed="rId4"/>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20.02.2022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20.02.2022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20.02.2022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20.02.2022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20.02.2022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20.02.2022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20.02.2022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10255610" y="277640"/>
            <a:ext cx="1675917" cy="12149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a:t>Reference Number:</a:t>
            </a:r>
            <a:br>
              <a:rPr lang="en-US" b="1" i="1" dirty="0"/>
            </a:br>
            <a:r>
              <a:rPr lang="en-US" b="1" i="1" dirty="0"/>
              <a:t>2020-1-DE03-KA226-SCH-093590</a:t>
            </a:r>
            <a:endParaRPr lang="de-DE" b="1" dirty="0"/>
          </a:p>
          <a:p>
            <a:r>
              <a:rPr lang="de-DE" b="1" i="1" dirty="0"/>
              <a:t>Aktenzeichen der NA:</a:t>
            </a:r>
            <a:br>
              <a:rPr lang="de-DE" b="1" i="1" dirty="0"/>
            </a:br>
            <a:r>
              <a:rPr lang="de-DE" b="1" i="1" dirty="0"/>
              <a:t>VG-226-IN-NW-20-24-093590</a:t>
            </a:r>
            <a:endParaRPr lang="de-DE" b="1" dirty="0"/>
          </a:p>
          <a:p>
            <a:r>
              <a:rPr lang="de-DE" b="1" dirty="0"/>
              <a:t>Duration: </a:t>
            </a:r>
          </a:p>
          <a:p>
            <a:r>
              <a:rPr lang="de-DE" b="1" dirty="0"/>
              <a:t>01.03.2021 to 28.02.2023 (24 </a:t>
            </a:r>
            <a:r>
              <a:rPr lang="en-GB" b="1" dirty="0"/>
              <a:t>months</a:t>
            </a:r>
            <a:r>
              <a:rPr lang="de-DE" b="1" dirty="0"/>
              <a:t>) </a:t>
            </a:r>
          </a:p>
          <a:p>
            <a:endParaRPr lang="de-DE" b="1" dirty="0"/>
          </a:p>
        </p:txBody>
      </p:sp>
      <p:sp>
        <p:nvSpPr>
          <p:cNvPr id="5" name="Untertitel 2">
            <a:extLst>
              <a:ext uri="{FF2B5EF4-FFF2-40B4-BE49-F238E27FC236}">
                <a16:creationId xmlns:a16="http://schemas.microsoft.com/office/drawing/2014/main" id="{90F75D2D-1863-45BA-B0CE-09CEB6304E67}"/>
              </a:ext>
            </a:extLst>
          </p:cNvPr>
          <p:cNvSpPr txBox="1">
            <a:spLocks/>
          </p:cNvSpPr>
          <p:nvPr/>
        </p:nvSpPr>
        <p:spPr>
          <a:xfrm>
            <a:off x="4311479" y="5580116"/>
            <a:ext cx="6400800"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dirty="0"/>
              <a:t>Chair of Business and Human Resource Education II</a:t>
            </a:r>
            <a:br>
              <a:rPr lang="en-GB" dirty="0"/>
            </a:br>
            <a:r>
              <a:rPr lang="en-GB" dirty="0" err="1"/>
              <a:t>Prof.</a:t>
            </a:r>
            <a:r>
              <a:rPr lang="en-GB" dirty="0"/>
              <a:t> </a:t>
            </a:r>
            <a:r>
              <a:rPr lang="en-GB" dirty="0" err="1"/>
              <a:t>Dr.</a:t>
            </a:r>
            <a:r>
              <a:rPr lang="en-GB" dirty="0"/>
              <a:t> Marc Beutner</a:t>
            </a:r>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4311479" y="731520"/>
            <a:ext cx="5312120" cy="4788469"/>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600" b="1" dirty="0"/>
              <a:t>Transnational Partner Meeting 2 </a:t>
            </a:r>
          </a:p>
          <a:p>
            <a:r>
              <a:rPr lang="en-US" sz="2600" b="1" dirty="0"/>
              <a:t>Streaming Concept Meeting</a:t>
            </a:r>
          </a:p>
          <a:p>
            <a:pPr algn="ctr"/>
            <a:r>
              <a:rPr lang="en-US" sz="2600" b="1" dirty="0"/>
              <a:t>21</a:t>
            </a:r>
            <a:r>
              <a:rPr lang="en-US" sz="2600" b="1" baseline="30000" dirty="0"/>
              <a:t>st</a:t>
            </a:r>
            <a:r>
              <a:rPr lang="en-US" sz="2600" b="1" dirty="0"/>
              <a:t> – 22</a:t>
            </a:r>
            <a:r>
              <a:rPr lang="en-US" sz="2600" b="1" baseline="30000" dirty="0"/>
              <a:t>nd</a:t>
            </a:r>
            <a:r>
              <a:rPr lang="en-US" sz="2600" b="1" dirty="0"/>
              <a:t> of February 2022, Spain</a:t>
            </a:r>
          </a:p>
          <a:p>
            <a:pPr algn="ctr"/>
            <a:r>
              <a:rPr lang="en-US" sz="2800" b="1" dirty="0"/>
              <a:t>Hybrid – Presence and Online</a:t>
            </a:r>
          </a:p>
          <a:p>
            <a:pPr algn="ctr"/>
            <a:endParaRPr lang="en-US" sz="2800" b="1" dirty="0"/>
          </a:p>
          <a:p>
            <a:pPr algn="ctr"/>
            <a:r>
              <a:rPr lang="en-US" sz="3000" b="1" dirty="0"/>
              <a:t>What’s laying ahead of us?</a:t>
            </a:r>
          </a:p>
          <a:p>
            <a:endParaRPr lang="en-US" sz="2800" b="1" dirty="0"/>
          </a:p>
          <a:p>
            <a:endParaRPr lang="en-US" sz="2800" b="1" dirty="0"/>
          </a:p>
          <a:p>
            <a:r>
              <a:rPr lang="en-US" sz="2600" b="1" dirty="0"/>
              <a:t>Next Steps Presentation</a:t>
            </a:r>
            <a:br>
              <a:rPr lang="en-US" sz="2600" b="1" dirty="0"/>
            </a:br>
            <a:r>
              <a:rPr lang="en-US" sz="2600" b="1" dirty="0"/>
              <a:t>University Paderborn</a:t>
            </a:r>
            <a:endParaRPr lang="pt-PT" sz="26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IO2</a:t>
            </a:r>
            <a:endParaRPr lang="en-GB" dirty="0"/>
          </a:p>
        </p:txBody>
      </p:sp>
      <p:pic>
        <p:nvPicPr>
          <p:cNvPr id="3" name="Grafik 2">
            <a:extLst>
              <a:ext uri="{FF2B5EF4-FFF2-40B4-BE49-F238E27FC236}">
                <a16:creationId xmlns:a16="http://schemas.microsoft.com/office/drawing/2014/main" id="{358CC33B-AFD6-4C5C-8B7C-3D46050CD44B}"/>
              </a:ext>
            </a:extLst>
          </p:cNvPr>
          <p:cNvPicPr>
            <a:picLocks noChangeAspect="1"/>
          </p:cNvPicPr>
          <p:nvPr/>
        </p:nvPicPr>
        <p:blipFill>
          <a:blip r:embed="rId2"/>
          <a:stretch>
            <a:fillRect/>
          </a:stretch>
        </p:blipFill>
        <p:spPr>
          <a:xfrm>
            <a:off x="1097280" y="1571625"/>
            <a:ext cx="10058400" cy="2639438"/>
          </a:xfrm>
          <a:prstGeom prst="rect">
            <a:avLst/>
          </a:prstGeom>
        </p:spPr>
      </p:pic>
      <p:pic>
        <p:nvPicPr>
          <p:cNvPr id="4" name="Grafik 3">
            <a:extLst>
              <a:ext uri="{FF2B5EF4-FFF2-40B4-BE49-F238E27FC236}">
                <a16:creationId xmlns:a16="http://schemas.microsoft.com/office/drawing/2014/main" id="{4C8BCEE5-5BBA-4C2F-9CE1-18094CA6A115}"/>
              </a:ext>
            </a:extLst>
          </p:cNvPr>
          <p:cNvPicPr>
            <a:picLocks noChangeAspect="1"/>
          </p:cNvPicPr>
          <p:nvPr/>
        </p:nvPicPr>
        <p:blipFill>
          <a:blip r:embed="rId3"/>
          <a:stretch>
            <a:fillRect/>
          </a:stretch>
        </p:blipFill>
        <p:spPr>
          <a:xfrm>
            <a:off x="1097280" y="4211062"/>
            <a:ext cx="10058400" cy="1836811"/>
          </a:xfrm>
          <a:prstGeom prst="rect">
            <a:avLst/>
          </a:prstGeom>
        </p:spPr>
      </p:pic>
    </p:spTree>
    <p:extLst>
      <p:ext uri="{BB962C8B-B14F-4D97-AF65-F5344CB8AC3E}">
        <p14:creationId xmlns:p14="http://schemas.microsoft.com/office/powerpoint/2010/main" val="341898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IO3</a:t>
            </a:r>
            <a:endParaRPr lang="en-GB" dirty="0"/>
          </a:p>
        </p:txBody>
      </p:sp>
      <p:pic>
        <p:nvPicPr>
          <p:cNvPr id="3" name="Grafik 2">
            <a:extLst>
              <a:ext uri="{FF2B5EF4-FFF2-40B4-BE49-F238E27FC236}">
                <a16:creationId xmlns:a16="http://schemas.microsoft.com/office/drawing/2014/main" id="{EC4EA182-ACE6-4B2C-B15B-B3F9D3A93FCA}"/>
              </a:ext>
            </a:extLst>
          </p:cNvPr>
          <p:cNvPicPr>
            <a:picLocks noChangeAspect="1"/>
          </p:cNvPicPr>
          <p:nvPr/>
        </p:nvPicPr>
        <p:blipFill>
          <a:blip r:embed="rId2"/>
          <a:stretch>
            <a:fillRect/>
          </a:stretch>
        </p:blipFill>
        <p:spPr>
          <a:xfrm>
            <a:off x="72301" y="1624240"/>
            <a:ext cx="12051142" cy="3839858"/>
          </a:xfrm>
          <a:prstGeom prst="rect">
            <a:avLst/>
          </a:prstGeom>
        </p:spPr>
      </p:pic>
    </p:spTree>
    <p:extLst>
      <p:ext uri="{BB962C8B-B14F-4D97-AF65-F5344CB8AC3E}">
        <p14:creationId xmlns:p14="http://schemas.microsoft.com/office/powerpoint/2010/main" val="182952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IO3</a:t>
            </a:r>
            <a:endParaRPr lang="en-GB" dirty="0"/>
          </a:p>
        </p:txBody>
      </p:sp>
      <p:pic>
        <p:nvPicPr>
          <p:cNvPr id="4" name="Grafik 3">
            <a:extLst>
              <a:ext uri="{FF2B5EF4-FFF2-40B4-BE49-F238E27FC236}">
                <a16:creationId xmlns:a16="http://schemas.microsoft.com/office/drawing/2014/main" id="{96F030C9-2B3F-454B-9C83-776F0445A2E7}"/>
              </a:ext>
            </a:extLst>
          </p:cNvPr>
          <p:cNvPicPr>
            <a:picLocks noChangeAspect="1"/>
          </p:cNvPicPr>
          <p:nvPr/>
        </p:nvPicPr>
        <p:blipFill>
          <a:blip r:embed="rId2"/>
          <a:stretch>
            <a:fillRect/>
          </a:stretch>
        </p:blipFill>
        <p:spPr>
          <a:xfrm>
            <a:off x="84492" y="1533773"/>
            <a:ext cx="11982959" cy="3863417"/>
          </a:xfrm>
          <a:prstGeom prst="rect">
            <a:avLst/>
          </a:prstGeom>
        </p:spPr>
      </p:pic>
    </p:spTree>
    <p:extLst>
      <p:ext uri="{BB962C8B-B14F-4D97-AF65-F5344CB8AC3E}">
        <p14:creationId xmlns:p14="http://schemas.microsoft.com/office/powerpoint/2010/main" val="84908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IO4</a:t>
            </a:r>
            <a:endParaRPr lang="en-GB" dirty="0"/>
          </a:p>
        </p:txBody>
      </p:sp>
      <p:sp>
        <p:nvSpPr>
          <p:cNvPr id="3" name="Rechteck 2">
            <a:extLst>
              <a:ext uri="{FF2B5EF4-FFF2-40B4-BE49-F238E27FC236}">
                <a16:creationId xmlns:a16="http://schemas.microsoft.com/office/drawing/2014/main" id="{2F269AE1-D0B1-452D-BD0A-E3DEB0C50D9B}"/>
              </a:ext>
            </a:extLst>
          </p:cNvPr>
          <p:cNvSpPr/>
          <p:nvPr/>
        </p:nvSpPr>
        <p:spPr>
          <a:xfrm>
            <a:off x="1097280" y="1229433"/>
            <a:ext cx="8148320" cy="1015663"/>
          </a:xfrm>
          <a:prstGeom prst="rect">
            <a:avLst/>
          </a:prstGeom>
        </p:spPr>
        <p:txBody>
          <a:bodyPr wrap="square">
            <a:spAutoFit/>
          </a:bodyPr>
          <a:lstStyle/>
          <a:p>
            <a:r>
              <a:rPr lang="en-GB" sz="2000" i="1" dirty="0">
                <a:solidFill>
                  <a:srgbClr val="FF0000"/>
                </a:solidFill>
              </a:rPr>
              <a:t>IO4 is not funded and will not be considered further for the time being.</a:t>
            </a:r>
          </a:p>
          <a:p>
            <a:r>
              <a:rPr lang="en-GB" sz="2000" i="1" dirty="0"/>
              <a:t>However, we consider the results of IO4 to be very important, especially for the participating schools. </a:t>
            </a:r>
          </a:p>
        </p:txBody>
      </p:sp>
      <p:pic>
        <p:nvPicPr>
          <p:cNvPr id="5" name="Grafik 4">
            <a:extLst>
              <a:ext uri="{FF2B5EF4-FFF2-40B4-BE49-F238E27FC236}">
                <a16:creationId xmlns:a16="http://schemas.microsoft.com/office/drawing/2014/main" id="{71B3A6E7-59BD-494F-A852-F37EB3A429BE}"/>
              </a:ext>
            </a:extLst>
          </p:cNvPr>
          <p:cNvPicPr>
            <a:picLocks noChangeAspect="1"/>
          </p:cNvPicPr>
          <p:nvPr/>
        </p:nvPicPr>
        <p:blipFill>
          <a:blip r:embed="rId2"/>
          <a:stretch>
            <a:fillRect/>
          </a:stretch>
        </p:blipFill>
        <p:spPr>
          <a:xfrm>
            <a:off x="46682" y="2364183"/>
            <a:ext cx="12105527" cy="3657475"/>
          </a:xfrm>
          <a:prstGeom prst="rect">
            <a:avLst/>
          </a:prstGeom>
        </p:spPr>
      </p:pic>
    </p:spTree>
    <p:extLst>
      <p:ext uri="{BB962C8B-B14F-4D97-AF65-F5344CB8AC3E}">
        <p14:creationId xmlns:p14="http://schemas.microsoft.com/office/powerpoint/2010/main" val="143656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IO4</a:t>
            </a:r>
            <a:endParaRPr lang="en-GB" dirty="0"/>
          </a:p>
        </p:txBody>
      </p:sp>
      <p:sp>
        <p:nvSpPr>
          <p:cNvPr id="3" name="Rechteck 2">
            <a:extLst>
              <a:ext uri="{FF2B5EF4-FFF2-40B4-BE49-F238E27FC236}">
                <a16:creationId xmlns:a16="http://schemas.microsoft.com/office/drawing/2014/main" id="{2F269AE1-D0B1-452D-BD0A-E3DEB0C50D9B}"/>
              </a:ext>
            </a:extLst>
          </p:cNvPr>
          <p:cNvSpPr/>
          <p:nvPr/>
        </p:nvSpPr>
        <p:spPr>
          <a:xfrm>
            <a:off x="1097280" y="1229433"/>
            <a:ext cx="8148320" cy="1015663"/>
          </a:xfrm>
          <a:prstGeom prst="rect">
            <a:avLst/>
          </a:prstGeom>
        </p:spPr>
        <p:txBody>
          <a:bodyPr wrap="square">
            <a:spAutoFit/>
          </a:bodyPr>
          <a:lstStyle/>
          <a:p>
            <a:r>
              <a:rPr lang="en-GB" sz="2000" i="1" dirty="0">
                <a:solidFill>
                  <a:srgbClr val="FF0000"/>
                </a:solidFill>
              </a:rPr>
              <a:t>IO4 is not funded and will not be considered further for the time being.</a:t>
            </a:r>
          </a:p>
          <a:p>
            <a:r>
              <a:rPr lang="en-GB" sz="2000" i="1" dirty="0"/>
              <a:t>However, we consider the results of IO4 to be very important, especially for the participating schools. </a:t>
            </a:r>
          </a:p>
        </p:txBody>
      </p:sp>
      <p:pic>
        <p:nvPicPr>
          <p:cNvPr id="4" name="Grafik 3">
            <a:extLst>
              <a:ext uri="{FF2B5EF4-FFF2-40B4-BE49-F238E27FC236}">
                <a16:creationId xmlns:a16="http://schemas.microsoft.com/office/drawing/2014/main" id="{7F2DDE0C-BF25-4802-A7DC-D2920325A628}"/>
              </a:ext>
            </a:extLst>
          </p:cNvPr>
          <p:cNvPicPr>
            <a:picLocks noChangeAspect="1"/>
          </p:cNvPicPr>
          <p:nvPr/>
        </p:nvPicPr>
        <p:blipFill>
          <a:blip r:embed="rId2"/>
          <a:stretch>
            <a:fillRect/>
          </a:stretch>
        </p:blipFill>
        <p:spPr>
          <a:xfrm>
            <a:off x="22302" y="2278549"/>
            <a:ext cx="12127387" cy="3196699"/>
          </a:xfrm>
          <a:prstGeom prst="rect">
            <a:avLst/>
          </a:prstGeom>
        </p:spPr>
      </p:pic>
    </p:spTree>
    <p:extLst>
      <p:ext uri="{BB962C8B-B14F-4D97-AF65-F5344CB8AC3E}">
        <p14:creationId xmlns:p14="http://schemas.microsoft.com/office/powerpoint/2010/main" val="159472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IO5</a:t>
            </a:r>
            <a:endParaRPr lang="en-GB" dirty="0"/>
          </a:p>
        </p:txBody>
      </p:sp>
      <p:pic>
        <p:nvPicPr>
          <p:cNvPr id="3" name="Grafik 2">
            <a:extLst>
              <a:ext uri="{FF2B5EF4-FFF2-40B4-BE49-F238E27FC236}">
                <a16:creationId xmlns:a16="http://schemas.microsoft.com/office/drawing/2014/main" id="{E055101C-C47B-436E-9A71-BE8F7CBB45D4}"/>
              </a:ext>
            </a:extLst>
          </p:cNvPr>
          <p:cNvPicPr>
            <a:picLocks noChangeAspect="1"/>
          </p:cNvPicPr>
          <p:nvPr/>
        </p:nvPicPr>
        <p:blipFill>
          <a:blip r:embed="rId2"/>
          <a:stretch>
            <a:fillRect/>
          </a:stretch>
        </p:blipFill>
        <p:spPr>
          <a:xfrm>
            <a:off x="44403" y="1650833"/>
            <a:ext cx="12083208" cy="3456426"/>
          </a:xfrm>
          <a:prstGeom prst="rect">
            <a:avLst/>
          </a:prstGeom>
        </p:spPr>
      </p:pic>
    </p:spTree>
    <p:extLst>
      <p:ext uri="{BB962C8B-B14F-4D97-AF65-F5344CB8AC3E}">
        <p14:creationId xmlns:p14="http://schemas.microsoft.com/office/powerpoint/2010/main" val="3220250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IO6</a:t>
            </a:r>
            <a:endParaRPr lang="en-GB" dirty="0"/>
          </a:p>
        </p:txBody>
      </p:sp>
      <p:pic>
        <p:nvPicPr>
          <p:cNvPr id="3" name="Grafik 2">
            <a:extLst>
              <a:ext uri="{FF2B5EF4-FFF2-40B4-BE49-F238E27FC236}">
                <a16:creationId xmlns:a16="http://schemas.microsoft.com/office/drawing/2014/main" id="{16788F46-B993-4ADC-93D8-52B909B1347E}"/>
              </a:ext>
            </a:extLst>
          </p:cNvPr>
          <p:cNvPicPr>
            <a:picLocks noChangeAspect="1"/>
          </p:cNvPicPr>
          <p:nvPr/>
        </p:nvPicPr>
        <p:blipFill>
          <a:blip r:embed="rId2"/>
          <a:stretch>
            <a:fillRect/>
          </a:stretch>
        </p:blipFill>
        <p:spPr>
          <a:xfrm>
            <a:off x="34937" y="1204332"/>
            <a:ext cx="10330155" cy="4884234"/>
          </a:xfrm>
          <a:prstGeom prst="rect">
            <a:avLst/>
          </a:prstGeom>
        </p:spPr>
      </p:pic>
    </p:spTree>
    <p:extLst>
      <p:ext uri="{BB962C8B-B14F-4D97-AF65-F5344CB8AC3E}">
        <p14:creationId xmlns:p14="http://schemas.microsoft.com/office/powerpoint/2010/main" val="416937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6EB1-5A84-4ABA-B60C-094B39E91CB6}"/>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IO7</a:t>
            </a:r>
            <a:endParaRPr lang="en-GB" dirty="0"/>
          </a:p>
        </p:txBody>
      </p:sp>
      <p:grpSp>
        <p:nvGrpSpPr>
          <p:cNvPr id="5" name="Gruppieren 4">
            <a:extLst>
              <a:ext uri="{FF2B5EF4-FFF2-40B4-BE49-F238E27FC236}">
                <a16:creationId xmlns:a16="http://schemas.microsoft.com/office/drawing/2014/main" id="{BF4E1BA9-D853-490F-9DB7-3CD0845D64C1}"/>
              </a:ext>
            </a:extLst>
          </p:cNvPr>
          <p:cNvGrpSpPr/>
          <p:nvPr/>
        </p:nvGrpSpPr>
        <p:grpSpPr>
          <a:xfrm>
            <a:off x="78060" y="1653087"/>
            <a:ext cx="12032164" cy="1480406"/>
            <a:chOff x="584787" y="1653088"/>
            <a:chExt cx="11022426" cy="1032696"/>
          </a:xfrm>
        </p:grpSpPr>
        <p:pic>
          <p:nvPicPr>
            <p:cNvPr id="3" name="Grafik 2">
              <a:extLst>
                <a:ext uri="{FF2B5EF4-FFF2-40B4-BE49-F238E27FC236}">
                  <a16:creationId xmlns:a16="http://schemas.microsoft.com/office/drawing/2014/main" id="{C0FBF6B3-D56E-43E0-8ED8-D78490BCB63B}"/>
                </a:ext>
              </a:extLst>
            </p:cNvPr>
            <p:cNvPicPr>
              <a:picLocks noChangeAspect="1"/>
            </p:cNvPicPr>
            <p:nvPr/>
          </p:nvPicPr>
          <p:blipFill>
            <a:blip r:embed="rId2"/>
            <a:stretch>
              <a:fillRect/>
            </a:stretch>
          </p:blipFill>
          <p:spPr>
            <a:xfrm>
              <a:off x="584787" y="1653088"/>
              <a:ext cx="11022426" cy="823740"/>
            </a:xfrm>
            <a:prstGeom prst="rect">
              <a:avLst/>
            </a:prstGeom>
          </p:spPr>
        </p:pic>
        <p:pic>
          <p:nvPicPr>
            <p:cNvPr id="4" name="Grafik 3">
              <a:extLst>
                <a:ext uri="{FF2B5EF4-FFF2-40B4-BE49-F238E27FC236}">
                  <a16:creationId xmlns:a16="http://schemas.microsoft.com/office/drawing/2014/main" id="{BB3A5372-66B4-4841-A14F-B3C6D4FBB1C1}"/>
                </a:ext>
              </a:extLst>
            </p:cNvPr>
            <p:cNvPicPr>
              <a:picLocks noChangeAspect="1"/>
            </p:cNvPicPr>
            <p:nvPr/>
          </p:nvPicPr>
          <p:blipFill>
            <a:blip r:embed="rId3"/>
            <a:stretch>
              <a:fillRect/>
            </a:stretch>
          </p:blipFill>
          <p:spPr>
            <a:xfrm>
              <a:off x="584787" y="2476828"/>
              <a:ext cx="11022426" cy="208956"/>
            </a:xfrm>
            <a:prstGeom prst="rect">
              <a:avLst/>
            </a:prstGeom>
          </p:spPr>
        </p:pic>
      </p:grpSp>
    </p:spTree>
    <p:extLst>
      <p:ext uri="{BB962C8B-B14F-4D97-AF65-F5344CB8AC3E}">
        <p14:creationId xmlns:p14="http://schemas.microsoft.com/office/powerpoint/2010/main" val="187206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Gerade Verbindung 25">
            <a:extLst>
              <a:ext uri="{FF2B5EF4-FFF2-40B4-BE49-F238E27FC236}">
                <a16:creationId xmlns:a16="http://schemas.microsoft.com/office/drawing/2014/main" id="{8F796868-348A-4B93-B068-8B35EC2C8E7A}"/>
              </a:ext>
            </a:extLst>
          </p:cNvPr>
          <p:cNvCxnSpPr/>
          <p:nvPr/>
        </p:nvCxnSpPr>
        <p:spPr>
          <a:xfrm flipV="1">
            <a:off x="2570868" y="2590730"/>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4" name="Gerade Verbindung 25">
            <a:extLst>
              <a:ext uri="{FF2B5EF4-FFF2-40B4-BE49-F238E27FC236}">
                <a16:creationId xmlns:a16="http://schemas.microsoft.com/office/drawing/2014/main" id="{8C5CD806-5389-4400-BB46-C2635B95F392}"/>
              </a:ext>
            </a:extLst>
          </p:cNvPr>
          <p:cNvCxnSpPr/>
          <p:nvPr/>
        </p:nvCxnSpPr>
        <p:spPr>
          <a:xfrm flipV="1">
            <a:off x="7395998" y="2598598"/>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3" name="Gerade Verbindung 25">
            <a:extLst>
              <a:ext uri="{FF2B5EF4-FFF2-40B4-BE49-F238E27FC236}">
                <a16:creationId xmlns:a16="http://schemas.microsoft.com/office/drawing/2014/main" id="{15293A90-1DFD-4448-8C3E-048E12BF549F}"/>
              </a:ext>
            </a:extLst>
          </p:cNvPr>
          <p:cNvCxnSpPr/>
          <p:nvPr/>
        </p:nvCxnSpPr>
        <p:spPr>
          <a:xfrm flipV="1">
            <a:off x="6019815" y="2587142"/>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00A4C32-1264-4D6D-89B9-7958D3BA2FD5}"/>
              </a:ext>
            </a:extLst>
          </p:cNvPr>
          <p:cNvSpPr>
            <a:spLocks noGrp="1"/>
          </p:cNvSpPr>
          <p:nvPr>
            <p:ph type="title"/>
          </p:nvPr>
        </p:nvSpPr>
        <p:spPr>
          <a:xfrm>
            <a:off x="1753354" y="198837"/>
            <a:ext cx="8085221" cy="987140"/>
          </a:xfrm>
        </p:spPr>
        <p:txBody>
          <a:bodyPr>
            <a:normAutofit/>
          </a:bodyPr>
          <a:lstStyle/>
          <a:p>
            <a:pPr algn="ctr"/>
            <a:r>
              <a:rPr lang="en-US" sz="3600" dirty="0"/>
              <a:t>Project timeline - Meetings</a:t>
            </a:r>
            <a:endParaRPr lang="de-DE" sz="3600" dirty="0"/>
          </a:p>
        </p:txBody>
      </p:sp>
      <p:sp>
        <p:nvSpPr>
          <p:cNvPr id="3" name="Foliennummernplatzhalter 2">
            <a:extLst>
              <a:ext uri="{FF2B5EF4-FFF2-40B4-BE49-F238E27FC236}">
                <a16:creationId xmlns:a16="http://schemas.microsoft.com/office/drawing/2014/main" id="{1E55D477-E9AC-4DCF-BF0C-42D2052CAD2A}"/>
              </a:ext>
            </a:extLst>
          </p:cNvPr>
          <p:cNvSpPr>
            <a:spLocks noGrp="1"/>
          </p:cNvSpPr>
          <p:nvPr>
            <p:ph type="sldNum" sz="quarter" idx="12"/>
          </p:nvPr>
        </p:nvSpPr>
        <p:spPr/>
        <p:txBody>
          <a:bodyPr/>
          <a:lstStyle/>
          <a:p>
            <a:fld id="{777D26D6-DC7F-46FA-BDB4-D2DE73D6DB2E}" type="slidenum">
              <a:rPr lang="de-DE" smtClean="0"/>
              <a:t>18</a:t>
            </a:fld>
            <a:endParaRPr lang="de-DE" dirty="0"/>
          </a:p>
        </p:txBody>
      </p:sp>
      <p:cxnSp>
        <p:nvCxnSpPr>
          <p:cNvPr id="8" name="Gerade Verbindung mit Pfeil 7"/>
          <p:cNvCxnSpPr/>
          <p:nvPr/>
        </p:nvCxnSpPr>
        <p:spPr>
          <a:xfrm flipH="1" flipV="1">
            <a:off x="2078375" y="2250821"/>
            <a:ext cx="3573" cy="30879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Abgerundetes Rechteck 21"/>
          <p:cNvSpPr/>
          <p:nvPr/>
        </p:nvSpPr>
        <p:spPr>
          <a:xfrm>
            <a:off x="1841056" y="1348068"/>
            <a:ext cx="8455423" cy="712274"/>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1500" b="1" dirty="0">
                <a:solidFill>
                  <a:schemeClr val="accent1">
                    <a:lumMod val="50000"/>
                  </a:schemeClr>
                </a:solidFill>
                <a:latin typeface="Calibri" pitchFamily="34" charset="0"/>
                <a:ea typeface="Calibri" pitchFamily="34" charset="0"/>
                <a:cs typeface="Times New Roman" pitchFamily="18" charset="0"/>
              </a:rPr>
              <a:t>Meetings</a:t>
            </a:r>
            <a:br>
              <a:rPr lang="en-US" sz="1500" b="1" dirty="0">
                <a:solidFill>
                  <a:schemeClr val="accent1">
                    <a:lumMod val="50000"/>
                  </a:schemeClr>
                </a:solidFill>
                <a:latin typeface="Calibri" pitchFamily="34" charset="0"/>
                <a:ea typeface="Calibri" pitchFamily="34" charset="0"/>
                <a:cs typeface="Times New Roman" pitchFamily="18" charset="0"/>
              </a:rPr>
            </a:br>
            <a:r>
              <a:rPr lang="en-US" sz="1500" b="1" dirty="0">
                <a:solidFill>
                  <a:schemeClr val="accent1">
                    <a:lumMod val="50000"/>
                  </a:schemeClr>
                </a:solidFill>
                <a:latin typeface="Calibri" pitchFamily="34" charset="0"/>
                <a:ea typeface="Calibri" pitchFamily="34" charset="0"/>
                <a:cs typeface="Times New Roman" pitchFamily="18" charset="0"/>
              </a:rPr>
              <a:t>of </a:t>
            </a:r>
            <a:r>
              <a:rPr lang="de-DE" sz="1500" b="1" dirty="0" err="1">
                <a:solidFill>
                  <a:schemeClr val="accent1">
                    <a:lumMod val="50000"/>
                  </a:schemeClr>
                </a:solidFill>
                <a:latin typeface="Calibri" pitchFamily="34" charset="0"/>
                <a:ea typeface="Calibri" pitchFamily="34" charset="0"/>
                <a:cs typeface="Times New Roman" pitchFamily="18" charset="0"/>
              </a:rPr>
              <a:t>the</a:t>
            </a:r>
            <a:r>
              <a:rPr lang="de-DE" sz="1500" b="1" dirty="0">
                <a:solidFill>
                  <a:schemeClr val="accent1">
                    <a:lumMod val="50000"/>
                  </a:schemeClr>
                </a:solidFill>
                <a:latin typeface="Calibri" pitchFamily="34" charset="0"/>
                <a:ea typeface="Calibri" pitchFamily="34" charset="0"/>
                <a:cs typeface="Times New Roman" pitchFamily="18" charset="0"/>
              </a:rPr>
              <a:t> SAFE </a:t>
            </a:r>
            <a:r>
              <a:rPr lang="de-DE" sz="1500" b="1" dirty="0" err="1">
                <a:solidFill>
                  <a:schemeClr val="accent1">
                    <a:lumMod val="50000"/>
                  </a:schemeClr>
                </a:solidFill>
                <a:latin typeface="Calibri" pitchFamily="34" charset="0"/>
                <a:ea typeface="Calibri" pitchFamily="34" charset="0"/>
                <a:cs typeface="Times New Roman" pitchFamily="18" charset="0"/>
              </a:rPr>
              <a:t>project</a:t>
            </a:r>
            <a:endParaRPr lang="en-US" sz="1500" b="1" dirty="0">
              <a:solidFill>
                <a:schemeClr val="accent1">
                  <a:lumMod val="50000"/>
                </a:schemeClr>
              </a:solidFill>
              <a:latin typeface="Arial" pitchFamily="34" charset="0"/>
              <a:cs typeface="Arial" pitchFamily="34" charset="0"/>
            </a:endParaRPr>
          </a:p>
        </p:txBody>
      </p:sp>
      <p:cxnSp>
        <p:nvCxnSpPr>
          <p:cNvPr id="25" name="Gerade Verbindung 25"/>
          <p:cNvCxnSpPr/>
          <p:nvPr/>
        </p:nvCxnSpPr>
        <p:spPr>
          <a:xfrm flipV="1">
            <a:off x="4972949" y="2587142"/>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8" name="Abgerundetes Rechteck 27"/>
          <p:cNvSpPr/>
          <p:nvPr/>
        </p:nvSpPr>
        <p:spPr>
          <a:xfrm>
            <a:off x="2081947" y="4814428"/>
            <a:ext cx="1046865"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Phase of Constitution</a:t>
            </a:r>
            <a:endParaRPr lang="en-US" sz="825" b="1" dirty="0">
              <a:solidFill>
                <a:schemeClr val="accent1">
                  <a:lumMod val="50000"/>
                </a:schemeClr>
              </a:solidFill>
            </a:endParaRPr>
          </a:p>
        </p:txBody>
      </p:sp>
      <p:sp>
        <p:nvSpPr>
          <p:cNvPr id="30" name="Abgerundetes Rechteck 29"/>
          <p:cNvSpPr/>
          <p:nvPr/>
        </p:nvSpPr>
        <p:spPr>
          <a:xfrm>
            <a:off x="4395406" y="4018710"/>
            <a:ext cx="1183092" cy="505666"/>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b="1" dirty="0">
                <a:solidFill>
                  <a:schemeClr val="accent1">
                    <a:lumMod val="50000"/>
                  </a:schemeClr>
                </a:solidFill>
              </a:rPr>
              <a:t>Meeting 2</a:t>
            </a:r>
          </a:p>
          <a:p>
            <a:pPr algn="ctr"/>
            <a:r>
              <a:rPr lang="en-US" sz="1100" b="1" dirty="0" err="1">
                <a:solidFill>
                  <a:schemeClr val="accent1">
                    <a:lumMod val="50000"/>
                  </a:schemeClr>
                </a:solidFill>
              </a:rPr>
              <a:t>Fuensalida</a:t>
            </a:r>
            <a:r>
              <a:rPr lang="en-US" sz="1100" b="1" dirty="0">
                <a:solidFill>
                  <a:schemeClr val="accent1">
                    <a:lumMod val="50000"/>
                  </a:schemeClr>
                </a:solidFill>
              </a:rPr>
              <a:t>, Spain</a:t>
            </a:r>
            <a:endParaRPr lang="en-US" sz="825" b="1" dirty="0">
              <a:solidFill>
                <a:schemeClr val="accent1">
                  <a:lumMod val="50000"/>
                </a:schemeClr>
              </a:solidFill>
            </a:endParaRPr>
          </a:p>
        </p:txBody>
      </p:sp>
      <p:sp>
        <p:nvSpPr>
          <p:cNvPr id="31" name="Abgerundetes Rechteck 30"/>
          <p:cNvSpPr/>
          <p:nvPr/>
        </p:nvSpPr>
        <p:spPr>
          <a:xfrm>
            <a:off x="5261040" y="3435221"/>
            <a:ext cx="1538645" cy="508845"/>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Meeting 3, </a:t>
            </a:r>
          </a:p>
          <a:p>
            <a:pPr algn="ctr"/>
            <a:r>
              <a:rPr lang="en-US" sz="1050" b="1" dirty="0" err="1">
                <a:solidFill>
                  <a:schemeClr val="accent1">
                    <a:lumMod val="50000"/>
                  </a:schemeClr>
                </a:solidFill>
              </a:rPr>
              <a:t>Hefmanskeho</a:t>
            </a:r>
            <a:r>
              <a:rPr lang="en-US" sz="1050" b="1" dirty="0">
                <a:solidFill>
                  <a:schemeClr val="accent1">
                    <a:lumMod val="50000"/>
                  </a:schemeClr>
                </a:solidFill>
              </a:rPr>
              <a:t> </a:t>
            </a:r>
            <a:r>
              <a:rPr lang="en-US" sz="1050" b="1" dirty="0" err="1">
                <a:solidFill>
                  <a:schemeClr val="accent1">
                    <a:lumMod val="50000"/>
                  </a:schemeClr>
                </a:solidFill>
              </a:rPr>
              <a:t>Mestec</a:t>
            </a:r>
            <a:r>
              <a:rPr lang="en-US" sz="1050" b="1" dirty="0">
                <a:solidFill>
                  <a:schemeClr val="accent1">
                    <a:lumMod val="50000"/>
                  </a:schemeClr>
                </a:solidFill>
              </a:rPr>
              <a:t>, Czech Republic</a:t>
            </a:r>
            <a:endParaRPr lang="en-US" sz="825" b="1" dirty="0">
              <a:solidFill>
                <a:schemeClr val="accent1">
                  <a:lumMod val="50000"/>
                </a:schemeClr>
              </a:solidFill>
            </a:endParaRPr>
          </a:p>
        </p:txBody>
      </p:sp>
      <p:sp>
        <p:nvSpPr>
          <p:cNvPr id="6" name="Textfeld 5">
            <a:extLst>
              <a:ext uri="{FF2B5EF4-FFF2-40B4-BE49-F238E27FC236}">
                <a16:creationId xmlns:a16="http://schemas.microsoft.com/office/drawing/2014/main" id="{1885F58A-5A28-4169-A8D2-D49AABC7B80E}"/>
              </a:ext>
            </a:extLst>
          </p:cNvPr>
          <p:cNvSpPr txBox="1"/>
          <p:nvPr/>
        </p:nvSpPr>
        <p:spPr>
          <a:xfrm>
            <a:off x="5415455" y="2760414"/>
            <a:ext cx="1188159" cy="600164"/>
          </a:xfrm>
          <a:prstGeom prst="rect">
            <a:avLst/>
          </a:prstGeom>
          <a:solidFill>
            <a:srgbClr val="FFC000"/>
          </a:solidFill>
        </p:spPr>
        <p:txBody>
          <a:bodyPr wrap="square" rtlCol="0">
            <a:spAutoFit/>
          </a:bodyPr>
          <a:lstStyle/>
          <a:p>
            <a:r>
              <a:rPr lang="de-DE" sz="1100" dirty="0"/>
              <a:t>Save </a:t>
            </a:r>
            <a:r>
              <a:rPr lang="de-DE" sz="1100" dirty="0" err="1"/>
              <a:t>the</a:t>
            </a:r>
            <a:r>
              <a:rPr lang="de-DE" sz="1100" dirty="0"/>
              <a:t> date: 27th – 29th </a:t>
            </a:r>
            <a:r>
              <a:rPr lang="de-DE" sz="1100" dirty="0" err="1"/>
              <a:t>of</a:t>
            </a:r>
            <a:r>
              <a:rPr lang="de-DE" sz="1100" dirty="0"/>
              <a:t> June 2022</a:t>
            </a:r>
            <a:endParaRPr lang="en-GB" sz="1100" dirty="0"/>
          </a:p>
        </p:txBody>
      </p:sp>
      <p:sp>
        <p:nvSpPr>
          <p:cNvPr id="39" name="Textfeld 38">
            <a:extLst>
              <a:ext uri="{FF2B5EF4-FFF2-40B4-BE49-F238E27FC236}">
                <a16:creationId xmlns:a16="http://schemas.microsoft.com/office/drawing/2014/main" id="{FC5308DD-7683-4D7C-97CD-F6F863E43368}"/>
              </a:ext>
            </a:extLst>
          </p:cNvPr>
          <p:cNvSpPr txBox="1"/>
          <p:nvPr/>
        </p:nvSpPr>
        <p:spPr>
          <a:xfrm>
            <a:off x="6802079" y="2144551"/>
            <a:ext cx="1188159" cy="600164"/>
          </a:xfrm>
          <a:prstGeom prst="rect">
            <a:avLst/>
          </a:prstGeom>
          <a:solidFill>
            <a:srgbClr val="FFC000"/>
          </a:solidFill>
        </p:spPr>
        <p:txBody>
          <a:bodyPr wrap="square" rtlCol="0">
            <a:spAutoFit/>
          </a:bodyPr>
          <a:lstStyle/>
          <a:p>
            <a:r>
              <a:rPr lang="de-DE" sz="1100" dirty="0"/>
              <a:t>Save </a:t>
            </a:r>
            <a:r>
              <a:rPr lang="de-DE" sz="1100" dirty="0" err="1"/>
              <a:t>the</a:t>
            </a:r>
            <a:r>
              <a:rPr lang="de-DE" sz="1100" dirty="0"/>
              <a:t> date: 5th – 7th </a:t>
            </a:r>
            <a:r>
              <a:rPr lang="de-DE" sz="1100" dirty="0" err="1"/>
              <a:t>of</a:t>
            </a:r>
            <a:r>
              <a:rPr lang="de-DE" sz="1100" dirty="0"/>
              <a:t> </a:t>
            </a:r>
            <a:r>
              <a:rPr lang="de-DE" sz="1100" dirty="0" err="1"/>
              <a:t>December</a:t>
            </a:r>
            <a:r>
              <a:rPr lang="de-DE" sz="1100" dirty="0"/>
              <a:t> 2022</a:t>
            </a:r>
            <a:endParaRPr lang="en-GB" sz="1100" dirty="0"/>
          </a:p>
        </p:txBody>
      </p:sp>
      <p:sp>
        <p:nvSpPr>
          <p:cNvPr id="43" name="Abgerundetes Rechteck 30">
            <a:extLst>
              <a:ext uri="{FF2B5EF4-FFF2-40B4-BE49-F238E27FC236}">
                <a16:creationId xmlns:a16="http://schemas.microsoft.com/office/drawing/2014/main" id="{E0B5B3BF-A0E1-4FBD-8219-6595B2217BF7}"/>
              </a:ext>
            </a:extLst>
          </p:cNvPr>
          <p:cNvSpPr/>
          <p:nvPr/>
        </p:nvSpPr>
        <p:spPr>
          <a:xfrm>
            <a:off x="6626675" y="2812290"/>
            <a:ext cx="1538645" cy="508845"/>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Meeting 4, </a:t>
            </a:r>
          </a:p>
          <a:p>
            <a:pPr algn="ctr"/>
            <a:r>
              <a:rPr lang="en-US" sz="1050" b="1" dirty="0">
                <a:solidFill>
                  <a:schemeClr val="accent1">
                    <a:lumMod val="50000"/>
                  </a:schemeClr>
                </a:solidFill>
              </a:rPr>
              <a:t>Cologne,</a:t>
            </a:r>
            <a:br>
              <a:rPr lang="en-US" sz="1050" b="1" dirty="0">
                <a:solidFill>
                  <a:schemeClr val="accent1">
                    <a:lumMod val="50000"/>
                  </a:schemeClr>
                </a:solidFill>
              </a:rPr>
            </a:br>
            <a:r>
              <a:rPr lang="en-US" sz="1050" b="1" dirty="0">
                <a:solidFill>
                  <a:schemeClr val="accent1">
                    <a:lumMod val="50000"/>
                  </a:schemeClr>
                </a:solidFill>
              </a:rPr>
              <a:t>Germany</a:t>
            </a:r>
            <a:endParaRPr lang="en-US" sz="825" b="1" dirty="0">
              <a:solidFill>
                <a:schemeClr val="accent1">
                  <a:lumMod val="50000"/>
                </a:schemeClr>
              </a:solidFill>
            </a:endParaRPr>
          </a:p>
        </p:txBody>
      </p:sp>
      <p:cxnSp>
        <p:nvCxnSpPr>
          <p:cNvPr id="34" name="Gerade Verbindung mit Pfeil 33">
            <a:extLst>
              <a:ext uri="{FF2B5EF4-FFF2-40B4-BE49-F238E27FC236}">
                <a16:creationId xmlns:a16="http://schemas.microsoft.com/office/drawing/2014/main" id="{CF96D366-F975-4690-978F-03E9DDDCF8A7}"/>
              </a:ext>
            </a:extLst>
          </p:cNvPr>
          <p:cNvCxnSpPr>
            <a:cxnSpLocks/>
          </p:cNvCxnSpPr>
          <p:nvPr/>
        </p:nvCxnSpPr>
        <p:spPr>
          <a:xfrm>
            <a:off x="2074799" y="5331583"/>
            <a:ext cx="6958149" cy="25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3">
            <a:extLst>
              <a:ext uri="{FF2B5EF4-FFF2-40B4-BE49-F238E27FC236}">
                <a16:creationId xmlns:a16="http://schemas.microsoft.com/office/drawing/2014/main" id="{2F38A8DA-5704-4B4D-A4B6-A3A3F0B98FE8}"/>
              </a:ext>
            </a:extLst>
          </p:cNvPr>
          <p:cNvCxnSpPr/>
          <p:nvPr/>
        </p:nvCxnSpPr>
        <p:spPr>
          <a:xfrm>
            <a:off x="3146370"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Gerade Verbindung 5">
            <a:extLst>
              <a:ext uri="{FF2B5EF4-FFF2-40B4-BE49-F238E27FC236}">
                <a16:creationId xmlns:a16="http://schemas.microsoft.com/office/drawing/2014/main" id="{270A1ACE-B045-44CD-BEE7-10EA7CCABD03}"/>
              </a:ext>
            </a:extLst>
          </p:cNvPr>
          <p:cNvCxnSpPr/>
          <p:nvPr/>
        </p:nvCxnSpPr>
        <p:spPr>
          <a:xfrm>
            <a:off x="4164361"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Gerade Verbindung 6">
            <a:extLst>
              <a:ext uri="{FF2B5EF4-FFF2-40B4-BE49-F238E27FC236}">
                <a16:creationId xmlns:a16="http://schemas.microsoft.com/office/drawing/2014/main" id="{6EBC9F1D-3FA3-42CD-AD6D-0C288EC26032}"/>
              </a:ext>
            </a:extLst>
          </p:cNvPr>
          <p:cNvCxnSpPr/>
          <p:nvPr/>
        </p:nvCxnSpPr>
        <p:spPr>
          <a:xfrm>
            <a:off x="5182353"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Gerade Verbindung 7">
            <a:extLst>
              <a:ext uri="{FF2B5EF4-FFF2-40B4-BE49-F238E27FC236}">
                <a16:creationId xmlns:a16="http://schemas.microsoft.com/office/drawing/2014/main" id="{11E7B9ED-B171-473F-B030-9FB35125DBAC}"/>
              </a:ext>
            </a:extLst>
          </p:cNvPr>
          <p:cNvCxnSpPr/>
          <p:nvPr/>
        </p:nvCxnSpPr>
        <p:spPr>
          <a:xfrm>
            <a:off x="6200344"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Gerade Verbindung 8">
            <a:extLst>
              <a:ext uri="{FF2B5EF4-FFF2-40B4-BE49-F238E27FC236}">
                <a16:creationId xmlns:a16="http://schemas.microsoft.com/office/drawing/2014/main" id="{D702B7FF-92E6-4947-B440-129499781A3E}"/>
              </a:ext>
            </a:extLst>
          </p:cNvPr>
          <p:cNvCxnSpPr/>
          <p:nvPr/>
        </p:nvCxnSpPr>
        <p:spPr>
          <a:xfrm>
            <a:off x="7218336"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BE2EEF47-275D-419F-9C6C-07BF9E03562F}"/>
              </a:ext>
            </a:extLst>
          </p:cNvPr>
          <p:cNvSpPr txBox="1"/>
          <p:nvPr/>
        </p:nvSpPr>
        <p:spPr>
          <a:xfrm>
            <a:off x="2726007" y="5557478"/>
            <a:ext cx="864094" cy="392415"/>
          </a:xfrm>
          <a:prstGeom prst="rect">
            <a:avLst/>
          </a:prstGeom>
          <a:noFill/>
        </p:spPr>
        <p:txBody>
          <a:bodyPr wrap="square" rtlCol="0">
            <a:spAutoFit/>
          </a:bodyPr>
          <a:lstStyle/>
          <a:p>
            <a:pPr algn="ctr"/>
            <a:r>
              <a:rPr lang="de-DE" sz="975" dirty="0" err="1"/>
              <a:t>July</a:t>
            </a:r>
            <a:br>
              <a:rPr lang="de-DE" sz="975" dirty="0"/>
            </a:br>
            <a:r>
              <a:rPr lang="de-DE" sz="975" dirty="0"/>
              <a:t>2021</a:t>
            </a:r>
          </a:p>
        </p:txBody>
      </p:sp>
      <p:sp>
        <p:nvSpPr>
          <p:cNvPr id="45" name="Textfeld 44">
            <a:extLst>
              <a:ext uri="{FF2B5EF4-FFF2-40B4-BE49-F238E27FC236}">
                <a16:creationId xmlns:a16="http://schemas.microsoft.com/office/drawing/2014/main" id="{B602F850-F506-4BD5-BD53-079B976B990B}"/>
              </a:ext>
            </a:extLst>
          </p:cNvPr>
          <p:cNvSpPr txBox="1"/>
          <p:nvPr/>
        </p:nvSpPr>
        <p:spPr>
          <a:xfrm>
            <a:off x="3762721" y="5566842"/>
            <a:ext cx="833125" cy="392415"/>
          </a:xfrm>
          <a:prstGeom prst="rect">
            <a:avLst/>
          </a:prstGeom>
          <a:noFill/>
        </p:spPr>
        <p:txBody>
          <a:bodyPr wrap="square" rtlCol="0">
            <a:spAutoFit/>
          </a:bodyPr>
          <a:lstStyle/>
          <a:p>
            <a:pPr algn="ctr"/>
            <a:r>
              <a:rPr lang="de-DE" sz="975" dirty="0"/>
              <a:t>November</a:t>
            </a:r>
          </a:p>
          <a:p>
            <a:pPr algn="ctr"/>
            <a:r>
              <a:rPr lang="de-DE" sz="975" dirty="0"/>
              <a:t>2021</a:t>
            </a:r>
          </a:p>
        </p:txBody>
      </p:sp>
      <p:sp>
        <p:nvSpPr>
          <p:cNvPr id="46" name="Textfeld 45">
            <a:extLst>
              <a:ext uri="{FF2B5EF4-FFF2-40B4-BE49-F238E27FC236}">
                <a16:creationId xmlns:a16="http://schemas.microsoft.com/office/drawing/2014/main" id="{FA706227-B482-4A6C-8D29-81A5F662B371}"/>
              </a:ext>
            </a:extLst>
          </p:cNvPr>
          <p:cNvSpPr txBox="1"/>
          <p:nvPr/>
        </p:nvSpPr>
        <p:spPr>
          <a:xfrm>
            <a:off x="4668281" y="5566843"/>
            <a:ext cx="974431" cy="392415"/>
          </a:xfrm>
          <a:prstGeom prst="rect">
            <a:avLst/>
          </a:prstGeom>
          <a:noFill/>
        </p:spPr>
        <p:txBody>
          <a:bodyPr wrap="square" rtlCol="0">
            <a:spAutoFit/>
          </a:bodyPr>
          <a:lstStyle/>
          <a:p>
            <a:pPr algn="ctr"/>
            <a:r>
              <a:rPr lang="de-DE" sz="975" dirty="0"/>
              <a:t>March</a:t>
            </a:r>
          </a:p>
          <a:p>
            <a:pPr algn="ctr"/>
            <a:r>
              <a:rPr lang="de-DE" sz="975" dirty="0"/>
              <a:t>2022</a:t>
            </a:r>
          </a:p>
        </p:txBody>
      </p:sp>
      <p:sp>
        <p:nvSpPr>
          <p:cNvPr id="47" name="Textfeld 46">
            <a:extLst>
              <a:ext uri="{FF2B5EF4-FFF2-40B4-BE49-F238E27FC236}">
                <a16:creationId xmlns:a16="http://schemas.microsoft.com/office/drawing/2014/main" id="{E038F7C1-D2EB-40B3-BDB8-9408E9D66E27}"/>
              </a:ext>
            </a:extLst>
          </p:cNvPr>
          <p:cNvSpPr txBox="1"/>
          <p:nvPr/>
        </p:nvSpPr>
        <p:spPr>
          <a:xfrm>
            <a:off x="5716807" y="5569916"/>
            <a:ext cx="1005266" cy="392415"/>
          </a:xfrm>
          <a:prstGeom prst="rect">
            <a:avLst/>
          </a:prstGeom>
          <a:noFill/>
        </p:spPr>
        <p:txBody>
          <a:bodyPr wrap="square" rtlCol="0">
            <a:spAutoFit/>
          </a:bodyPr>
          <a:lstStyle/>
          <a:p>
            <a:pPr algn="ctr"/>
            <a:r>
              <a:rPr lang="de-DE" sz="975" dirty="0" err="1"/>
              <a:t>July</a:t>
            </a:r>
            <a:endParaRPr lang="de-DE" sz="975" dirty="0"/>
          </a:p>
          <a:p>
            <a:pPr algn="ctr"/>
            <a:r>
              <a:rPr lang="de-DE" sz="975" dirty="0"/>
              <a:t>2022</a:t>
            </a:r>
          </a:p>
        </p:txBody>
      </p:sp>
      <p:sp>
        <p:nvSpPr>
          <p:cNvPr id="48" name="Textfeld 47">
            <a:extLst>
              <a:ext uri="{FF2B5EF4-FFF2-40B4-BE49-F238E27FC236}">
                <a16:creationId xmlns:a16="http://schemas.microsoft.com/office/drawing/2014/main" id="{DE3C23FB-46FF-4894-9984-AE6F4C9A9F6D}"/>
              </a:ext>
            </a:extLst>
          </p:cNvPr>
          <p:cNvSpPr txBox="1"/>
          <p:nvPr/>
        </p:nvSpPr>
        <p:spPr>
          <a:xfrm>
            <a:off x="6745340" y="5566842"/>
            <a:ext cx="971457" cy="392415"/>
          </a:xfrm>
          <a:prstGeom prst="rect">
            <a:avLst/>
          </a:prstGeom>
          <a:noFill/>
        </p:spPr>
        <p:txBody>
          <a:bodyPr wrap="square" rtlCol="0">
            <a:spAutoFit/>
          </a:bodyPr>
          <a:lstStyle/>
          <a:p>
            <a:pPr algn="ctr"/>
            <a:r>
              <a:rPr lang="de-DE" sz="975" dirty="0"/>
              <a:t>November</a:t>
            </a:r>
            <a:br>
              <a:rPr lang="de-DE" sz="975" dirty="0"/>
            </a:br>
            <a:r>
              <a:rPr lang="de-DE" sz="975" dirty="0"/>
              <a:t>2022</a:t>
            </a:r>
          </a:p>
        </p:txBody>
      </p:sp>
      <p:sp>
        <p:nvSpPr>
          <p:cNvPr id="49" name="Textfeld 48">
            <a:extLst>
              <a:ext uri="{FF2B5EF4-FFF2-40B4-BE49-F238E27FC236}">
                <a16:creationId xmlns:a16="http://schemas.microsoft.com/office/drawing/2014/main" id="{F89126F2-17FA-49D3-BF47-8BC87B3E9300}"/>
              </a:ext>
            </a:extLst>
          </p:cNvPr>
          <p:cNvSpPr txBox="1"/>
          <p:nvPr/>
        </p:nvSpPr>
        <p:spPr>
          <a:xfrm>
            <a:off x="1753354" y="5413482"/>
            <a:ext cx="972653" cy="692497"/>
          </a:xfrm>
          <a:prstGeom prst="rect">
            <a:avLst/>
          </a:prstGeom>
          <a:noFill/>
        </p:spPr>
        <p:txBody>
          <a:bodyPr wrap="square" rtlCol="0">
            <a:spAutoFit/>
          </a:bodyPr>
          <a:lstStyle/>
          <a:p>
            <a:pPr algn="ctr"/>
            <a:r>
              <a:rPr lang="de-DE" sz="975" dirty="0"/>
              <a:t>Start </a:t>
            </a:r>
            <a:r>
              <a:rPr lang="de-DE" sz="975" dirty="0" err="1"/>
              <a:t>of</a:t>
            </a:r>
            <a:r>
              <a:rPr lang="de-DE" sz="975" dirty="0"/>
              <a:t> </a:t>
            </a:r>
            <a:r>
              <a:rPr lang="de-DE" sz="975" dirty="0" err="1"/>
              <a:t>the</a:t>
            </a:r>
            <a:br>
              <a:rPr lang="de-DE" sz="975" dirty="0"/>
            </a:br>
            <a:r>
              <a:rPr lang="de-DE" sz="975" dirty="0" err="1"/>
              <a:t>project</a:t>
            </a:r>
            <a:endParaRPr lang="de-DE" sz="975" dirty="0"/>
          </a:p>
          <a:p>
            <a:pPr algn="ctr"/>
            <a:r>
              <a:rPr lang="de-DE" sz="975" dirty="0"/>
              <a:t>March </a:t>
            </a:r>
          </a:p>
          <a:p>
            <a:pPr algn="ctr"/>
            <a:r>
              <a:rPr lang="de-DE" sz="975" dirty="0"/>
              <a:t>2021</a:t>
            </a:r>
          </a:p>
        </p:txBody>
      </p:sp>
      <p:sp>
        <p:nvSpPr>
          <p:cNvPr id="50" name="Rechteck 49">
            <a:extLst>
              <a:ext uri="{FF2B5EF4-FFF2-40B4-BE49-F238E27FC236}">
                <a16:creationId xmlns:a16="http://schemas.microsoft.com/office/drawing/2014/main" id="{048FE90B-A77B-44A2-8965-817EDE516382}"/>
              </a:ext>
            </a:extLst>
          </p:cNvPr>
          <p:cNvSpPr/>
          <p:nvPr/>
        </p:nvSpPr>
        <p:spPr>
          <a:xfrm>
            <a:off x="7680960" y="5541165"/>
            <a:ext cx="1179006" cy="542456"/>
          </a:xfrm>
          <a:prstGeom prst="rect">
            <a:avLst/>
          </a:prstGeom>
        </p:spPr>
        <p:txBody>
          <a:bodyPr wrap="square">
            <a:spAutoFit/>
          </a:bodyPr>
          <a:lstStyle/>
          <a:p>
            <a:pPr algn="ctr"/>
            <a:r>
              <a:rPr lang="de-DE" sz="975" dirty="0"/>
              <a:t>- Finish -</a:t>
            </a:r>
            <a:br>
              <a:rPr lang="de-DE" sz="975" dirty="0"/>
            </a:br>
            <a:r>
              <a:rPr lang="de-DE" sz="975" dirty="0"/>
              <a:t>End </a:t>
            </a:r>
            <a:r>
              <a:rPr lang="de-DE" sz="975" dirty="0" err="1"/>
              <a:t>of</a:t>
            </a:r>
            <a:r>
              <a:rPr lang="de-DE" sz="975" dirty="0"/>
              <a:t> </a:t>
            </a:r>
            <a:r>
              <a:rPr lang="de-DE" sz="975" dirty="0" err="1"/>
              <a:t>the</a:t>
            </a:r>
            <a:r>
              <a:rPr lang="de-DE" sz="975" dirty="0"/>
              <a:t> </a:t>
            </a:r>
            <a:r>
              <a:rPr lang="de-DE" sz="975" dirty="0" err="1"/>
              <a:t>project</a:t>
            </a:r>
            <a:br>
              <a:rPr lang="de-DE" sz="975" dirty="0"/>
            </a:br>
            <a:r>
              <a:rPr lang="de-DE" sz="975" dirty="0" err="1"/>
              <a:t>February</a:t>
            </a:r>
            <a:r>
              <a:rPr lang="de-DE" sz="975" dirty="0"/>
              <a:t> 2023</a:t>
            </a:r>
          </a:p>
        </p:txBody>
      </p:sp>
      <p:cxnSp>
        <p:nvCxnSpPr>
          <p:cNvPr id="51" name="Gerade Verbindung 7">
            <a:extLst>
              <a:ext uri="{FF2B5EF4-FFF2-40B4-BE49-F238E27FC236}">
                <a16:creationId xmlns:a16="http://schemas.microsoft.com/office/drawing/2014/main" id="{E4EDAC71-BD6B-4FA9-A4A4-19E67975EB80}"/>
              </a:ext>
            </a:extLst>
          </p:cNvPr>
          <p:cNvCxnSpPr/>
          <p:nvPr/>
        </p:nvCxnSpPr>
        <p:spPr>
          <a:xfrm>
            <a:off x="8247970" y="5287916"/>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Gerade Verbindung 25">
            <a:extLst>
              <a:ext uri="{FF2B5EF4-FFF2-40B4-BE49-F238E27FC236}">
                <a16:creationId xmlns:a16="http://schemas.microsoft.com/office/drawing/2014/main" id="{59983CD3-5F80-47D2-9CEE-CE76944780BF}"/>
              </a:ext>
            </a:extLst>
          </p:cNvPr>
          <p:cNvCxnSpPr/>
          <p:nvPr/>
        </p:nvCxnSpPr>
        <p:spPr>
          <a:xfrm flipV="1">
            <a:off x="3141834" y="2587142"/>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9" name="Abgerundetes Rechteck 28"/>
          <p:cNvSpPr/>
          <p:nvPr/>
        </p:nvSpPr>
        <p:spPr>
          <a:xfrm>
            <a:off x="2580904" y="4151802"/>
            <a:ext cx="1130932" cy="505666"/>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00" b="1" dirty="0">
                <a:solidFill>
                  <a:schemeClr val="accent1">
                    <a:lumMod val="50000"/>
                  </a:schemeClr>
                </a:solidFill>
              </a:rPr>
              <a:t>Meeting 1</a:t>
            </a:r>
          </a:p>
          <a:p>
            <a:pPr algn="ctr"/>
            <a:r>
              <a:rPr lang="en-US" sz="1000" b="1" dirty="0">
                <a:solidFill>
                  <a:schemeClr val="accent1">
                    <a:lumMod val="50000"/>
                  </a:schemeClr>
                </a:solidFill>
              </a:rPr>
              <a:t>Paderborn, Germany</a:t>
            </a:r>
            <a:endParaRPr lang="en-US" sz="800" b="1" dirty="0">
              <a:solidFill>
                <a:schemeClr val="accent1">
                  <a:lumMod val="50000"/>
                </a:schemeClr>
              </a:solidFill>
            </a:endParaRPr>
          </a:p>
        </p:txBody>
      </p:sp>
      <p:cxnSp>
        <p:nvCxnSpPr>
          <p:cNvPr id="33" name="Gerade Verbindung 24">
            <a:extLst>
              <a:ext uri="{FF2B5EF4-FFF2-40B4-BE49-F238E27FC236}">
                <a16:creationId xmlns:a16="http://schemas.microsoft.com/office/drawing/2014/main" id="{C8AEACD9-7AAF-42B1-BA0C-C31A3EFE8742}"/>
              </a:ext>
            </a:extLst>
          </p:cNvPr>
          <p:cNvCxnSpPr>
            <a:cxnSpLocks/>
          </p:cNvCxnSpPr>
          <p:nvPr/>
        </p:nvCxnSpPr>
        <p:spPr>
          <a:xfrm flipH="1" flipV="1">
            <a:off x="8231476" y="2196825"/>
            <a:ext cx="22674" cy="3295956"/>
          </a:xfrm>
          <a:prstGeom prst="line">
            <a:avLst/>
          </a:prstGeom>
          <a:ln w="38100">
            <a:solidFill>
              <a:schemeClr val="accent1"/>
            </a:solidFill>
          </a:ln>
        </p:spPr>
        <p:style>
          <a:lnRef idx="1">
            <a:schemeClr val="accent6"/>
          </a:lnRef>
          <a:fillRef idx="2">
            <a:schemeClr val="accent6"/>
          </a:fillRef>
          <a:effectRef idx="1">
            <a:schemeClr val="accent6"/>
          </a:effectRef>
          <a:fontRef idx="minor">
            <a:schemeClr val="dk1"/>
          </a:fontRef>
        </p:style>
      </p:cxnSp>
    </p:spTree>
    <p:extLst>
      <p:ext uri="{BB962C8B-B14F-4D97-AF65-F5344CB8AC3E}">
        <p14:creationId xmlns:p14="http://schemas.microsoft.com/office/powerpoint/2010/main" val="265665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a:extLst>
              <a:ext uri="{FF2B5EF4-FFF2-40B4-BE49-F238E27FC236}">
                <a16:creationId xmlns:a16="http://schemas.microsoft.com/office/drawing/2014/main" id="{05B4E27D-D6F3-4CCC-A25B-575B936EE109}"/>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1869CDE4-04BF-4809-89A3-F433F6039C71}"/>
              </a:ext>
            </a:extLst>
          </p:cNvPr>
          <p:cNvSpPr txBox="1"/>
          <p:nvPr/>
        </p:nvSpPr>
        <p:spPr>
          <a:xfrm>
            <a:off x="709846" y="1652722"/>
            <a:ext cx="4903432" cy="2459648"/>
          </a:xfrm>
          <a:prstGeom prst="rect">
            <a:avLst/>
          </a:prstGeom>
          <a:noFill/>
        </p:spPr>
        <p:txBody>
          <a:bodyPr wrap="square" lIns="0" tIns="0" rIns="0" bIns="0" rtlCol="0">
            <a:spAutoFit/>
          </a:bodyPr>
          <a:lstStyle/>
          <a:p>
            <a:pPr marL="0">
              <a:lnSpc>
                <a:spcPct val="100000"/>
              </a:lnSpc>
            </a:pPr>
            <a:r>
              <a:rPr lang="en-US" altLang="zh-CN" b="1" spc="-50" dirty="0">
                <a:ea typeface="Times New Roman"/>
              </a:rPr>
              <a:t>Universität</a:t>
            </a:r>
            <a:r>
              <a:rPr lang="en-US" altLang="zh-CN" b="1" spc="15" dirty="0">
                <a:cs typeface="Times New Roman"/>
              </a:rPr>
              <a:t> </a:t>
            </a:r>
            <a:r>
              <a:rPr lang="en-US" altLang="zh-CN" b="1" spc="-60" dirty="0">
                <a:ea typeface="Times New Roman"/>
              </a:rPr>
              <a:t>Paderborn</a:t>
            </a:r>
          </a:p>
          <a:p>
            <a:pPr hangingPunct="0">
              <a:lnSpc>
                <a:spcPct val="99583"/>
              </a:lnSpc>
            </a:pPr>
            <a:r>
              <a:rPr lang="en-US" altLang="zh-CN" b="1" spc="-30" dirty="0">
                <a:ea typeface="Times New Roman"/>
              </a:rPr>
              <a:t>Department</a:t>
            </a:r>
            <a:r>
              <a:rPr lang="en-US" altLang="zh-CN" b="1" spc="-204" dirty="0">
                <a:cs typeface="Times New Roman"/>
              </a:rPr>
              <a:t> : </a:t>
            </a:r>
            <a:r>
              <a:rPr lang="en-US" altLang="zh-CN" b="1" spc="-55" dirty="0" err="1">
                <a:ea typeface="Times New Roman"/>
              </a:rPr>
              <a:t>Wirtschaftspädagogik</a:t>
            </a:r>
            <a:r>
              <a:rPr lang="en-US" altLang="zh-CN" b="1" spc="-55" dirty="0">
                <a:ea typeface="Times New Roman"/>
              </a:rPr>
              <a:t> –</a:t>
            </a:r>
            <a:br>
              <a:rPr lang="en-US" altLang="zh-CN" b="1" spc="-55" dirty="0">
                <a:ea typeface="Times New Roman"/>
              </a:rPr>
            </a:br>
            <a:r>
              <a:rPr lang="en-US" altLang="zh-CN" b="1" spc="-50" dirty="0"/>
              <a:t>Business  and Human Resource Education </a:t>
            </a:r>
            <a:br>
              <a:rPr lang="en-US" altLang="zh-CN" b="1" spc="-25" dirty="0">
                <a:ea typeface="Times New Roman"/>
                <a:cs typeface="Times New Roman"/>
              </a:rPr>
            </a:br>
            <a:r>
              <a:rPr lang="en-US" altLang="zh-CN" b="1" spc="-55" dirty="0" err="1">
                <a:ea typeface="Times New Roman"/>
              </a:rPr>
              <a:t>Lehrstuhl</a:t>
            </a:r>
            <a:r>
              <a:rPr lang="en-US" altLang="zh-CN" b="1" spc="-25" dirty="0">
                <a:cs typeface="Times New Roman"/>
              </a:rPr>
              <a:t> </a:t>
            </a:r>
            <a:r>
              <a:rPr lang="en-US" altLang="zh-CN" b="1" spc="-55" dirty="0" err="1">
                <a:ea typeface="Times New Roman"/>
              </a:rPr>
              <a:t>Wirtschaftspädagogik</a:t>
            </a:r>
            <a:r>
              <a:rPr lang="en-US" altLang="zh-CN" b="1" spc="-30" dirty="0">
                <a:cs typeface="Times New Roman"/>
              </a:rPr>
              <a:t> </a:t>
            </a:r>
            <a:r>
              <a:rPr lang="en-US" altLang="zh-CN" b="1" spc="-55" dirty="0">
                <a:ea typeface="Times New Roman"/>
              </a:rPr>
              <a:t>II</a:t>
            </a:r>
            <a:br>
              <a:rPr lang="en-US" altLang="zh-CN" b="1" spc="-55" dirty="0">
                <a:ea typeface="Times New Roman"/>
                <a:cs typeface="Times New Roman"/>
              </a:rPr>
            </a:br>
            <a:r>
              <a:rPr lang="en-US" altLang="zh-CN" b="1" spc="-80" dirty="0" err="1">
                <a:ea typeface="Times New Roman"/>
              </a:rPr>
              <a:t>Warburger</a:t>
            </a:r>
            <a:r>
              <a:rPr lang="en-US" altLang="zh-CN" b="1" spc="-34" dirty="0">
                <a:cs typeface="Times New Roman"/>
              </a:rPr>
              <a:t> </a:t>
            </a:r>
            <a:r>
              <a:rPr lang="en-US" altLang="zh-CN" b="1" spc="-60" dirty="0">
                <a:ea typeface="Times New Roman"/>
              </a:rPr>
              <a:t>Str.</a:t>
            </a:r>
            <a:r>
              <a:rPr lang="en-US" altLang="zh-CN" b="1" spc="-45" dirty="0">
                <a:cs typeface="Times New Roman"/>
              </a:rPr>
              <a:t> </a:t>
            </a:r>
            <a:r>
              <a:rPr lang="en-US" altLang="zh-CN" b="1" spc="-69" dirty="0">
                <a:ea typeface="Times New Roman"/>
              </a:rPr>
              <a:t>100</a:t>
            </a:r>
          </a:p>
          <a:p>
            <a:pPr marL="0">
              <a:lnSpc>
                <a:spcPct val="100000"/>
              </a:lnSpc>
            </a:pPr>
            <a:r>
              <a:rPr lang="en-US" altLang="zh-CN" b="1" spc="-25" dirty="0">
                <a:ea typeface="Times New Roman"/>
              </a:rPr>
              <a:t>33098</a:t>
            </a:r>
            <a:r>
              <a:rPr lang="en-US" altLang="zh-CN" b="1" spc="30" dirty="0">
                <a:cs typeface="Times New Roman"/>
              </a:rPr>
              <a:t> </a:t>
            </a:r>
            <a:r>
              <a:rPr lang="en-US" altLang="zh-CN" b="1" spc="-25" dirty="0">
                <a:ea typeface="Times New Roman"/>
              </a:rPr>
              <a:t>Paderborn</a:t>
            </a:r>
          </a:p>
          <a:p>
            <a:pPr>
              <a:lnSpc>
                <a:spcPts val="1920"/>
              </a:lnSpc>
            </a:pPr>
            <a:endParaRPr lang="en-US" dirty="0"/>
          </a:p>
          <a:p>
            <a:pPr marL="0">
              <a:lnSpc>
                <a:spcPct val="100000"/>
              </a:lnSpc>
            </a:pPr>
            <a:r>
              <a:rPr lang="en-US" altLang="zh-CN" b="1" spc="10" dirty="0">
                <a:ea typeface="Times New Roman"/>
              </a:rPr>
              <a:t>http://www.</a:t>
            </a:r>
            <a:r>
              <a:rPr lang="en-US" altLang="zh-CN" b="1" spc="5" dirty="0">
                <a:ea typeface="Times New Roman"/>
              </a:rPr>
              <a:t>upb.de/wipaed</a:t>
            </a:r>
          </a:p>
          <a:p>
            <a:r>
              <a:rPr lang="en-US" altLang="zh-CN" b="1" spc="-20" dirty="0">
                <a:ea typeface="Times New Roman"/>
              </a:rPr>
              <a:t>https://safe.eduproject.eu/</a:t>
            </a:r>
            <a:endParaRPr lang="en-US" altLang="zh-CN" b="1" spc="-1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0D696BA-2A93-44FD-A7FD-9E6543FC9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9321" y="19296"/>
            <a:ext cx="2950719" cy="2309259"/>
          </a:xfrm>
          <a:prstGeom prst="rect">
            <a:avLst/>
          </a:prstGeom>
        </p:spPr>
      </p:pic>
      <p:pic>
        <p:nvPicPr>
          <p:cNvPr id="7" name="Imagem 6">
            <a:extLst>
              <a:ext uri="{FF2B5EF4-FFF2-40B4-BE49-F238E27FC236}">
                <a16:creationId xmlns:a16="http://schemas.microsoft.com/office/drawing/2014/main" id="{7C1E04C8-3832-4742-A4F8-2A135FD003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2408" y="6463196"/>
            <a:ext cx="1339569" cy="294501"/>
          </a:xfrm>
          <a:prstGeom prst="rect">
            <a:avLst/>
          </a:prstGeom>
        </p:spPr>
      </p:pic>
      <p:sp>
        <p:nvSpPr>
          <p:cNvPr id="10" name="Shape 84"/>
          <p:cNvSpPr txBox="1">
            <a:spLocks/>
          </p:cNvSpPr>
          <p:nvPr/>
        </p:nvSpPr>
        <p:spPr>
          <a:xfrm>
            <a:off x="3434080" y="4528955"/>
            <a:ext cx="7660639" cy="1712974"/>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000" b="1" dirty="0">
                <a:solidFill>
                  <a:schemeClr val="tx1"/>
                </a:solidFill>
              </a:rPr>
              <a:t>SAFE - The SAFE Streaming Concept Meeting</a:t>
            </a:r>
            <a:br>
              <a:rPr lang="en-US" sz="2000" b="1" dirty="0">
                <a:solidFill>
                  <a:schemeClr val="tx1"/>
                </a:solidFill>
              </a:rPr>
            </a:br>
            <a:r>
              <a:rPr lang="en-US" sz="2000" b="1" dirty="0">
                <a:solidFill>
                  <a:schemeClr val="tx1"/>
                </a:solidFill>
              </a:rPr>
              <a:t>Hybrid Meeting in Presence in Spain and Online via ZOOM</a:t>
            </a:r>
            <a:br>
              <a:rPr lang="en-US" sz="2000" b="1" dirty="0">
                <a:solidFill>
                  <a:schemeClr val="tx1"/>
                </a:solidFill>
              </a:rPr>
            </a:br>
            <a:r>
              <a:rPr lang="en-US" sz="2000" b="1" dirty="0">
                <a:solidFill>
                  <a:schemeClr val="tx1"/>
                </a:solidFill>
              </a:rPr>
              <a:t>21st -22nd of February 2022</a:t>
            </a:r>
            <a:endParaRPr lang="de-DE" sz="2000" b="1" dirty="0">
              <a:solidFill>
                <a:schemeClr val="tx1"/>
              </a:solidFill>
            </a:endParaRPr>
          </a:p>
          <a:p>
            <a:r>
              <a:rPr lang="en-GB" sz="2000" b="1" dirty="0">
                <a:solidFill>
                  <a:schemeClr val="tx1"/>
                </a:solidFill>
              </a:rPr>
              <a:t>Project Number: </a:t>
            </a:r>
            <a:r>
              <a:rPr lang="de-DE" sz="2000" dirty="0">
                <a:solidFill>
                  <a:schemeClr val="tx1"/>
                </a:solidFill>
              </a:rPr>
              <a:t>2020-1-DE03-KA226-SCH-093590</a:t>
            </a:r>
          </a:p>
        </p:txBody>
      </p:sp>
      <p:sp>
        <p:nvSpPr>
          <p:cNvPr id="9" name="Textfeld 8">
            <a:extLst>
              <a:ext uri="{FF2B5EF4-FFF2-40B4-BE49-F238E27FC236}">
                <a16:creationId xmlns:a16="http://schemas.microsoft.com/office/drawing/2014/main" id="{0E15C56B-231B-4D33-8AB4-C6F3182B0C59}"/>
              </a:ext>
            </a:extLst>
          </p:cNvPr>
          <p:cNvSpPr txBox="1"/>
          <p:nvPr/>
        </p:nvSpPr>
        <p:spPr>
          <a:xfrm>
            <a:off x="1561723" y="2467343"/>
            <a:ext cx="9068553" cy="1569660"/>
          </a:xfrm>
          <a:prstGeom prst="rect">
            <a:avLst/>
          </a:prstGeom>
          <a:noFill/>
        </p:spPr>
        <p:txBody>
          <a:bodyPr wrap="square" rtlCol="0">
            <a:spAutoFit/>
          </a:bodyPr>
          <a:lstStyle>
            <a:defPPr>
              <a:defRPr lang="de-DE"/>
            </a:defPPr>
            <a:lvl1pPr algn="ctr" defTabSz="914400">
              <a:defRPr sz="3200"/>
            </a:lvl1pPr>
            <a:lvl2pPr defTabSz="914400"/>
            <a:lvl3pPr defTabSz="914400"/>
            <a:lvl4pPr defTabSz="914400"/>
            <a:lvl5pPr defTabSz="914400"/>
            <a:lvl6pPr defTabSz="914400"/>
            <a:lvl7pPr defTabSz="914400"/>
            <a:lvl8pPr defTabSz="914400"/>
            <a:lvl9pPr defTabSz="914400"/>
          </a:lstStyle>
          <a:p>
            <a:r>
              <a:rPr lang="de-DE" dirty="0"/>
              <a:t>SAFE</a:t>
            </a:r>
          </a:p>
          <a:p>
            <a:r>
              <a:rPr lang="de-DE" b="1" dirty="0" err="1"/>
              <a:t>What‘s</a:t>
            </a:r>
            <a:r>
              <a:rPr lang="de-DE" b="1" dirty="0"/>
              <a:t> </a:t>
            </a:r>
            <a:r>
              <a:rPr lang="de-DE" b="1" dirty="0" err="1"/>
              <a:t>laying</a:t>
            </a:r>
            <a:r>
              <a:rPr lang="de-DE" b="1" dirty="0"/>
              <a:t> </a:t>
            </a:r>
            <a:r>
              <a:rPr lang="de-DE" b="1" dirty="0" err="1"/>
              <a:t>ahead</a:t>
            </a:r>
            <a:r>
              <a:rPr lang="de-DE" b="1" dirty="0"/>
              <a:t> </a:t>
            </a:r>
            <a:r>
              <a:rPr lang="de-DE" b="1" dirty="0" err="1"/>
              <a:t>of</a:t>
            </a:r>
            <a:r>
              <a:rPr lang="de-DE" b="1" dirty="0"/>
              <a:t> </a:t>
            </a:r>
            <a:r>
              <a:rPr lang="de-DE" b="1" dirty="0" err="1"/>
              <a:t>us</a:t>
            </a:r>
            <a:r>
              <a:rPr lang="de-DE" b="1" dirty="0"/>
              <a:t>?</a:t>
            </a:r>
          </a:p>
          <a:p>
            <a:endParaRPr lang="de-DE" dirty="0"/>
          </a:p>
        </p:txBody>
      </p:sp>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27493-8081-406D-9B6D-652D4E924FAA}"/>
              </a:ext>
            </a:extLst>
          </p:cNvPr>
          <p:cNvSpPr>
            <a:spLocks noGrp="1"/>
          </p:cNvSpPr>
          <p:nvPr>
            <p:ph type="title"/>
          </p:nvPr>
        </p:nvSpPr>
        <p:spPr/>
        <p:txBody>
          <a:bodyPr>
            <a:normAutofit/>
          </a:bodyPr>
          <a:lstStyle/>
          <a:p>
            <a:pPr algn="ctr"/>
            <a:r>
              <a:rPr lang="de-DE" sz="3600" dirty="0" err="1">
                <a:solidFill>
                  <a:schemeClr val="tx1"/>
                </a:solidFill>
              </a:rPr>
              <a:t>Overview</a:t>
            </a:r>
            <a:r>
              <a:rPr lang="de-DE" sz="3600" dirty="0">
                <a:solidFill>
                  <a:schemeClr val="tx1"/>
                </a:solidFill>
              </a:rPr>
              <a:t> – </a:t>
            </a:r>
            <a:r>
              <a:rPr lang="de-DE" sz="3600" dirty="0" err="1">
                <a:solidFill>
                  <a:schemeClr val="tx1"/>
                </a:solidFill>
              </a:rPr>
              <a:t>Intellectual</a:t>
            </a:r>
            <a:r>
              <a:rPr lang="de-DE" sz="3600" dirty="0">
                <a:solidFill>
                  <a:schemeClr val="tx1"/>
                </a:solidFill>
              </a:rPr>
              <a:t> Outputs</a:t>
            </a:r>
            <a:endParaRPr lang="en-GB" sz="3600" dirty="0">
              <a:solidFill>
                <a:schemeClr val="tx1"/>
              </a:solidFill>
            </a:endParaRPr>
          </a:p>
        </p:txBody>
      </p:sp>
      <p:grpSp>
        <p:nvGrpSpPr>
          <p:cNvPr id="11" name="Gruppieren 10">
            <a:extLst>
              <a:ext uri="{FF2B5EF4-FFF2-40B4-BE49-F238E27FC236}">
                <a16:creationId xmlns:a16="http://schemas.microsoft.com/office/drawing/2014/main" id="{C96C0240-C693-47FC-84C2-1AD6FB0E9443}"/>
              </a:ext>
            </a:extLst>
          </p:cNvPr>
          <p:cNvGrpSpPr/>
          <p:nvPr/>
        </p:nvGrpSpPr>
        <p:grpSpPr>
          <a:xfrm>
            <a:off x="961460" y="1381296"/>
            <a:ext cx="8452325" cy="442800"/>
            <a:chOff x="2441430" y="157070"/>
            <a:chExt cx="8452325" cy="442800"/>
          </a:xfrm>
        </p:grpSpPr>
        <p:sp>
          <p:nvSpPr>
            <p:cNvPr id="30" name="Rechteck: abgerundete Ecken 29">
              <a:extLst>
                <a:ext uri="{FF2B5EF4-FFF2-40B4-BE49-F238E27FC236}">
                  <a16:creationId xmlns:a16="http://schemas.microsoft.com/office/drawing/2014/main" id="{93715E05-C966-4830-98C5-A230E5B72EB5}"/>
                </a:ext>
              </a:extLst>
            </p:cNvPr>
            <p:cNvSpPr/>
            <p:nvPr/>
          </p:nvSpPr>
          <p:spPr>
            <a:xfrm>
              <a:off x="2441430" y="157070"/>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echteck: abgerundete Ecken 4">
              <a:extLst>
                <a:ext uri="{FF2B5EF4-FFF2-40B4-BE49-F238E27FC236}">
                  <a16:creationId xmlns:a16="http://schemas.microsoft.com/office/drawing/2014/main" id="{333F6808-D157-477B-AD81-43B7395DEA1F}"/>
                </a:ext>
              </a:extLst>
            </p:cNvPr>
            <p:cNvSpPr txBox="1"/>
            <p:nvPr/>
          </p:nvSpPr>
          <p:spPr>
            <a:xfrm>
              <a:off x="2463046" y="178686"/>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IO1 SAFE – Acceptance of eLearning and streaming in school education in times of COVID-19</a:t>
              </a:r>
              <a:endParaRPr lang="de-DE" sz="1600" kern="1200" dirty="0"/>
            </a:p>
          </p:txBody>
        </p:sp>
      </p:grpSp>
      <p:grpSp>
        <p:nvGrpSpPr>
          <p:cNvPr id="12" name="Gruppieren 11">
            <a:extLst>
              <a:ext uri="{FF2B5EF4-FFF2-40B4-BE49-F238E27FC236}">
                <a16:creationId xmlns:a16="http://schemas.microsoft.com/office/drawing/2014/main" id="{48399544-FDC8-49F8-8A98-36754DB9960B}"/>
              </a:ext>
            </a:extLst>
          </p:cNvPr>
          <p:cNvGrpSpPr/>
          <p:nvPr/>
        </p:nvGrpSpPr>
        <p:grpSpPr>
          <a:xfrm>
            <a:off x="983076" y="2045219"/>
            <a:ext cx="8452325" cy="442800"/>
            <a:chOff x="603737" y="791507"/>
            <a:chExt cx="8452325" cy="442800"/>
          </a:xfrm>
        </p:grpSpPr>
        <p:sp>
          <p:nvSpPr>
            <p:cNvPr id="28" name="Rechteck: abgerundete Ecken 27">
              <a:extLst>
                <a:ext uri="{FF2B5EF4-FFF2-40B4-BE49-F238E27FC236}">
                  <a16:creationId xmlns:a16="http://schemas.microsoft.com/office/drawing/2014/main" id="{876B2557-8523-4FC0-BCC6-5008CFD9C535}"/>
                </a:ext>
              </a:extLst>
            </p:cNvPr>
            <p:cNvSpPr/>
            <p:nvPr/>
          </p:nvSpPr>
          <p:spPr>
            <a:xfrm>
              <a:off x="603737" y="7915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hteck: abgerundete Ecken 6">
              <a:extLst>
                <a:ext uri="{FF2B5EF4-FFF2-40B4-BE49-F238E27FC236}">
                  <a16:creationId xmlns:a16="http://schemas.microsoft.com/office/drawing/2014/main" id="{09618916-F726-4681-B4B4-AB46E168C794}"/>
                </a:ext>
              </a:extLst>
            </p:cNvPr>
            <p:cNvSpPr txBox="1"/>
            <p:nvPr/>
          </p:nvSpPr>
          <p:spPr>
            <a:xfrm>
              <a:off x="625353" y="8131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IO2 SAFE –  The streaming concept for schools</a:t>
              </a:r>
              <a:endParaRPr lang="de-DE" sz="1600" kern="1200" dirty="0"/>
            </a:p>
          </p:txBody>
        </p:sp>
      </p:grpSp>
      <p:grpSp>
        <p:nvGrpSpPr>
          <p:cNvPr id="13" name="Gruppieren 12">
            <a:extLst>
              <a:ext uri="{FF2B5EF4-FFF2-40B4-BE49-F238E27FC236}">
                <a16:creationId xmlns:a16="http://schemas.microsoft.com/office/drawing/2014/main" id="{DA2DF24B-4961-4BBF-A0DC-BAD5A1D5D039}"/>
              </a:ext>
            </a:extLst>
          </p:cNvPr>
          <p:cNvGrpSpPr/>
          <p:nvPr/>
        </p:nvGrpSpPr>
        <p:grpSpPr>
          <a:xfrm>
            <a:off x="983076" y="2725619"/>
            <a:ext cx="8452325" cy="442800"/>
            <a:chOff x="603737" y="1471907"/>
            <a:chExt cx="8452325" cy="442800"/>
          </a:xfrm>
        </p:grpSpPr>
        <p:sp>
          <p:nvSpPr>
            <p:cNvPr id="26" name="Rechteck: abgerundete Ecken 25">
              <a:extLst>
                <a:ext uri="{FF2B5EF4-FFF2-40B4-BE49-F238E27FC236}">
                  <a16:creationId xmlns:a16="http://schemas.microsoft.com/office/drawing/2014/main" id="{04FB17DF-1B30-4583-BB18-9393400558D9}"/>
                </a:ext>
              </a:extLst>
            </p:cNvPr>
            <p:cNvSpPr/>
            <p:nvPr/>
          </p:nvSpPr>
          <p:spPr>
            <a:xfrm>
              <a:off x="603737" y="14719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echteck: abgerundete Ecken 8">
              <a:extLst>
                <a:ext uri="{FF2B5EF4-FFF2-40B4-BE49-F238E27FC236}">
                  <a16:creationId xmlns:a16="http://schemas.microsoft.com/office/drawing/2014/main" id="{BF3C82C3-2742-471D-BD0A-3B508DEAA8C8}"/>
                </a:ext>
              </a:extLst>
            </p:cNvPr>
            <p:cNvSpPr txBox="1"/>
            <p:nvPr/>
          </p:nvSpPr>
          <p:spPr>
            <a:xfrm>
              <a:off x="625353" y="14935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IO3 SAFE –  Teacher training course on </a:t>
              </a:r>
              <a:r>
                <a:rPr lang="en-GB" sz="1600" kern="1200" dirty="0" err="1"/>
                <a:t>Streamlabs</a:t>
              </a:r>
              <a:r>
                <a:rPr lang="en-GB" sz="1600" kern="1200" dirty="0"/>
                <a:t> OBS and use of streaming platforms</a:t>
              </a:r>
              <a:endParaRPr lang="de-DE" sz="1600" kern="1200" dirty="0"/>
            </a:p>
          </p:txBody>
        </p:sp>
      </p:grpSp>
      <p:grpSp>
        <p:nvGrpSpPr>
          <p:cNvPr id="14" name="Gruppieren 13">
            <a:extLst>
              <a:ext uri="{FF2B5EF4-FFF2-40B4-BE49-F238E27FC236}">
                <a16:creationId xmlns:a16="http://schemas.microsoft.com/office/drawing/2014/main" id="{FB368BC0-22F7-4528-98A6-CB14B9DA8E9C}"/>
              </a:ext>
            </a:extLst>
          </p:cNvPr>
          <p:cNvGrpSpPr/>
          <p:nvPr/>
        </p:nvGrpSpPr>
        <p:grpSpPr>
          <a:xfrm>
            <a:off x="983076" y="3406019"/>
            <a:ext cx="8452325" cy="442800"/>
            <a:chOff x="603737" y="2152307"/>
            <a:chExt cx="8452325" cy="442800"/>
          </a:xfrm>
        </p:grpSpPr>
        <p:sp>
          <p:nvSpPr>
            <p:cNvPr id="24" name="Rechteck: abgerundete Ecken 23">
              <a:extLst>
                <a:ext uri="{FF2B5EF4-FFF2-40B4-BE49-F238E27FC236}">
                  <a16:creationId xmlns:a16="http://schemas.microsoft.com/office/drawing/2014/main" id="{DC80E160-C06A-4984-A045-4D2777437C28}"/>
                </a:ext>
              </a:extLst>
            </p:cNvPr>
            <p:cNvSpPr/>
            <p:nvPr/>
          </p:nvSpPr>
          <p:spPr>
            <a:xfrm>
              <a:off x="603737" y="21523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hteck: abgerundete Ecken 10">
              <a:extLst>
                <a:ext uri="{FF2B5EF4-FFF2-40B4-BE49-F238E27FC236}">
                  <a16:creationId xmlns:a16="http://schemas.microsoft.com/office/drawing/2014/main" id="{2F474E2A-E978-45A6-8827-FF18AADCF31B}"/>
                </a:ext>
              </a:extLst>
            </p:cNvPr>
            <p:cNvSpPr txBox="1"/>
            <p:nvPr/>
          </p:nvSpPr>
          <p:spPr>
            <a:xfrm>
              <a:off x="625353" y="21739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IO4 SAFE – Implementation and evaluation at schools</a:t>
              </a:r>
              <a:endParaRPr lang="de-DE" sz="1600" kern="1200" dirty="0"/>
            </a:p>
          </p:txBody>
        </p:sp>
      </p:grpSp>
      <p:grpSp>
        <p:nvGrpSpPr>
          <p:cNvPr id="15" name="Gruppieren 14">
            <a:extLst>
              <a:ext uri="{FF2B5EF4-FFF2-40B4-BE49-F238E27FC236}">
                <a16:creationId xmlns:a16="http://schemas.microsoft.com/office/drawing/2014/main" id="{B9CCC67A-4A88-461E-A911-5115E95A175A}"/>
              </a:ext>
            </a:extLst>
          </p:cNvPr>
          <p:cNvGrpSpPr/>
          <p:nvPr/>
        </p:nvGrpSpPr>
        <p:grpSpPr>
          <a:xfrm>
            <a:off x="983076" y="4086419"/>
            <a:ext cx="8452325" cy="442800"/>
            <a:chOff x="603737" y="2832707"/>
            <a:chExt cx="8452325" cy="442800"/>
          </a:xfrm>
        </p:grpSpPr>
        <p:sp>
          <p:nvSpPr>
            <p:cNvPr id="22" name="Rechteck: abgerundete Ecken 21">
              <a:extLst>
                <a:ext uri="{FF2B5EF4-FFF2-40B4-BE49-F238E27FC236}">
                  <a16:creationId xmlns:a16="http://schemas.microsoft.com/office/drawing/2014/main" id="{038B76F5-6D2F-4DED-BCA2-DAA4D3366FF1}"/>
                </a:ext>
              </a:extLst>
            </p:cNvPr>
            <p:cNvSpPr/>
            <p:nvPr/>
          </p:nvSpPr>
          <p:spPr>
            <a:xfrm>
              <a:off x="603737" y="28327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echteck: abgerundete Ecken 12">
              <a:extLst>
                <a:ext uri="{FF2B5EF4-FFF2-40B4-BE49-F238E27FC236}">
                  <a16:creationId xmlns:a16="http://schemas.microsoft.com/office/drawing/2014/main" id="{D102A616-0F30-41CC-A680-D6463BE0244D}"/>
                </a:ext>
              </a:extLst>
            </p:cNvPr>
            <p:cNvSpPr txBox="1"/>
            <p:nvPr/>
          </p:nvSpPr>
          <p:spPr>
            <a:xfrm>
              <a:off x="625353" y="28543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IO5 SAFE – Creation of streaming videos, didactic materials</a:t>
              </a:r>
              <a:endParaRPr lang="de-DE" sz="1600" kern="1200" dirty="0"/>
            </a:p>
          </p:txBody>
        </p:sp>
      </p:grpSp>
      <p:grpSp>
        <p:nvGrpSpPr>
          <p:cNvPr id="16" name="Gruppieren 15">
            <a:extLst>
              <a:ext uri="{FF2B5EF4-FFF2-40B4-BE49-F238E27FC236}">
                <a16:creationId xmlns:a16="http://schemas.microsoft.com/office/drawing/2014/main" id="{0E4B785E-5B4D-430D-8293-2C9F61F69564}"/>
              </a:ext>
            </a:extLst>
          </p:cNvPr>
          <p:cNvGrpSpPr/>
          <p:nvPr/>
        </p:nvGrpSpPr>
        <p:grpSpPr>
          <a:xfrm>
            <a:off x="983076" y="4766819"/>
            <a:ext cx="8452325" cy="442800"/>
            <a:chOff x="603737" y="3513107"/>
            <a:chExt cx="8452325" cy="442800"/>
          </a:xfrm>
        </p:grpSpPr>
        <p:sp>
          <p:nvSpPr>
            <p:cNvPr id="20" name="Rechteck: abgerundete Ecken 19">
              <a:extLst>
                <a:ext uri="{FF2B5EF4-FFF2-40B4-BE49-F238E27FC236}">
                  <a16:creationId xmlns:a16="http://schemas.microsoft.com/office/drawing/2014/main" id="{C1BB39D4-5394-43CD-AC48-ADA849AA318C}"/>
                </a:ext>
              </a:extLst>
            </p:cNvPr>
            <p:cNvSpPr/>
            <p:nvPr/>
          </p:nvSpPr>
          <p:spPr>
            <a:xfrm>
              <a:off x="603737" y="35131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hteck: abgerundete Ecken 14">
              <a:extLst>
                <a:ext uri="{FF2B5EF4-FFF2-40B4-BE49-F238E27FC236}">
                  <a16:creationId xmlns:a16="http://schemas.microsoft.com/office/drawing/2014/main" id="{82B9EE54-BCC7-4BD0-994A-F734BDD85E72}"/>
                </a:ext>
              </a:extLst>
            </p:cNvPr>
            <p:cNvSpPr txBox="1"/>
            <p:nvPr/>
          </p:nvSpPr>
          <p:spPr>
            <a:xfrm>
              <a:off x="625353" y="35347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GB" sz="1600" kern="1200" dirty="0"/>
                <a:t>IO6 SAFE – The teacher handbook on the eLearning approach and the SAFE-Streaming-in-School-Education-book</a:t>
              </a:r>
              <a:endParaRPr lang="de-DE" sz="1600" kern="1200" dirty="0"/>
            </a:p>
          </p:txBody>
        </p:sp>
      </p:grpSp>
      <p:grpSp>
        <p:nvGrpSpPr>
          <p:cNvPr id="17" name="Gruppieren 16">
            <a:extLst>
              <a:ext uri="{FF2B5EF4-FFF2-40B4-BE49-F238E27FC236}">
                <a16:creationId xmlns:a16="http://schemas.microsoft.com/office/drawing/2014/main" id="{68B6C7DE-643B-4228-9DF3-9DDB376E5A91}"/>
              </a:ext>
            </a:extLst>
          </p:cNvPr>
          <p:cNvGrpSpPr/>
          <p:nvPr/>
        </p:nvGrpSpPr>
        <p:grpSpPr>
          <a:xfrm>
            <a:off x="983076" y="5447219"/>
            <a:ext cx="8452325" cy="442800"/>
            <a:chOff x="603737" y="4193507"/>
            <a:chExt cx="8452325" cy="442800"/>
          </a:xfrm>
        </p:grpSpPr>
        <p:sp>
          <p:nvSpPr>
            <p:cNvPr id="18" name="Rechteck: abgerundete Ecken 17">
              <a:extLst>
                <a:ext uri="{FF2B5EF4-FFF2-40B4-BE49-F238E27FC236}">
                  <a16:creationId xmlns:a16="http://schemas.microsoft.com/office/drawing/2014/main" id="{F21E140A-F210-4F31-A058-A8DF140553A4}"/>
                </a:ext>
              </a:extLst>
            </p:cNvPr>
            <p:cNvSpPr/>
            <p:nvPr/>
          </p:nvSpPr>
          <p:spPr>
            <a:xfrm>
              <a:off x="603737" y="4193507"/>
              <a:ext cx="8452325" cy="442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hteck: abgerundete Ecken 16">
              <a:extLst>
                <a:ext uri="{FF2B5EF4-FFF2-40B4-BE49-F238E27FC236}">
                  <a16:creationId xmlns:a16="http://schemas.microsoft.com/office/drawing/2014/main" id="{30405815-FC12-47C8-9239-8B128E52141B}"/>
                </a:ext>
              </a:extLst>
            </p:cNvPr>
            <p:cNvSpPr txBox="1"/>
            <p:nvPr/>
          </p:nvSpPr>
          <p:spPr>
            <a:xfrm>
              <a:off x="625353" y="4215123"/>
              <a:ext cx="8409093"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9478" tIns="0" rIns="319478" bIns="0" numCol="1" spcCol="1270" anchor="ctr" anchorCtr="0">
              <a:noAutofit/>
            </a:bodyPr>
            <a:lstStyle/>
            <a:p>
              <a:pPr marL="0" lvl="0" indent="0" algn="l" defTabSz="711200">
                <a:lnSpc>
                  <a:spcPct val="90000"/>
                </a:lnSpc>
                <a:spcBef>
                  <a:spcPct val="0"/>
                </a:spcBef>
                <a:spcAft>
                  <a:spcPct val="35000"/>
                </a:spcAft>
                <a:buNone/>
              </a:pPr>
              <a:r>
                <a:rPr lang="en-US" sz="1600" kern="1200" dirty="0"/>
                <a:t>IO7 - SAFE - Policy Paper and Layman´s report learning with streaming tools</a:t>
              </a:r>
              <a:endParaRPr lang="de-DE" sz="1600" kern="1200" dirty="0"/>
            </a:p>
          </p:txBody>
        </p:sp>
      </p:grpSp>
      <p:sp>
        <p:nvSpPr>
          <p:cNvPr id="32" name="Rechteck: abgerundete Ecken 31">
            <a:extLst>
              <a:ext uri="{FF2B5EF4-FFF2-40B4-BE49-F238E27FC236}">
                <a16:creationId xmlns:a16="http://schemas.microsoft.com/office/drawing/2014/main" id="{464FBBAD-04DC-4D22-A926-07546E3368E8}"/>
              </a:ext>
            </a:extLst>
          </p:cNvPr>
          <p:cNvSpPr/>
          <p:nvPr/>
        </p:nvSpPr>
        <p:spPr>
          <a:xfrm>
            <a:off x="9035143" y="1322206"/>
            <a:ext cx="2786742" cy="5715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rgbClr val="FFFF00"/>
                </a:solidFill>
              </a:rPr>
              <a:t>Not </a:t>
            </a:r>
            <a:r>
              <a:rPr lang="de-DE" sz="1600" dirty="0" err="1">
                <a:solidFill>
                  <a:srgbClr val="FFFF00"/>
                </a:solidFill>
              </a:rPr>
              <a:t>financed</a:t>
            </a:r>
            <a:r>
              <a:rPr lang="de-DE" sz="1600" dirty="0">
                <a:solidFill>
                  <a:srgbClr val="FFFF00"/>
                </a:solidFill>
              </a:rPr>
              <a:t> </a:t>
            </a:r>
            <a:r>
              <a:rPr lang="de-DE" sz="1600" dirty="0" err="1">
                <a:solidFill>
                  <a:srgbClr val="FFFF00"/>
                </a:solidFill>
              </a:rPr>
              <a:t>by</a:t>
            </a:r>
            <a:r>
              <a:rPr lang="de-DE" sz="1600" dirty="0">
                <a:solidFill>
                  <a:srgbClr val="FFFF00"/>
                </a:solidFill>
              </a:rPr>
              <a:t> </a:t>
            </a:r>
            <a:r>
              <a:rPr lang="de-DE" sz="1600" dirty="0" err="1">
                <a:solidFill>
                  <a:srgbClr val="FFFF00"/>
                </a:solidFill>
              </a:rPr>
              <a:t>the</a:t>
            </a:r>
            <a:r>
              <a:rPr lang="de-DE" sz="1600" dirty="0">
                <a:solidFill>
                  <a:srgbClr val="FFFF00"/>
                </a:solidFill>
              </a:rPr>
              <a:t> NA/EU –</a:t>
            </a:r>
            <a:br>
              <a:rPr lang="de-DE" sz="1600" dirty="0">
                <a:solidFill>
                  <a:srgbClr val="FFFF00"/>
                </a:solidFill>
              </a:rPr>
            </a:br>
            <a:r>
              <a:rPr lang="de-DE" sz="1600" dirty="0" err="1">
                <a:solidFill>
                  <a:srgbClr val="FFFF00"/>
                </a:solidFill>
              </a:rPr>
              <a:t>no</a:t>
            </a:r>
            <a:r>
              <a:rPr lang="de-DE" sz="1600" dirty="0">
                <a:solidFill>
                  <a:srgbClr val="FFFF00"/>
                </a:solidFill>
              </a:rPr>
              <a:t> </a:t>
            </a:r>
            <a:r>
              <a:rPr lang="de-DE" sz="1600" dirty="0" err="1">
                <a:solidFill>
                  <a:srgbClr val="FFFF00"/>
                </a:solidFill>
              </a:rPr>
              <a:t>staff</a:t>
            </a:r>
            <a:r>
              <a:rPr lang="de-DE" sz="1600" dirty="0">
                <a:solidFill>
                  <a:srgbClr val="FFFF00"/>
                </a:solidFill>
              </a:rPr>
              <a:t> </a:t>
            </a:r>
            <a:r>
              <a:rPr lang="de-DE" sz="1600" dirty="0" err="1">
                <a:solidFill>
                  <a:srgbClr val="FFFF00"/>
                </a:solidFill>
              </a:rPr>
              <a:t>budget</a:t>
            </a:r>
            <a:endParaRPr lang="de-DE" sz="1600" dirty="0">
              <a:solidFill>
                <a:srgbClr val="FFFF00"/>
              </a:solidFill>
            </a:endParaRPr>
          </a:p>
        </p:txBody>
      </p:sp>
      <p:sp>
        <p:nvSpPr>
          <p:cNvPr id="33" name="Rechteck: abgerundete Ecken 32">
            <a:extLst>
              <a:ext uri="{FF2B5EF4-FFF2-40B4-BE49-F238E27FC236}">
                <a16:creationId xmlns:a16="http://schemas.microsoft.com/office/drawing/2014/main" id="{1292DC53-AA9E-49AC-8C8F-41196083EF3E}"/>
              </a:ext>
            </a:extLst>
          </p:cNvPr>
          <p:cNvSpPr/>
          <p:nvPr/>
        </p:nvSpPr>
        <p:spPr>
          <a:xfrm>
            <a:off x="9035143" y="5327464"/>
            <a:ext cx="2786742" cy="5715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rgbClr val="FFFF00"/>
                </a:solidFill>
              </a:rPr>
              <a:t>Not </a:t>
            </a:r>
            <a:r>
              <a:rPr lang="de-DE" sz="1600" dirty="0" err="1">
                <a:solidFill>
                  <a:srgbClr val="FFFF00"/>
                </a:solidFill>
              </a:rPr>
              <a:t>financed</a:t>
            </a:r>
            <a:r>
              <a:rPr lang="de-DE" sz="1600" dirty="0">
                <a:solidFill>
                  <a:srgbClr val="FFFF00"/>
                </a:solidFill>
              </a:rPr>
              <a:t> </a:t>
            </a:r>
            <a:r>
              <a:rPr lang="de-DE" sz="1600" dirty="0" err="1">
                <a:solidFill>
                  <a:srgbClr val="FFFF00"/>
                </a:solidFill>
              </a:rPr>
              <a:t>by</a:t>
            </a:r>
            <a:r>
              <a:rPr lang="de-DE" sz="1600" dirty="0">
                <a:solidFill>
                  <a:srgbClr val="FFFF00"/>
                </a:solidFill>
              </a:rPr>
              <a:t> </a:t>
            </a:r>
            <a:r>
              <a:rPr lang="de-DE" sz="1600" dirty="0" err="1">
                <a:solidFill>
                  <a:srgbClr val="FFFF00"/>
                </a:solidFill>
              </a:rPr>
              <a:t>the</a:t>
            </a:r>
            <a:r>
              <a:rPr lang="de-DE" sz="1600" dirty="0">
                <a:solidFill>
                  <a:srgbClr val="FFFF00"/>
                </a:solidFill>
              </a:rPr>
              <a:t> NA/EU –</a:t>
            </a:r>
            <a:br>
              <a:rPr lang="de-DE" sz="1600" dirty="0">
                <a:solidFill>
                  <a:srgbClr val="FFFF00"/>
                </a:solidFill>
              </a:rPr>
            </a:br>
            <a:r>
              <a:rPr lang="de-DE" sz="1600" dirty="0" err="1">
                <a:solidFill>
                  <a:srgbClr val="FFFF00"/>
                </a:solidFill>
              </a:rPr>
              <a:t>no</a:t>
            </a:r>
            <a:r>
              <a:rPr lang="de-DE" sz="1600" dirty="0">
                <a:solidFill>
                  <a:srgbClr val="FFFF00"/>
                </a:solidFill>
              </a:rPr>
              <a:t> </a:t>
            </a:r>
            <a:r>
              <a:rPr lang="de-DE" sz="1600" dirty="0" err="1">
                <a:solidFill>
                  <a:srgbClr val="FFFF00"/>
                </a:solidFill>
              </a:rPr>
              <a:t>staff</a:t>
            </a:r>
            <a:r>
              <a:rPr lang="de-DE" sz="1600" dirty="0">
                <a:solidFill>
                  <a:srgbClr val="FFFF00"/>
                </a:solidFill>
              </a:rPr>
              <a:t> </a:t>
            </a:r>
            <a:r>
              <a:rPr lang="de-DE" sz="1600" dirty="0" err="1">
                <a:solidFill>
                  <a:srgbClr val="FFFF00"/>
                </a:solidFill>
              </a:rPr>
              <a:t>budget</a:t>
            </a:r>
            <a:endParaRPr lang="de-DE" sz="1600" dirty="0">
              <a:solidFill>
                <a:srgbClr val="FFFF00"/>
              </a:solidFill>
            </a:endParaRPr>
          </a:p>
        </p:txBody>
      </p:sp>
      <p:sp>
        <p:nvSpPr>
          <p:cNvPr id="34" name="Rechteck: abgerundete Ecken 33">
            <a:extLst>
              <a:ext uri="{FF2B5EF4-FFF2-40B4-BE49-F238E27FC236}">
                <a16:creationId xmlns:a16="http://schemas.microsoft.com/office/drawing/2014/main" id="{3E20802D-8B94-4881-B780-C4B4CBAE0771}"/>
              </a:ext>
            </a:extLst>
          </p:cNvPr>
          <p:cNvSpPr/>
          <p:nvPr/>
        </p:nvSpPr>
        <p:spPr>
          <a:xfrm>
            <a:off x="9035143" y="3372134"/>
            <a:ext cx="2786742" cy="5715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rgbClr val="FFFF00"/>
                </a:solidFill>
              </a:rPr>
              <a:t>Not </a:t>
            </a:r>
            <a:r>
              <a:rPr lang="de-DE" sz="1600" dirty="0" err="1">
                <a:solidFill>
                  <a:srgbClr val="FFFF00"/>
                </a:solidFill>
              </a:rPr>
              <a:t>financed</a:t>
            </a:r>
            <a:r>
              <a:rPr lang="de-DE" sz="1600" dirty="0">
                <a:solidFill>
                  <a:srgbClr val="FFFF00"/>
                </a:solidFill>
              </a:rPr>
              <a:t> </a:t>
            </a:r>
            <a:r>
              <a:rPr lang="de-DE" sz="1600" dirty="0" err="1">
                <a:solidFill>
                  <a:srgbClr val="FFFF00"/>
                </a:solidFill>
              </a:rPr>
              <a:t>by</a:t>
            </a:r>
            <a:r>
              <a:rPr lang="de-DE" sz="1600" dirty="0">
                <a:solidFill>
                  <a:srgbClr val="FFFF00"/>
                </a:solidFill>
              </a:rPr>
              <a:t> </a:t>
            </a:r>
            <a:r>
              <a:rPr lang="de-DE" sz="1600" dirty="0" err="1">
                <a:solidFill>
                  <a:srgbClr val="FFFF00"/>
                </a:solidFill>
              </a:rPr>
              <a:t>the</a:t>
            </a:r>
            <a:r>
              <a:rPr lang="de-DE" sz="1600" dirty="0">
                <a:solidFill>
                  <a:srgbClr val="FFFF00"/>
                </a:solidFill>
              </a:rPr>
              <a:t> NA/EU –</a:t>
            </a:r>
            <a:br>
              <a:rPr lang="de-DE" sz="1600" dirty="0">
                <a:solidFill>
                  <a:srgbClr val="FFFF00"/>
                </a:solidFill>
              </a:rPr>
            </a:br>
            <a:r>
              <a:rPr lang="de-DE" sz="1600" dirty="0" err="1">
                <a:solidFill>
                  <a:srgbClr val="FFFF00"/>
                </a:solidFill>
              </a:rPr>
              <a:t>no</a:t>
            </a:r>
            <a:r>
              <a:rPr lang="de-DE" sz="1600" dirty="0">
                <a:solidFill>
                  <a:srgbClr val="FFFF00"/>
                </a:solidFill>
              </a:rPr>
              <a:t> </a:t>
            </a:r>
            <a:r>
              <a:rPr lang="de-DE" sz="1600" dirty="0" err="1">
                <a:solidFill>
                  <a:srgbClr val="FFFF00"/>
                </a:solidFill>
              </a:rPr>
              <a:t>staff</a:t>
            </a:r>
            <a:r>
              <a:rPr lang="de-DE" sz="1600" dirty="0">
                <a:solidFill>
                  <a:srgbClr val="FFFF00"/>
                </a:solidFill>
              </a:rPr>
              <a:t> </a:t>
            </a:r>
            <a:r>
              <a:rPr lang="de-DE" sz="1600" dirty="0" err="1">
                <a:solidFill>
                  <a:srgbClr val="FFFF00"/>
                </a:solidFill>
              </a:rPr>
              <a:t>budget</a:t>
            </a:r>
            <a:endParaRPr lang="de-DE" sz="1600" dirty="0">
              <a:solidFill>
                <a:srgbClr val="FFFF00"/>
              </a:solidFill>
            </a:endParaRPr>
          </a:p>
        </p:txBody>
      </p:sp>
    </p:spTree>
    <p:extLst>
      <p:ext uri="{BB962C8B-B14F-4D97-AF65-F5344CB8AC3E}">
        <p14:creationId xmlns:p14="http://schemas.microsoft.com/office/powerpoint/2010/main" val="318060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Gerade Verbindung 16"/>
          <p:cNvCxnSpPr/>
          <p:nvPr/>
        </p:nvCxnSpPr>
        <p:spPr>
          <a:xfrm flipV="1">
            <a:off x="7215573" y="2438343"/>
            <a:ext cx="0" cy="28610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00A4C32-1264-4D6D-89B9-7958D3BA2FD5}"/>
              </a:ext>
            </a:extLst>
          </p:cNvPr>
          <p:cNvSpPr>
            <a:spLocks noGrp="1"/>
          </p:cNvSpPr>
          <p:nvPr>
            <p:ph type="title"/>
          </p:nvPr>
        </p:nvSpPr>
        <p:spPr>
          <a:xfrm>
            <a:off x="1753354" y="198837"/>
            <a:ext cx="8085221" cy="987140"/>
          </a:xfrm>
        </p:spPr>
        <p:txBody>
          <a:bodyPr>
            <a:normAutofit/>
          </a:bodyPr>
          <a:lstStyle/>
          <a:p>
            <a:pPr algn="ctr"/>
            <a:r>
              <a:rPr lang="en-US" sz="3600" dirty="0"/>
              <a:t>Project timeline - IOs</a:t>
            </a:r>
            <a:endParaRPr lang="de-DE" sz="3600" dirty="0"/>
          </a:p>
        </p:txBody>
      </p:sp>
      <p:sp>
        <p:nvSpPr>
          <p:cNvPr id="3" name="Foliennummernplatzhalter 2">
            <a:extLst>
              <a:ext uri="{FF2B5EF4-FFF2-40B4-BE49-F238E27FC236}">
                <a16:creationId xmlns:a16="http://schemas.microsoft.com/office/drawing/2014/main" id="{1E55D477-E9AC-4DCF-BF0C-42D2052CAD2A}"/>
              </a:ext>
            </a:extLst>
          </p:cNvPr>
          <p:cNvSpPr>
            <a:spLocks noGrp="1"/>
          </p:cNvSpPr>
          <p:nvPr>
            <p:ph type="sldNum" sz="quarter" idx="12"/>
          </p:nvPr>
        </p:nvSpPr>
        <p:spPr/>
        <p:txBody>
          <a:bodyPr/>
          <a:lstStyle/>
          <a:p>
            <a:fld id="{777D26D6-DC7F-46FA-BDB4-D2DE73D6DB2E}" type="slidenum">
              <a:rPr lang="de-DE" smtClean="0"/>
              <a:t>4</a:t>
            </a:fld>
            <a:endParaRPr lang="de-DE" dirty="0"/>
          </a:p>
        </p:txBody>
      </p:sp>
      <p:cxnSp>
        <p:nvCxnSpPr>
          <p:cNvPr id="7" name="Gerade Verbindung mit Pfeil 6"/>
          <p:cNvCxnSpPr>
            <a:cxnSpLocks/>
          </p:cNvCxnSpPr>
          <p:nvPr/>
        </p:nvCxnSpPr>
        <p:spPr>
          <a:xfrm>
            <a:off x="2074799" y="5331583"/>
            <a:ext cx="6958149" cy="25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H="1" flipV="1">
            <a:off x="2078375" y="2250821"/>
            <a:ext cx="3573" cy="30879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3"/>
          <p:cNvCxnSpPr/>
          <p:nvPr/>
        </p:nvCxnSpPr>
        <p:spPr>
          <a:xfrm>
            <a:off x="3146370"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Gerade Verbindung 5"/>
          <p:cNvCxnSpPr/>
          <p:nvPr/>
        </p:nvCxnSpPr>
        <p:spPr>
          <a:xfrm>
            <a:off x="4164361"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Gerade Verbindung 6"/>
          <p:cNvCxnSpPr/>
          <p:nvPr/>
        </p:nvCxnSpPr>
        <p:spPr>
          <a:xfrm>
            <a:off x="5182353"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Gerade Verbindung 7"/>
          <p:cNvCxnSpPr/>
          <p:nvPr/>
        </p:nvCxnSpPr>
        <p:spPr>
          <a:xfrm>
            <a:off x="6200344"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Gerade Verbindung 8"/>
          <p:cNvCxnSpPr/>
          <p:nvPr/>
        </p:nvCxnSpPr>
        <p:spPr>
          <a:xfrm>
            <a:off x="7218336"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2726007" y="5557478"/>
            <a:ext cx="864094" cy="392415"/>
          </a:xfrm>
          <a:prstGeom prst="rect">
            <a:avLst/>
          </a:prstGeom>
          <a:noFill/>
        </p:spPr>
        <p:txBody>
          <a:bodyPr wrap="square" rtlCol="0">
            <a:spAutoFit/>
          </a:bodyPr>
          <a:lstStyle/>
          <a:p>
            <a:pPr algn="ctr"/>
            <a:r>
              <a:rPr lang="de-DE" sz="975" dirty="0" err="1"/>
              <a:t>July</a:t>
            </a:r>
            <a:br>
              <a:rPr lang="de-DE" sz="975" dirty="0"/>
            </a:br>
            <a:r>
              <a:rPr lang="de-DE" sz="975" dirty="0"/>
              <a:t>2021</a:t>
            </a:r>
          </a:p>
        </p:txBody>
      </p:sp>
      <p:sp>
        <p:nvSpPr>
          <p:cNvPr id="15" name="Textfeld 14"/>
          <p:cNvSpPr txBox="1"/>
          <p:nvPr/>
        </p:nvSpPr>
        <p:spPr>
          <a:xfrm>
            <a:off x="3762721" y="5566842"/>
            <a:ext cx="833125" cy="392415"/>
          </a:xfrm>
          <a:prstGeom prst="rect">
            <a:avLst/>
          </a:prstGeom>
          <a:noFill/>
        </p:spPr>
        <p:txBody>
          <a:bodyPr wrap="square" rtlCol="0">
            <a:spAutoFit/>
          </a:bodyPr>
          <a:lstStyle/>
          <a:p>
            <a:pPr algn="ctr"/>
            <a:r>
              <a:rPr lang="de-DE" sz="975" dirty="0"/>
              <a:t>November</a:t>
            </a:r>
          </a:p>
          <a:p>
            <a:pPr algn="ctr"/>
            <a:r>
              <a:rPr lang="de-DE" sz="975" dirty="0"/>
              <a:t>2021</a:t>
            </a:r>
          </a:p>
        </p:txBody>
      </p:sp>
      <p:sp>
        <p:nvSpPr>
          <p:cNvPr id="16" name="Textfeld 15"/>
          <p:cNvSpPr txBox="1"/>
          <p:nvPr/>
        </p:nvSpPr>
        <p:spPr>
          <a:xfrm>
            <a:off x="4668281" y="5566843"/>
            <a:ext cx="974431" cy="392415"/>
          </a:xfrm>
          <a:prstGeom prst="rect">
            <a:avLst/>
          </a:prstGeom>
          <a:noFill/>
        </p:spPr>
        <p:txBody>
          <a:bodyPr wrap="square" rtlCol="0">
            <a:spAutoFit/>
          </a:bodyPr>
          <a:lstStyle/>
          <a:p>
            <a:pPr algn="ctr"/>
            <a:r>
              <a:rPr lang="de-DE" sz="975" dirty="0"/>
              <a:t>March</a:t>
            </a:r>
          </a:p>
          <a:p>
            <a:pPr algn="ctr"/>
            <a:r>
              <a:rPr lang="de-DE" sz="975" dirty="0"/>
              <a:t>2022</a:t>
            </a:r>
          </a:p>
        </p:txBody>
      </p:sp>
      <p:sp>
        <p:nvSpPr>
          <p:cNvPr id="17" name="Textfeld 16"/>
          <p:cNvSpPr txBox="1"/>
          <p:nvPr/>
        </p:nvSpPr>
        <p:spPr>
          <a:xfrm>
            <a:off x="5716807" y="5569916"/>
            <a:ext cx="1005266" cy="392415"/>
          </a:xfrm>
          <a:prstGeom prst="rect">
            <a:avLst/>
          </a:prstGeom>
          <a:noFill/>
        </p:spPr>
        <p:txBody>
          <a:bodyPr wrap="square" rtlCol="0">
            <a:spAutoFit/>
          </a:bodyPr>
          <a:lstStyle/>
          <a:p>
            <a:pPr algn="ctr"/>
            <a:r>
              <a:rPr lang="de-DE" sz="975" dirty="0" err="1"/>
              <a:t>July</a:t>
            </a:r>
            <a:endParaRPr lang="de-DE" sz="975" dirty="0"/>
          </a:p>
          <a:p>
            <a:pPr algn="ctr"/>
            <a:r>
              <a:rPr lang="de-DE" sz="975" dirty="0"/>
              <a:t>2022</a:t>
            </a:r>
          </a:p>
        </p:txBody>
      </p:sp>
      <p:sp>
        <p:nvSpPr>
          <p:cNvPr id="18" name="Textfeld 17"/>
          <p:cNvSpPr txBox="1"/>
          <p:nvPr/>
        </p:nvSpPr>
        <p:spPr>
          <a:xfrm>
            <a:off x="6745340" y="5566842"/>
            <a:ext cx="971457" cy="392415"/>
          </a:xfrm>
          <a:prstGeom prst="rect">
            <a:avLst/>
          </a:prstGeom>
          <a:noFill/>
        </p:spPr>
        <p:txBody>
          <a:bodyPr wrap="square" rtlCol="0">
            <a:spAutoFit/>
          </a:bodyPr>
          <a:lstStyle/>
          <a:p>
            <a:pPr algn="ctr"/>
            <a:r>
              <a:rPr lang="de-DE" sz="975" dirty="0"/>
              <a:t>November</a:t>
            </a:r>
            <a:br>
              <a:rPr lang="de-DE" sz="975" dirty="0"/>
            </a:br>
            <a:r>
              <a:rPr lang="de-DE" sz="975" dirty="0"/>
              <a:t>2022</a:t>
            </a:r>
          </a:p>
        </p:txBody>
      </p:sp>
      <p:cxnSp>
        <p:nvCxnSpPr>
          <p:cNvPr id="19" name="Gerade Verbindung 16"/>
          <p:cNvCxnSpPr/>
          <p:nvPr/>
        </p:nvCxnSpPr>
        <p:spPr>
          <a:xfrm flipV="1">
            <a:off x="6207414" y="2438343"/>
            <a:ext cx="0" cy="28610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1753354" y="5413482"/>
            <a:ext cx="972653" cy="692497"/>
          </a:xfrm>
          <a:prstGeom prst="rect">
            <a:avLst/>
          </a:prstGeom>
          <a:noFill/>
        </p:spPr>
        <p:txBody>
          <a:bodyPr wrap="square" rtlCol="0">
            <a:spAutoFit/>
          </a:bodyPr>
          <a:lstStyle/>
          <a:p>
            <a:pPr algn="ctr"/>
            <a:r>
              <a:rPr lang="de-DE" sz="975" dirty="0"/>
              <a:t>Start </a:t>
            </a:r>
            <a:r>
              <a:rPr lang="de-DE" sz="975" dirty="0" err="1"/>
              <a:t>of</a:t>
            </a:r>
            <a:r>
              <a:rPr lang="de-DE" sz="975" dirty="0"/>
              <a:t> </a:t>
            </a:r>
            <a:r>
              <a:rPr lang="de-DE" sz="975" dirty="0" err="1"/>
              <a:t>the</a:t>
            </a:r>
            <a:br>
              <a:rPr lang="de-DE" sz="975" dirty="0"/>
            </a:br>
            <a:r>
              <a:rPr lang="de-DE" sz="975" dirty="0" err="1"/>
              <a:t>project</a:t>
            </a:r>
            <a:endParaRPr lang="de-DE" sz="975" dirty="0"/>
          </a:p>
          <a:p>
            <a:pPr algn="ctr"/>
            <a:r>
              <a:rPr lang="de-DE" sz="975" dirty="0"/>
              <a:t>March </a:t>
            </a:r>
          </a:p>
          <a:p>
            <a:pPr algn="ctr"/>
            <a:r>
              <a:rPr lang="de-DE" sz="975" dirty="0"/>
              <a:t>2021</a:t>
            </a:r>
          </a:p>
        </p:txBody>
      </p:sp>
      <p:sp>
        <p:nvSpPr>
          <p:cNvPr id="21" name="Rechteck 20"/>
          <p:cNvSpPr/>
          <p:nvPr/>
        </p:nvSpPr>
        <p:spPr>
          <a:xfrm>
            <a:off x="7680960" y="5541165"/>
            <a:ext cx="1179006" cy="542456"/>
          </a:xfrm>
          <a:prstGeom prst="rect">
            <a:avLst/>
          </a:prstGeom>
        </p:spPr>
        <p:txBody>
          <a:bodyPr wrap="square">
            <a:spAutoFit/>
          </a:bodyPr>
          <a:lstStyle/>
          <a:p>
            <a:pPr algn="ctr"/>
            <a:r>
              <a:rPr lang="de-DE" sz="975" dirty="0"/>
              <a:t>- Finish -</a:t>
            </a:r>
            <a:br>
              <a:rPr lang="de-DE" sz="975" dirty="0"/>
            </a:br>
            <a:r>
              <a:rPr lang="de-DE" sz="975" dirty="0"/>
              <a:t>End </a:t>
            </a:r>
            <a:r>
              <a:rPr lang="de-DE" sz="975" dirty="0" err="1"/>
              <a:t>of</a:t>
            </a:r>
            <a:r>
              <a:rPr lang="de-DE" sz="975" dirty="0"/>
              <a:t> </a:t>
            </a:r>
            <a:r>
              <a:rPr lang="de-DE" sz="975" dirty="0" err="1"/>
              <a:t>the</a:t>
            </a:r>
            <a:r>
              <a:rPr lang="de-DE" sz="975" dirty="0"/>
              <a:t> </a:t>
            </a:r>
            <a:r>
              <a:rPr lang="de-DE" sz="975" dirty="0" err="1"/>
              <a:t>project</a:t>
            </a:r>
            <a:br>
              <a:rPr lang="de-DE" sz="975" dirty="0"/>
            </a:br>
            <a:r>
              <a:rPr lang="de-DE" sz="975" dirty="0" err="1"/>
              <a:t>February</a:t>
            </a:r>
            <a:r>
              <a:rPr lang="de-DE" sz="975" dirty="0"/>
              <a:t> 2023</a:t>
            </a:r>
          </a:p>
        </p:txBody>
      </p:sp>
      <p:sp>
        <p:nvSpPr>
          <p:cNvPr id="22" name="Abgerundetes Rechteck 21"/>
          <p:cNvSpPr/>
          <p:nvPr/>
        </p:nvSpPr>
        <p:spPr>
          <a:xfrm>
            <a:off x="2087201" y="1538067"/>
            <a:ext cx="7161586" cy="712274"/>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1500" b="1" dirty="0">
                <a:solidFill>
                  <a:schemeClr val="accent1">
                    <a:lumMod val="50000"/>
                  </a:schemeClr>
                </a:solidFill>
                <a:latin typeface="Calibri" pitchFamily="34" charset="0"/>
                <a:ea typeface="Calibri" pitchFamily="34" charset="0"/>
                <a:cs typeface="Times New Roman" pitchFamily="18" charset="0"/>
              </a:rPr>
              <a:t>Intellectual Outputs</a:t>
            </a:r>
            <a:br>
              <a:rPr lang="en-US" sz="1500" b="1" dirty="0">
                <a:solidFill>
                  <a:schemeClr val="accent1">
                    <a:lumMod val="50000"/>
                  </a:schemeClr>
                </a:solidFill>
                <a:latin typeface="Calibri" pitchFamily="34" charset="0"/>
                <a:ea typeface="Calibri" pitchFamily="34" charset="0"/>
                <a:cs typeface="Times New Roman" pitchFamily="18" charset="0"/>
              </a:rPr>
            </a:br>
            <a:r>
              <a:rPr lang="en-US" sz="1500" b="1" dirty="0">
                <a:solidFill>
                  <a:schemeClr val="accent1">
                    <a:lumMod val="50000"/>
                  </a:schemeClr>
                </a:solidFill>
                <a:latin typeface="Calibri" pitchFamily="34" charset="0"/>
                <a:ea typeface="Calibri" pitchFamily="34" charset="0"/>
                <a:cs typeface="Times New Roman" pitchFamily="18" charset="0"/>
              </a:rPr>
              <a:t>of </a:t>
            </a:r>
            <a:r>
              <a:rPr lang="de-DE" sz="1500" b="1" dirty="0" err="1">
                <a:solidFill>
                  <a:schemeClr val="accent1">
                    <a:lumMod val="50000"/>
                  </a:schemeClr>
                </a:solidFill>
                <a:latin typeface="Calibri" pitchFamily="34" charset="0"/>
                <a:ea typeface="Calibri" pitchFamily="34" charset="0"/>
                <a:cs typeface="Times New Roman" pitchFamily="18" charset="0"/>
              </a:rPr>
              <a:t>the</a:t>
            </a:r>
            <a:r>
              <a:rPr lang="de-DE" sz="1500" b="1" dirty="0">
                <a:solidFill>
                  <a:schemeClr val="accent1">
                    <a:lumMod val="50000"/>
                  </a:schemeClr>
                </a:solidFill>
                <a:latin typeface="Calibri" pitchFamily="34" charset="0"/>
                <a:ea typeface="Calibri" pitchFamily="34" charset="0"/>
                <a:cs typeface="Times New Roman" pitchFamily="18" charset="0"/>
              </a:rPr>
              <a:t> SAFE </a:t>
            </a:r>
            <a:r>
              <a:rPr lang="de-DE" sz="1500" b="1" dirty="0" err="1">
                <a:solidFill>
                  <a:schemeClr val="accent1">
                    <a:lumMod val="50000"/>
                  </a:schemeClr>
                </a:solidFill>
                <a:latin typeface="Calibri" pitchFamily="34" charset="0"/>
                <a:ea typeface="Calibri" pitchFamily="34" charset="0"/>
                <a:cs typeface="Times New Roman" pitchFamily="18" charset="0"/>
              </a:rPr>
              <a:t>project</a:t>
            </a:r>
            <a:endParaRPr lang="en-US" sz="1500" b="1" dirty="0">
              <a:solidFill>
                <a:schemeClr val="accent1">
                  <a:lumMod val="50000"/>
                </a:schemeClr>
              </a:solidFill>
              <a:latin typeface="Arial" pitchFamily="34" charset="0"/>
              <a:cs typeface="Arial" pitchFamily="34" charset="0"/>
            </a:endParaRPr>
          </a:p>
        </p:txBody>
      </p:sp>
      <p:cxnSp>
        <p:nvCxnSpPr>
          <p:cNvPr id="24" name="Gerade Verbindung 24"/>
          <p:cNvCxnSpPr>
            <a:cxnSpLocks/>
          </p:cNvCxnSpPr>
          <p:nvPr/>
        </p:nvCxnSpPr>
        <p:spPr>
          <a:xfrm flipH="1" flipV="1">
            <a:off x="8233565" y="2232077"/>
            <a:ext cx="22674" cy="3295956"/>
          </a:xfrm>
          <a:prstGeom prst="line">
            <a:avLst/>
          </a:prstGeom>
          <a:ln w="38100">
            <a:solidFill>
              <a:schemeClr val="accent1"/>
            </a:solidFill>
          </a:ln>
        </p:spPr>
        <p:style>
          <a:lnRef idx="1">
            <a:schemeClr val="accent6"/>
          </a:lnRef>
          <a:fillRef idx="2">
            <a:schemeClr val="accent6"/>
          </a:fillRef>
          <a:effectRef idx="1">
            <a:schemeClr val="accent6"/>
          </a:effectRef>
          <a:fontRef idx="minor">
            <a:schemeClr val="dk1"/>
          </a:fontRef>
        </p:style>
      </p:cxnSp>
      <p:cxnSp>
        <p:nvCxnSpPr>
          <p:cNvPr id="25" name="Gerade Verbindung 25"/>
          <p:cNvCxnSpPr/>
          <p:nvPr/>
        </p:nvCxnSpPr>
        <p:spPr>
          <a:xfrm flipV="1">
            <a:off x="5182355" y="2438343"/>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6" name="Gerade Verbindung 26"/>
          <p:cNvCxnSpPr/>
          <p:nvPr/>
        </p:nvCxnSpPr>
        <p:spPr>
          <a:xfrm flipV="1">
            <a:off x="4163309" y="2438343"/>
            <a:ext cx="0" cy="30896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8"/>
          <p:cNvCxnSpPr/>
          <p:nvPr/>
        </p:nvCxnSpPr>
        <p:spPr>
          <a:xfrm flipV="1">
            <a:off x="3144321" y="2438345"/>
            <a:ext cx="14733" cy="289323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8" name="Abgerundetes Rechteck 27"/>
          <p:cNvSpPr/>
          <p:nvPr/>
        </p:nvSpPr>
        <p:spPr>
          <a:xfrm>
            <a:off x="2779079" y="2574788"/>
            <a:ext cx="1208942"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IO2</a:t>
            </a:r>
          </a:p>
          <a:p>
            <a:pPr algn="ctr"/>
            <a:r>
              <a:rPr lang="en-US" sz="825" b="1" dirty="0">
                <a:solidFill>
                  <a:schemeClr val="accent1">
                    <a:lumMod val="50000"/>
                  </a:schemeClr>
                </a:solidFill>
              </a:rPr>
              <a:t>01-06-2021 to 10-01-2021</a:t>
            </a:r>
          </a:p>
        </p:txBody>
      </p:sp>
      <p:sp>
        <p:nvSpPr>
          <p:cNvPr id="29" name="Abgerundetes Rechteck 28"/>
          <p:cNvSpPr/>
          <p:nvPr/>
        </p:nvSpPr>
        <p:spPr>
          <a:xfrm>
            <a:off x="2779079" y="3042225"/>
            <a:ext cx="3132991"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IO3</a:t>
            </a:r>
          </a:p>
          <a:p>
            <a:pPr algn="ctr"/>
            <a:r>
              <a:rPr lang="en-US" sz="825" b="1" dirty="0">
                <a:solidFill>
                  <a:schemeClr val="accent1">
                    <a:lumMod val="50000"/>
                  </a:schemeClr>
                </a:solidFill>
              </a:rPr>
              <a:t>01-06-2021 to 01-06-2022</a:t>
            </a:r>
          </a:p>
        </p:txBody>
      </p:sp>
      <p:sp>
        <p:nvSpPr>
          <p:cNvPr id="30" name="Abgerundetes Rechteck 29"/>
          <p:cNvSpPr/>
          <p:nvPr/>
        </p:nvSpPr>
        <p:spPr>
          <a:xfrm>
            <a:off x="3762722" y="3531575"/>
            <a:ext cx="3761602"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b="1" dirty="0">
                <a:solidFill>
                  <a:schemeClr val="accent1">
                    <a:lumMod val="50000"/>
                  </a:schemeClr>
                </a:solidFill>
              </a:rPr>
              <a:t>IO5</a:t>
            </a:r>
          </a:p>
          <a:p>
            <a:pPr algn="ctr"/>
            <a:r>
              <a:rPr lang="en-US" sz="825" b="1" dirty="0">
                <a:solidFill>
                  <a:schemeClr val="accent1">
                    <a:lumMod val="50000"/>
                  </a:schemeClr>
                </a:solidFill>
              </a:rPr>
              <a:t>01-09-2021 to 01-12-2022</a:t>
            </a:r>
          </a:p>
        </p:txBody>
      </p:sp>
      <p:sp>
        <p:nvSpPr>
          <p:cNvPr id="31" name="Abgerundetes Rechteck 30"/>
          <p:cNvSpPr/>
          <p:nvPr/>
        </p:nvSpPr>
        <p:spPr>
          <a:xfrm>
            <a:off x="5180249" y="4040420"/>
            <a:ext cx="3038899"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IO6</a:t>
            </a:r>
            <a:br>
              <a:rPr lang="en-US" sz="825" b="1" dirty="0">
                <a:solidFill>
                  <a:schemeClr val="accent1">
                    <a:lumMod val="50000"/>
                  </a:schemeClr>
                </a:solidFill>
              </a:rPr>
            </a:br>
            <a:r>
              <a:rPr lang="en-US" sz="825" b="1" dirty="0">
                <a:solidFill>
                  <a:schemeClr val="accent1">
                    <a:lumMod val="50000"/>
                  </a:schemeClr>
                </a:solidFill>
              </a:rPr>
              <a:t>01-03-2022 to 28-02-2023</a:t>
            </a:r>
          </a:p>
        </p:txBody>
      </p:sp>
      <p:cxnSp>
        <p:nvCxnSpPr>
          <p:cNvPr id="35" name="Gerade Verbindung 7"/>
          <p:cNvCxnSpPr/>
          <p:nvPr/>
        </p:nvCxnSpPr>
        <p:spPr>
          <a:xfrm>
            <a:off x="8247970" y="5287916"/>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Abgerundetes Rechteck 36"/>
          <p:cNvSpPr/>
          <p:nvPr/>
        </p:nvSpPr>
        <p:spPr>
          <a:xfrm>
            <a:off x="8158065" y="4136434"/>
            <a:ext cx="1348792" cy="21920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Starts soon</a:t>
            </a:r>
          </a:p>
        </p:txBody>
      </p:sp>
      <p:sp>
        <p:nvSpPr>
          <p:cNvPr id="40" name="Abgerundetes Rechteck 39"/>
          <p:cNvSpPr/>
          <p:nvPr/>
        </p:nvSpPr>
        <p:spPr>
          <a:xfrm>
            <a:off x="4030972" y="2630903"/>
            <a:ext cx="1063184"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42" name="Abgerundetes Rechteck 39">
            <a:extLst>
              <a:ext uri="{FF2B5EF4-FFF2-40B4-BE49-F238E27FC236}">
                <a16:creationId xmlns:a16="http://schemas.microsoft.com/office/drawing/2014/main" id="{1F45F5FE-CBF2-453C-A900-0BA00112FBEC}"/>
              </a:ext>
            </a:extLst>
          </p:cNvPr>
          <p:cNvSpPr/>
          <p:nvPr/>
        </p:nvSpPr>
        <p:spPr>
          <a:xfrm>
            <a:off x="5931456" y="3124293"/>
            <a:ext cx="1086746"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52" name="Abgerundetes Rechteck 39">
            <a:extLst>
              <a:ext uri="{FF2B5EF4-FFF2-40B4-BE49-F238E27FC236}">
                <a16:creationId xmlns:a16="http://schemas.microsoft.com/office/drawing/2014/main" id="{CA5CB040-D7D3-4C1A-B492-88D16BBBB503}"/>
              </a:ext>
            </a:extLst>
          </p:cNvPr>
          <p:cNvSpPr/>
          <p:nvPr/>
        </p:nvSpPr>
        <p:spPr>
          <a:xfrm>
            <a:off x="7543852" y="3609477"/>
            <a:ext cx="1086746"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Tree>
    <p:extLst>
      <p:ext uri="{BB962C8B-B14F-4D97-AF65-F5344CB8AC3E}">
        <p14:creationId xmlns:p14="http://schemas.microsoft.com/office/powerpoint/2010/main" val="19905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0BAE01-B1DC-48B0-8E22-FE8BB919C1B1}"/>
              </a:ext>
            </a:extLst>
          </p:cNvPr>
          <p:cNvSpPr>
            <a:spLocks noGrp="1"/>
          </p:cNvSpPr>
          <p:nvPr>
            <p:ph type="title"/>
          </p:nvPr>
        </p:nvSpPr>
        <p:spPr/>
        <p:txBody>
          <a:bodyPr>
            <a:normAutofit/>
          </a:bodyPr>
          <a:lstStyle/>
          <a:p>
            <a:pPr algn="ctr"/>
            <a:r>
              <a:rPr lang="de-DE" sz="3600" dirty="0"/>
              <a:t>Next </a:t>
            </a:r>
            <a:r>
              <a:rPr lang="de-DE" sz="3600" dirty="0" err="1"/>
              <a:t>steps</a:t>
            </a:r>
            <a:r>
              <a:rPr lang="de-DE" sz="3600" dirty="0"/>
              <a:t> - Summary</a:t>
            </a:r>
            <a:endParaRPr lang="en-GB" sz="3600" dirty="0"/>
          </a:p>
        </p:txBody>
      </p:sp>
      <p:sp>
        <p:nvSpPr>
          <p:cNvPr id="3" name="Textfeld 2">
            <a:extLst>
              <a:ext uri="{FF2B5EF4-FFF2-40B4-BE49-F238E27FC236}">
                <a16:creationId xmlns:a16="http://schemas.microsoft.com/office/drawing/2014/main" id="{A852A321-2868-4811-BF17-836437F7F41C}"/>
              </a:ext>
            </a:extLst>
          </p:cNvPr>
          <p:cNvSpPr txBox="1"/>
          <p:nvPr/>
        </p:nvSpPr>
        <p:spPr>
          <a:xfrm>
            <a:off x="278436" y="1641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sp>
        <p:nvSpPr>
          <p:cNvPr id="4" name="Textfeld 3">
            <a:extLst>
              <a:ext uri="{FF2B5EF4-FFF2-40B4-BE49-F238E27FC236}">
                <a16:creationId xmlns:a16="http://schemas.microsoft.com/office/drawing/2014/main" id="{375BE462-4097-445E-8598-7B7D139612FC}"/>
              </a:ext>
            </a:extLst>
          </p:cNvPr>
          <p:cNvSpPr txBox="1"/>
          <p:nvPr/>
        </p:nvSpPr>
        <p:spPr>
          <a:xfrm>
            <a:off x="1282129" y="2283142"/>
            <a:ext cx="7881196" cy="3416320"/>
          </a:xfrm>
          <a:prstGeom prst="rect">
            <a:avLst/>
          </a:prstGeom>
          <a:noFill/>
          <a:ln w="28575">
            <a:solidFill>
              <a:srgbClr val="A3CCE1"/>
            </a:solidFill>
          </a:ln>
        </p:spPr>
        <p:txBody>
          <a:bodyPr wrap="none" rtlCol="0">
            <a:spAutoFit/>
          </a:bodyPr>
          <a:lstStyle/>
          <a:p>
            <a:r>
              <a:rPr lang="de-DE" b="1" dirty="0"/>
              <a:t>IO2</a:t>
            </a:r>
            <a:r>
              <a:rPr lang="de-DE" dirty="0"/>
              <a:t>: </a:t>
            </a:r>
            <a:r>
              <a:rPr lang="en-US" b="1" dirty="0"/>
              <a:t>Research on learning with serious games in higher education </a:t>
            </a:r>
            <a:endParaRPr lang="de-DE" b="1" dirty="0"/>
          </a:p>
          <a:p>
            <a:r>
              <a:rPr lang="de-DE" b="1" dirty="0"/>
              <a:t>        </a:t>
            </a:r>
            <a:r>
              <a:rPr lang="de-DE" i="1" dirty="0"/>
              <a:t>(Development </a:t>
            </a:r>
            <a:r>
              <a:rPr lang="de-DE" i="1" dirty="0" err="1"/>
              <a:t>of</a:t>
            </a:r>
            <a:r>
              <a:rPr lang="de-DE" i="1" dirty="0"/>
              <a:t> a </a:t>
            </a:r>
            <a:r>
              <a:rPr lang="de-DE" i="1" dirty="0" err="1"/>
              <a:t>common</a:t>
            </a:r>
            <a:r>
              <a:rPr lang="de-DE" i="1" dirty="0"/>
              <a:t> </a:t>
            </a:r>
            <a:r>
              <a:rPr lang="de-DE" i="1" dirty="0" err="1"/>
              <a:t>streaming</a:t>
            </a:r>
            <a:r>
              <a:rPr lang="de-DE" i="1" dirty="0"/>
              <a:t> </a:t>
            </a:r>
            <a:r>
              <a:rPr lang="de-DE" i="1" dirty="0" err="1"/>
              <a:t>concept</a:t>
            </a:r>
            <a:r>
              <a:rPr lang="de-DE" i="1" dirty="0"/>
              <a:t> </a:t>
            </a:r>
            <a:r>
              <a:rPr lang="de-DE" i="1" dirty="0" err="1"/>
              <a:t>for</a:t>
            </a:r>
            <a:r>
              <a:rPr lang="de-DE" i="1" dirty="0"/>
              <a:t> </a:t>
            </a:r>
            <a:r>
              <a:rPr lang="de-DE" i="1" dirty="0" err="1"/>
              <a:t>schools</a:t>
            </a:r>
            <a:r>
              <a:rPr lang="de-DE" i="1" dirty="0"/>
              <a:t>)</a:t>
            </a:r>
          </a:p>
          <a:p>
            <a:endParaRPr lang="de-DE" dirty="0"/>
          </a:p>
          <a:p>
            <a:r>
              <a:rPr lang="de-DE" b="1" dirty="0"/>
              <a:t>IO3: </a:t>
            </a:r>
            <a:r>
              <a:rPr lang="en-GB" b="1" dirty="0"/>
              <a:t>Development of the Creator Tool</a:t>
            </a:r>
          </a:p>
          <a:p>
            <a:r>
              <a:rPr lang="de-DE" i="1" dirty="0"/>
              <a:t>        (</a:t>
            </a:r>
            <a:r>
              <a:rPr lang="en-GB" i="1" dirty="0"/>
              <a:t>Revision of the curriculum &amp; technical issues)</a:t>
            </a:r>
          </a:p>
          <a:p>
            <a:endParaRPr lang="de-DE" b="1" dirty="0"/>
          </a:p>
          <a:p>
            <a:r>
              <a:rPr lang="de-DE" b="1" dirty="0"/>
              <a:t>IO5: </a:t>
            </a:r>
            <a:r>
              <a:rPr lang="en-GB" b="1" dirty="0"/>
              <a:t>Creation of Streaming videos, didactical materials </a:t>
            </a:r>
          </a:p>
          <a:p>
            <a:r>
              <a:rPr lang="en-GB" i="1" dirty="0"/>
              <a:t>        (The video, which was filmed at the same time as the workshop, is a first step)</a:t>
            </a:r>
          </a:p>
          <a:p>
            <a:endParaRPr lang="de-DE" b="1" dirty="0"/>
          </a:p>
          <a:p>
            <a:r>
              <a:rPr lang="de-DE" b="1" dirty="0"/>
              <a:t>IO6: Development </a:t>
            </a:r>
            <a:r>
              <a:rPr lang="de-DE" b="1" dirty="0" err="1"/>
              <a:t>of</a:t>
            </a:r>
            <a:r>
              <a:rPr lang="de-DE" b="1" dirty="0"/>
              <a:t> Book </a:t>
            </a:r>
          </a:p>
          <a:p>
            <a:r>
              <a:rPr lang="de-DE" i="1" dirty="0"/>
              <a:t>        (</a:t>
            </a:r>
            <a:r>
              <a:rPr lang="de-DE" i="1" dirty="0" err="1"/>
              <a:t>Creation</a:t>
            </a:r>
            <a:r>
              <a:rPr lang="de-DE" i="1" dirty="0"/>
              <a:t> </a:t>
            </a:r>
            <a:r>
              <a:rPr lang="de-DE" i="1" dirty="0" err="1"/>
              <a:t>of</a:t>
            </a:r>
            <a:r>
              <a:rPr lang="de-DE" i="1" dirty="0"/>
              <a:t> a </a:t>
            </a:r>
            <a:r>
              <a:rPr lang="de-DE" i="1" dirty="0" err="1"/>
              <a:t>first</a:t>
            </a:r>
            <a:r>
              <a:rPr lang="de-DE" i="1" dirty="0"/>
              <a:t> draft </a:t>
            </a:r>
            <a:r>
              <a:rPr lang="de-DE" i="1" dirty="0" err="1"/>
              <a:t>structure</a:t>
            </a:r>
            <a:r>
              <a:rPr lang="de-DE" i="1" dirty="0"/>
              <a:t>)</a:t>
            </a:r>
          </a:p>
          <a:p>
            <a:pPr marL="285750" indent="-285750">
              <a:buFont typeface="Arial" panose="020B0604020202020204" pitchFamily="34" charset="0"/>
              <a:buChar char="•"/>
            </a:pPr>
            <a:endParaRPr lang="de-DE" b="1" dirty="0"/>
          </a:p>
        </p:txBody>
      </p:sp>
    </p:spTree>
    <p:extLst>
      <p:ext uri="{BB962C8B-B14F-4D97-AF65-F5344CB8AC3E}">
        <p14:creationId xmlns:p14="http://schemas.microsoft.com/office/powerpoint/2010/main" val="12182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8AB31-FE57-42B0-AFE8-B486ADF0EF52}"/>
              </a:ext>
            </a:extLst>
          </p:cNvPr>
          <p:cNvSpPr>
            <a:spLocks noGrp="1"/>
          </p:cNvSpPr>
          <p:nvPr>
            <p:ph type="title"/>
          </p:nvPr>
        </p:nvSpPr>
        <p:spPr>
          <a:xfrm>
            <a:off x="1066800" y="0"/>
            <a:ext cx="10058400" cy="823740"/>
          </a:xfrm>
        </p:spPr>
        <p:txBody>
          <a:bodyPr/>
          <a:lstStyle/>
          <a:p>
            <a:r>
              <a:rPr lang="de-DE" dirty="0"/>
              <a:t>Next </a:t>
            </a:r>
            <a:r>
              <a:rPr lang="de-DE" dirty="0" err="1"/>
              <a:t>steps</a:t>
            </a:r>
            <a:r>
              <a:rPr lang="de-DE" dirty="0"/>
              <a:t> – </a:t>
            </a:r>
            <a:r>
              <a:rPr lang="de-DE" dirty="0" err="1"/>
              <a:t>Workplan</a:t>
            </a:r>
            <a:r>
              <a:rPr lang="de-DE" dirty="0"/>
              <a:t> – General &amp; Dissemination</a:t>
            </a:r>
            <a:endParaRPr lang="en-GB" dirty="0"/>
          </a:p>
        </p:txBody>
      </p:sp>
      <p:pic>
        <p:nvPicPr>
          <p:cNvPr id="4" name="Grafik 3">
            <a:extLst>
              <a:ext uri="{FF2B5EF4-FFF2-40B4-BE49-F238E27FC236}">
                <a16:creationId xmlns:a16="http://schemas.microsoft.com/office/drawing/2014/main" id="{86136AAC-FC5C-4E25-814F-2B927A277BBE}"/>
              </a:ext>
            </a:extLst>
          </p:cNvPr>
          <p:cNvPicPr>
            <a:picLocks noChangeAspect="1"/>
          </p:cNvPicPr>
          <p:nvPr/>
        </p:nvPicPr>
        <p:blipFill>
          <a:blip r:embed="rId2"/>
          <a:stretch>
            <a:fillRect/>
          </a:stretch>
        </p:blipFill>
        <p:spPr>
          <a:xfrm>
            <a:off x="401808" y="823740"/>
            <a:ext cx="9754246" cy="5427077"/>
          </a:xfrm>
          <a:prstGeom prst="rect">
            <a:avLst/>
          </a:prstGeom>
        </p:spPr>
      </p:pic>
    </p:spTree>
    <p:extLst>
      <p:ext uri="{BB962C8B-B14F-4D97-AF65-F5344CB8AC3E}">
        <p14:creationId xmlns:p14="http://schemas.microsoft.com/office/powerpoint/2010/main" val="149786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B58F43B2-2B15-4713-83C7-33F3F91C575E}"/>
              </a:ext>
            </a:extLst>
          </p:cNvPr>
          <p:cNvPicPr>
            <a:picLocks noChangeAspect="1"/>
          </p:cNvPicPr>
          <p:nvPr/>
        </p:nvPicPr>
        <p:blipFill rotWithShape="1">
          <a:blip r:embed="rId2"/>
          <a:srcRect t="-6" b="91255"/>
          <a:stretch/>
        </p:blipFill>
        <p:spPr>
          <a:xfrm>
            <a:off x="68659" y="1615736"/>
            <a:ext cx="11729764" cy="698097"/>
          </a:xfrm>
          <a:prstGeom prst="rect">
            <a:avLst/>
          </a:prstGeom>
        </p:spPr>
      </p:pic>
      <p:sp>
        <p:nvSpPr>
          <p:cNvPr id="2" name="Titel 1">
            <a:extLst>
              <a:ext uri="{FF2B5EF4-FFF2-40B4-BE49-F238E27FC236}">
                <a16:creationId xmlns:a16="http://schemas.microsoft.com/office/drawing/2014/main" id="{F878AB31-FE57-42B0-AFE8-B486ADF0EF52}"/>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General &amp; Dissemination</a:t>
            </a:r>
            <a:endParaRPr lang="en-GB" dirty="0"/>
          </a:p>
        </p:txBody>
      </p:sp>
      <p:pic>
        <p:nvPicPr>
          <p:cNvPr id="3" name="Grafik 2">
            <a:extLst>
              <a:ext uri="{FF2B5EF4-FFF2-40B4-BE49-F238E27FC236}">
                <a16:creationId xmlns:a16="http://schemas.microsoft.com/office/drawing/2014/main" id="{8F1C349B-B35F-41D6-8076-2B0F38BDE169}"/>
              </a:ext>
            </a:extLst>
          </p:cNvPr>
          <p:cNvPicPr>
            <a:picLocks noChangeAspect="1"/>
          </p:cNvPicPr>
          <p:nvPr/>
        </p:nvPicPr>
        <p:blipFill>
          <a:blip r:embed="rId3"/>
          <a:stretch>
            <a:fillRect/>
          </a:stretch>
        </p:blipFill>
        <p:spPr>
          <a:xfrm>
            <a:off x="186570" y="2313833"/>
            <a:ext cx="11534775" cy="1323975"/>
          </a:xfrm>
          <a:prstGeom prst="rect">
            <a:avLst/>
          </a:prstGeom>
        </p:spPr>
      </p:pic>
    </p:spTree>
    <p:extLst>
      <p:ext uri="{BB962C8B-B14F-4D97-AF65-F5344CB8AC3E}">
        <p14:creationId xmlns:p14="http://schemas.microsoft.com/office/powerpoint/2010/main" val="212705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8AB31-FE57-42B0-AFE8-B486ADF0EF52}"/>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General &amp; Dissemination</a:t>
            </a:r>
            <a:endParaRPr lang="en-GB" dirty="0"/>
          </a:p>
        </p:txBody>
      </p:sp>
      <p:pic>
        <p:nvPicPr>
          <p:cNvPr id="4" name="Grafik 3">
            <a:extLst>
              <a:ext uri="{FF2B5EF4-FFF2-40B4-BE49-F238E27FC236}">
                <a16:creationId xmlns:a16="http://schemas.microsoft.com/office/drawing/2014/main" id="{E022E58F-A75A-4F24-AB21-D937785D3992}"/>
              </a:ext>
            </a:extLst>
          </p:cNvPr>
          <p:cNvPicPr>
            <a:picLocks noChangeAspect="1"/>
          </p:cNvPicPr>
          <p:nvPr/>
        </p:nvPicPr>
        <p:blipFill>
          <a:blip r:embed="rId2"/>
          <a:stretch>
            <a:fillRect/>
          </a:stretch>
        </p:blipFill>
        <p:spPr>
          <a:xfrm>
            <a:off x="1097280" y="1110344"/>
            <a:ext cx="8507985" cy="4733681"/>
          </a:xfrm>
          <a:prstGeom prst="rect">
            <a:avLst/>
          </a:prstGeom>
        </p:spPr>
      </p:pic>
    </p:spTree>
    <p:extLst>
      <p:ext uri="{BB962C8B-B14F-4D97-AF65-F5344CB8AC3E}">
        <p14:creationId xmlns:p14="http://schemas.microsoft.com/office/powerpoint/2010/main" val="80648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6B63D-146B-422C-AC47-7BEB1E814A3C}"/>
              </a:ext>
            </a:extLst>
          </p:cNvPr>
          <p:cNvSpPr>
            <a:spLocks noGrp="1"/>
          </p:cNvSpPr>
          <p:nvPr>
            <p:ph type="title"/>
          </p:nvPr>
        </p:nvSpPr>
        <p:spPr/>
        <p:txBody>
          <a:bodyPr/>
          <a:lstStyle/>
          <a:p>
            <a:r>
              <a:rPr lang="de-DE" dirty="0"/>
              <a:t>Next </a:t>
            </a:r>
            <a:r>
              <a:rPr lang="de-DE" dirty="0" err="1"/>
              <a:t>steps</a:t>
            </a:r>
            <a:r>
              <a:rPr lang="de-DE" dirty="0"/>
              <a:t> – </a:t>
            </a:r>
            <a:r>
              <a:rPr lang="de-DE" dirty="0" err="1"/>
              <a:t>Workplan</a:t>
            </a:r>
            <a:r>
              <a:rPr lang="de-DE" dirty="0"/>
              <a:t> – IO1</a:t>
            </a:r>
            <a:endParaRPr lang="en-GB" dirty="0"/>
          </a:p>
        </p:txBody>
      </p:sp>
      <p:sp>
        <p:nvSpPr>
          <p:cNvPr id="3" name="Rechteck 2">
            <a:extLst>
              <a:ext uri="{FF2B5EF4-FFF2-40B4-BE49-F238E27FC236}">
                <a16:creationId xmlns:a16="http://schemas.microsoft.com/office/drawing/2014/main" id="{DC324846-F7BA-4999-A8F7-D11A77F94448}"/>
              </a:ext>
            </a:extLst>
          </p:cNvPr>
          <p:cNvSpPr/>
          <p:nvPr/>
        </p:nvSpPr>
        <p:spPr>
          <a:xfrm>
            <a:off x="1097280" y="2242235"/>
            <a:ext cx="8148320" cy="707886"/>
          </a:xfrm>
          <a:prstGeom prst="rect">
            <a:avLst/>
          </a:prstGeom>
        </p:spPr>
        <p:txBody>
          <a:bodyPr wrap="square">
            <a:spAutoFit/>
          </a:bodyPr>
          <a:lstStyle/>
          <a:p>
            <a:r>
              <a:rPr lang="en-GB" sz="2000" i="1" dirty="0"/>
              <a:t>IO1 is not funded and will not be considered further for the time being. Nevertheless, results for IO1 are available.</a:t>
            </a:r>
          </a:p>
        </p:txBody>
      </p:sp>
      <p:sp>
        <p:nvSpPr>
          <p:cNvPr id="4" name="Rechteck 3">
            <a:extLst>
              <a:ext uri="{FF2B5EF4-FFF2-40B4-BE49-F238E27FC236}">
                <a16:creationId xmlns:a16="http://schemas.microsoft.com/office/drawing/2014/main" id="{FB2DB930-DEC2-4D9E-8C3A-7D86FCDF4779}"/>
              </a:ext>
            </a:extLst>
          </p:cNvPr>
          <p:cNvSpPr/>
          <p:nvPr/>
        </p:nvSpPr>
        <p:spPr>
          <a:xfrm>
            <a:off x="1097280" y="1332873"/>
            <a:ext cx="7442200" cy="646331"/>
          </a:xfrm>
          <a:prstGeom prst="rect">
            <a:avLst/>
          </a:prstGeom>
        </p:spPr>
        <p:txBody>
          <a:bodyPr wrap="square">
            <a:spAutoFit/>
          </a:bodyPr>
          <a:lstStyle/>
          <a:p>
            <a:r>
              <a:rPr lang="en-GB" dirty="0">
                <a:solidFill>
                  <a:srgbClr val="FF0000"/>
                </a:solidFill>
              </a:rPr>
              <a:t>If you are interested in more details,</a:t>
            </a:r>
            <a:br>
              <a:rPr lang="en-GB" dirty="0">
                <a:solidFill>
                  <a:srgbClr val="FF0000"/>
                </a:solidFill>
              </a:rPr>
            </a:br>
            <a:r>
              <a:rPr lang="en-GB" dirty="0">
                <a:solidFill>
                  <a:srgbClr val="FF0000"/>
                </a:solidFill>
              </a:rPr>
              <a:t>please check the work plan for the current status.</a:t>
            </a:r>
          </a:p>
        </p:txBody>
      </p:sp>
    </p:spTree>
    <p:extLst>
      <p:ext uri="{BB962C8B-B14F-4D97-AF65-F5344CB8AC3E}">
        <p14:creationId xmlns:p14="http://schemas.microsoft.com/office/powerpoint/2010/main" val="382869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 ds:uri="4873beb7-5857-4685-be1f-d57550cc96cc"/>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769</Words>
  <Application>Microsoft Office PowerPoint</Application>
  <PresentationFormat>Breitbild</PresentationFormat>
  <Paragraphs>124</Paragraphs>
  <Slides>19</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19</vt:i4>
      </vt:variant>
    </vt:vector>
  </HeadingPairs>
  <TitlesOfParts>
    <vt:vector size="27" baseType="lpstr">
      <vt:lpstr>宋体</vt:lpstr>
      <vt:lpstr>Arial</vt:lpstr>
      <vt:lpstr>Calibri</vt:lpstr>
      <vt:lpstr>Calibri Light</vt:lpstr>
      <vt:lpstr>Euphemia</vt:lpstr>
      <vt:lpstr>Times New Roman</vt:lpstr>
      <vt:lpstr>Wingdings 3</vt:lpstr>
      <vt:lpstr>Rückblick</vt:lpstr>
      <vt:lpstr>SAFE  Streaming Approaches for Europe </vt:lpstr>
      <vt:lpstr>PowerPoint-Präsentation</vt:lpstr>
      <vt:lpstr>Overview – Intellectual Outputs</vt:lpstr>
      <vt:lpstr>Project timeline - IOs</vt:lpstr>
      <vt:lpstr>Next steps - Summary</vt:lpstr>
      <vt:lpstr>Next steps – Workplan – General &amp; Dissemination</vt:lpstr>
      <vt:lpstr>Next steps – Workplan – General &amp; Dissemination</vt:lpstr>
      <vt:lpstr>Next steps – Workplan – General &amp; Dissemination</vt:lpstr>
      <vt:lpstr>Next steps – Workplan – IO1</vt:lpstr>
      <vt:lpstr>Next steps – Workplan – IO2</vt:lpstr>
      <vt:lpstr>Next steps – Workplan – IO3</vt:lpstr>
      <vt:lpstr>Next steps – Workplan – IO3</vt:lpstr>
      <vt:lpstr>Next steps – Workplan – IO4</vt:lpstr>
      <vt:lpstr>Next steps – Workplan – IO4</vt:lpstr>
      <vt:lpstr>Next steps – Workplan – IO5</vt:lpstr>
      <vt:lpstr>Next steps – Workplan – IO6</vt:lpstr>
      <vt:lpstr>Next steps – Workplan – IO7</vt:lpstr>
      <vt:lpstr>Project timeline - Meetings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2022-02-20T17:38:18Z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