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833" r:id="rId4"/>
  </p:sldMasterIdLst>
  <p:notesMasterIdLst>
    <p:notesMasterId r:id="rId48"/>
  </p:notesMasterIdLst>
  <p:handoutMasterIdLst>
    <p:handoutMasterId r:id="rId49"/>
  </p:handoutMasterIdLst>
  <p:sldIdLst>
    <p:sldId id="282" r:id="rId5"/>
    <p:sldId id="313" r:id="rId6"/>
    <p:sldId id="357" r:id="rId7"/>
    <p:sldId id="355" r:id="rId8"/>
    <p:sldId id="354" r:id="rId9"/>
    <p:sldId id="351" r:id="rId10"/>
    <p:sldId id="315" r:id="rId11"/>
    <p:sldId id="316" r:id="rId12"/>
    <p:sldId id="317" r:id="rId13"/>
    <p:sldId id="318" r:id="rId14"/>
    <p:sldId id="319" r:id="rId15"/>
    <p:sldId id="320" r:id="rId16"/>
    <p:sldId id="321" r:id="rId17"/>
    <p:sldId id="322" r:id="rId18"/>
    <p:sldId id="323" r:id="rId19"/>
    <p:sldId id="324" r:id="rId20"/>
    <p:sldId id="325" r:id="rId21"/>
    <p:sldId id="326" r:id="rId22"/>
    <p:sldId id="327" r:id="rId23"/>
    <p:sldId id="328" r:id="rId24"/>
    <p:sldId id="352" r:id="rId25"/>
    <p:sldId id="330" r:id="rId26"/>
    <p:sldId id="353" r:id="rId27"/>
    <p:sldId id="332" r:id="rId28"/>
    <p:sldId id="333" r:id="rId29"/>
    <p:sldId id="334" r:id="rId30"/>
    <p:sldId id="335" r:id="rId31"/>
    <p:sldId id="336" r:id="rId32"/>
    <p:sldId id="337" r:id="rId33"/>
    <p:sldId id="338" r:id="rId34"/>
    <p:sldId id="339" r:id="rId35"/>
    <p:sldId id="340" r:id="rId36"/>
    <p:sldId id="341" r:id="rId37"/>
    <p:sldId id="342" r:id="rId38"/>
    <p:sldId id="343" r:id="rId39"/>
    <p:sldId id="344" r:id="rId40"/>
    <p:sldId id="345" r:id="rId41"/>
    <p:sldId id="346" r:id="rId42"/>
    <p:sldId id="347" r:id="rId43"/>
    <p:sldId id="348" r:id="rId44"/>
    <p:sldId id="349" r:id="rId45"/>
    <p:sldId id="350" r:id="rId46"/>
    <p:sldId id="270" r:id="rId4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778" autoAdjust="0"/>
    <p:restoredTop sz="94660"/>
  </p:normalViewPr>
  <p:slideViewPr>
    <p:cSldViewPr snapToGrid="0" showGuides="1">
      <p:cViewPr varScale="1">
        <p:scale>
          <a:sx n="86" d="100"/>
          <a:sy n="86" d="100"/>
        </p:scale>
        <p:origin x="523" y="48"/>
      </p:cViewPr>
      <p:guideLst>
        <p:guide orient="horz" pos="2160"/>
        <p:guide pos="3840"/>
      </p:guideLst>
    </p:cSldViewPr>
  </p:slideViewPr>
  <p:notesTextViewPr>
    <p:cViewPr>
      <p:scale>
        <a:sx n="1" d="1"/>
        <a:sy n="1" d="1"/>
      </p:scale>
      <p:origin x="0" y="0"/>
    </p:cViewPr>
  </p:notesTextViewPr>
  <p:notesViewPr>
    <p:cSldViewPr snapToGrid="0" showGuides="1">
      <p:cViewPr varScale="1">
        <p:scale>
          <a:sx n="89" d="100"/>
          <a:sy n="89" d="100"/>
        </p:scale>
        <p:origin x="3750"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pPr rtl="0"/>
            <a:endParaRPr lang="de-DE" dirty="0"/>
          </a:p>
        </p:txBody>
      </p:sp>
      <p:sp>
        <p:nvSpPr>
          <p:cNvPr id="3" name="Datumsplatzhalt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l" rtl="0">
              <a:defRPr sz="1200"/>
            </a:lvl1pPr>
          </a:lstStyle>
          <a:p>
            <a:pPr algn="r" rtl="0"/>
            <a:fld id="{4DE84B31-454E-45BD-885C-68E949EC4F86}" type="datetime1">
              <a:rPr lang="de-DE" smtClean="0"/>
              <a:t>08.02.2023</a:t>
            </a:fld>
            <a:endParaRPr lang="de-DE" dirty="0"/>
          </a:p>
        </p:txBody>
      </p:sp>
      <p:sp>
        <p:nvSpPr>
          <p:cNvPr id="4" name="Fußzeilenplatzhalt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rtl="0">
              <a:defRPr sz="1200"/>
            </a:lvl1pPr>
          </a:lstStyle>
          <a:p>
            <a:pPr rtl="0"/>
            <a:endParaRPr lang="de-DE" dirty="0"/>
          </a:p>
        </p:txBody>
      </p:sp>
      <p:sp>
        <p:nvSpPr>
          <p:cNvPr id="5" name="Foliennummernplatzhalt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l" rtl="0">
              <a:defRPr sz="1200"/>
            </a:lvl1pPr>
          </a:lstStyle>
          <a:p>
            <a:pPr algn="r" rtl="0"/>
            <a:fld id="{06834459-7356-44BF-850D-8B30C4FB3B6B}" type="slidenum">
              <a:rPr lang="de-DE" smtClean="0"/>
              <a:pPr algn="r" rtl="0"/>
              <a:t>‹Nr.›</a:t>
            </a:fld>
            <a:endParaRPr lang="de-DE" dirty="0"/>
          </a:p>
        </p:txBody>
      </p:sp>
    </p:spTree>
    <p:extLst>
      <p:ext uri="{BB962C8B-B14F-4D97-AF65-F5344CB8AC3E}">
        <p14:creationId xmlns:p14="http://schemas.microsoft.com/office/powerpoint/2010/main" val="24690165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pPr rtl="0"/>
            <a:endParaRPr lang="de-DE" noProof="0" dirty="0"/>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l" rtl="0">
              <a:defRPr sz="1200"/>
            </a:lvl1pPr>
          </a:lstStyle>
          <a:p>
            <a:pPr algn="r"/>
            <a:r>
              <a:rPr lang="de-DE" dirty="0"/>
              <a:t>​</a:t>
            </a:r>
            <a:fld id="{3B3E61AF-5B78-4D44-BAE6-8A008712095C}" type="datetime1">
              <a:rPr lang="de-DE" smtClean="0"/>
              <a:pPr algn="r"/>
              <a:t>08.02.2023</a:t>
            </a:fld>
            <a:r>
              <a:rPr lang="de-DE" dirty="0"/>
              <a:t>​</a:t>
            </a:r>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de-DE" noProof="0" dirty="0"/>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de-DE" noProof="0" dirty="0"/>
              <a:t>Textmasterformat bearbeiten</a:t>
            </a:r>
          </a:p>
          <a:p>
            <a:pPr lvl="1" rtl="0"/>
            <a:r>
              <a:rPr lang="de-DE" noProof="0" dirty="0"/>
              <a:t>Zweite Ebene</a:t>
            </a:r>
          </a:p>
          <a:p>
            <a:pPr lvl="2" rtl="0"/>
            <a:r>
              <a:rPr lang="de-DE" noProof="0" dirty="0"/>
              <a:t>Dritte Ebene</a:t>
            </a:r>
          </a:p>
          <a:p>
            <a:pPr lvl="3" rtl="0"/>
            <a:r>
              <a:rPr lang="de-DE" noProof="0" dirty="0"/>
              <a:t>Vierte Ebene</a:t>
            </a:r>
          </a:p>
          <a:p>
            <a:pPr lvl="4" rtl="0"/>
            <a:r>
              <a:rPr lang="de-DE" noProof="0" dirty="0"/>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rtl="0">
              <a:defRPr sz="1200"/>
            </a:lvl1pPr>
          </a:lstStyle>
          <a:p>
            <a:pPr rtl="0"/>
            <a:endParaRPr lang="de-DE" noProof="0" dirty="0"/>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rtl="0">
              <a:defRPr sz="1200"/>
            </a:lvl1pPr>
          </a:lstStyle>
          <a:p>
            <a:fld id="{0A3C37BE-C303-496D-B5CD-85F2937540FC}" type="slidenum">
              <a:rPr lang="de-DE" smtClean="0"/>
              <a:pPr/>
              <a:t>‹Nr.›</a:t>
            </a:fld>
            <a:endParaRPr lang="de-DE" dirty="0"/>
          </a:p>
        </p:txBody>
      </p:sp>
    </p:spTree>
    <p:extLst>
      <p:ext uri="{BB962C8B-B14F-4D97-AF65-F5344CB8AC3E}">
        <p14:creationId xmlns:p14="http://schemas.microsoft.com/office/powerpoint/2010/main" val="3350842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a:xfrm>
            <a:off x="3884613" y="8685213"/>
            <a:ext cx="2971800" cy="457200"/>
          </a:xfrm>
          <a:prstGeom prst="rect">
            <a:avLst/>
          </a:prstGeom>
        </p:spPr>
        <p:txBody>
          <a:bodyPr/>
          <a:lstStyle/>
          <a:p>
            <a:fld id="{97307A00-F6CF-8142-84E2-FA9F5A82AACB}" type="slidenum">
              <a:rPr lang="de-DE" smtClean="0"/>
              <a:t>12</a:t>
            </a:fld>
            <a:endParaRPr lang="de-DE"/>
          </a:p>
        </p:txBody>
      </p:sp>
    </p:spTree>
    <p:extLst>
      <p:ext uri="{BB962C8B-B14F-4D97-AF65-F5344CB8AC3E}">
        <p14:creationId xmlns:p14="http://schemas.microsoft.com/office/powerpoint/2010/main" val="58669903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15" name="Rectangle 6">
            <a:extLst>
              <a:ext uri="{FF2B5EF4-FFF2-40B4-BE49-F238E27FC236}">
                <a16:creationId xmlns:a16="http://schemas.microsoft.com/office/drawing/2014/main" id="{9EE94E67-4979-4A98-B57C-73F417A278B5}"/>
              </a:ext>
            </a:extLst>
          </p:cNvPr>
          <p:cNvSpPr/>
          <p:nvPr userDrawn="1"/>
        </p:nvSpPr>
        <p:spPr>
          <a:xfrm>
            <a:off x="1" y="6237586"/>
            <a:ext cx="12191999" cy="6204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8">
            <a:extLst>
              <a:ext uri="{FF2B5EF4-FFF2-40B4-BE49-F238E27FC236}">
                <a16:creationId xmlns:a16="http://schemas.microsoft.com/office/drawing/2014/main" id="{7C2865E7-F9EC-456F-91AC-0A312FD548C6}"/>
              </a:ext>
            </a:extLst>
          </p:cNvPr>
          <p:cNvSpPr/>
          <p:nvPr userDrawn="1"/>
        </p:nvSpPr>
        <p:spPr>
          <a:xfrm>
            <a:off x="0" y="617102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de-DE"/>
              <a:t>Mastertitelformat bearbeiten</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de-DE"/>
              <a:t>Master-Untertitelformat bearbeiten</a:t>
            </a:r>
            <a:endParaRPr lang="en-US" dirty="0"/>
          </a:p>
        </p:txBody>
      </p:sp>
      <p:sp>
        <p:nvSpPr>
          <p:cNvPr id="4" name="Date Placeholder 3"/>
          <p:cNvSpPr>
            <a:spLocks noGrp="1"/>
          </p:cNvSpPr>
          <p:nvPr>
            <p:ph type="dt" sz="half" idx="10"/>
          </p:nvPr>
        </p:nvSpPr>
        <p:spPr/>
        <p:txBody>
          <a:bodyPr/>
          <a:lstStyle/>
          <a:p>
            <a:r>
              <a:rPr lang="de-DE"/>
              <a:t>​</a:t>
            </a:r>
            <a:fld id="{B7C4225E-112C-46DC-B4A1-DABE3751CAD0}" type="datetime1">
              <a:rPr lang="de" smtClean="0"/>
              <a:pPr/>
              <a:t>08.02.2023</a:t>
            </a:fld>
            <a:r>
              <a:t>​</a:t>
            </a:r>
            <a:endParaRPr dirty="0"/>
          </a:p>
        </p:txBody>
      </p:sp>
      <p:sp>
        <p:nvSpPr>
          <p:cNvPr id="6" name="Slide Number Placeholder 5"/>
          <p:cNvSpPr>
            <a:spLocks noGrp="1"/>
          </p:cNvSpPr>
          <p:nvPr>
            <p:ph type="sldNum" sz="quarter" idx="12"/>
          </p:nvPr>
        </p:nvSpPr>
        <p:spPr/>
        <p:txBody>
          <a:bodyPr/>
          <a:lstStyle/>
          <a:p>
            <a:pPr rtl="0"/>
            <a:fld id="{0FF54DE5-C571-48E8-A5BC-B369434E2F44}" type="slidenum">
              <a:rPr lang="de-DE" smtClean="0"/>
              <a:t>‹Nr.›</a:t>
            </a:fld>
            <a:endParaRPr lang="de-DE"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2" name="Grafik 11">
            <a:extLst>
              <a:ext uri="{FF2B5EF4-FFF2-40B4-BE49-F238E27FC236}">
                <a16:creationId xmlns:a16="http://schemas.microsoft.com/office/drawing/2014/main" id="{BE920823-F7CE-4571-8196-0098CAC4768E}"/>
              </a:ext>
            </a:extLst>
          </p:cNvPr>
          <p:cNvPicPr>
            <a:picLocks noChangeAspect="1"/>
          </p:cNvPicPr>
          <p:nvPr userDrawn="1"/>
        </p:nvPicPr>
        <p:blipFill>
          <a:blip r:embed="rId2"/>
          <a:stretch>
            <a:fillRect/>
          </a:stretch>
        </p:blipFill>
        <p:spPr>
          <a:xfrm>
            <a:off x="9337430" y="277640"/>
            <a:ext cx="2594097" cy="1880634"/>
          </a:xfrm>
          <a:prstGeom prst="rect">
            <a:avLst/>
          </a:prstGeom>
        </p:spPr>
      </p:pic>
      <p:pic>
        <p:nvPicPr>
          <p:cNvPr id="14" name="Grafik 13">
            <a:extLst>
              <a:ext uri="{FF2B5EF4-FFF2-40B4-BE49-F238E27FC236}">
                <a16:creationId xmlns:a16="http://schemas.microsoft.com/office/drawing/2014/main" id="{A5514CC5-9F74-410F-9764-C41B9AA117F4}"/>
              </a:ext>
            </a:extLst>
          </p:cNvPr>
          <p:cNvPicPr/>
          <p:nvPr userDrawn="1"/>
        </p:nvPicPr>
        <p:blipFill>
          <a:blip r:embed="rId3"/>
          <a:stretch>
            <a:fillRect/>
          </a:stretch>
        </p:blipFill>
        <p:spPr>
          <a:xfrm>
            <a:off x="10099505" y="6266872"/>
            <a:ext cx="1987550" cy="567690"/>
          </a:xfrm>
          <a:prstGeom prst="rect">
            <a:avLst/>
          </a:prstGeom>
        </p:spPr>
      </p:pic>
      <p:sp>
        <p:nvSpPr>
          <p:cNvPr id="17" name="Untertitel 2">
            <a:extLst>
              <a:ext uri="{FF2B5EF4-FFF2-40B4-BE49-F238E27FC236}">
                <a16:creationId xmlns:a16="http://schemas.microsoft.com/office/drawing/2014/main" id="{4BE99218-C5F6-4E57-9C2C-F45EA09E5323}"/>
              </a:ext>
            </a:extLst>
          </p:cNvPr>
          <p:cNvSpPr txBox="1">
            <a:spLocks/>
          </p:cNvSpPr>
          <p:nvPr userDrawn="1"/>
        </p:nvSpPr>
        <p:spPr>
          <a:xfrm>
            <a:off x="4376057" y="6360042"/>
            <a:ext cx="5340977" cy="818408"/>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pPr algn="ctr"/>
            <a:r>
              <a:rPr lang="en-US" sz="900" dirty="0">
                <a:solidFill>
                  <a:schemeClr val="bg1"/>
                </a:solidFill>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de-DE" sz="900" dirty="0">
              <a:solidFill>
                <a:schemeClr val="bg1"/>
              </a:solidFill>
            </a:endParaRPr>
          </a:p>
          <a:p>
            <a:pPr algn="ctr"/>
            <a:endParaRPr lang="en-GB" sz="2000" dirty="0">
              <a:solidFill>
                <a:schemeClr val="bg1"/>
              </a:solidFill>
            </a:endParaRPr>
          </a:p>
        </p:txBody>
      </p:sp>
      <p:pic>
        <p:nvPicPr>
          <p:cNvPr id="18" name="Grafik 17">
            <a:extLst>
              <a:ext uri="{FF2B5EF4-FFF2-40B4-BE49-F238E27FC236}">
                <a16:creationId xmlns:a16="http://schemas.microsoft.com/office/drawing/2014/main" id="{992402AE-ACF8-4126-8E19-1D5B9B887BD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4945" y="6281603"/>
            <a:ext cx="1061484" cy="400384"/>
          </a:xfrm>
          <a:prstGeom prst="rect">
            <a:avLst/>
          </a:prstGeom>
        </p:spPr>
      </p:pic>
    </p:spTree>
    <p:extLst>
      <p:ext uri="{BB962C8B-B14F-4D97-AF65-F5344CB8AC3E}">
        <p14:creationId xmlns:p14="http://schemas.microsoft.com/office/powerpoint/2010/main" val="1620199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itleAndTx" preserve="1">
  <p:cSld name="Vertikaler Titel und Text">
    <p:spTree>
      <p:nvGrpSpPr>
        <p:cNvPr id="1" name=""/>
        <p:cNvGrpSpPr/>
        <p:nvPr/>
      </p:nvGrpSpPr>
      <p:grpSpPr>
        <a:xfrm>
          <a:off x="0" y="0"/>
          <a:ext cx="0" cy="0"/>
          <a:chOff x="0" y="0"/>
          <a:chExt cx="0" cy="0"/>
        </a:xfrm>
      </p:grpSpPr>
      <p:sp>
        <p:nvSpPr>
          <p:cNvPr id="14" name="Rectangle 6">
            <a:extLst>
              <a:ext uri="{FF2B5EF4-FFF2-40B4-BE49-F238E27FC236}">
                <a16:creationId xmlns:a16="http://schemas.microsoft.com/office/drawing/2014/main" id="{05D79598-CCB3-49FA-8F20-78D231679734}"/>
              </a:ext>
            </a:extLst>
          </p:cNvPr>
          <p:cNvSpPr/>
          <p:nvPr userDrawn="1"/>
        </p:nvSpPr>
        <p:spPr>
          <a:xfrm>
            <a:off x="1" y="6237586"/>
            <a:ext cx="12191999" cy="6204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8">
            <a:extLst>
              <a:ext uri="{FF2B5EF4-FFF2-40B4-BE49-F238E27FC236}">
                <a16:creationId xmlns:a16="http://schemas.microsoft.com/office/drawing/2014/main" id="{F5BBF09F-DD46-4C43-B0F0-3BE77057564C}"/>
              </a:ext>
            </a:extLst>
          </p:cNvPr>
          <p:cNvSpPr/>
          <p:nvPr userDrawn="1"/>
        </p:nvSpPr>
        <p:spPr>
          <a:xfrm>
            <a:off x="0" y="617102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6" name="Grafik 15">
            <a:extLst>
              <a:ext uri="{FF2B5EF4-FFF2-40B4-BE49-F238E27FC236}">
                <a16:creationId xmlns:a16="http://schemas.microsoft.com/office/drawing/2014/main" id="{25484D72-5ABC-4513-BED9-89D3C2E14A7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945" y="6281603"/>
            <a:ext cx="1061484" cy="400384"/>
          </a:xfrm>
          <a:prstGeom prst="rect">
            <a:avLst/>
          </a:prstGeom>
        </p:spPr>
      </p:pic>
      <p:sp>
        <p:nvSpPr>
          <p:cNvPr id="2" name="Vertical Title 1"/>
          <p:cNvSpPr>
            <a:spLocks noGrp="1"/>
          </p:cNvSpPr>
          <p:nvPr>
            <p:ph type="title" orient="vert"/>
          </p:nvPr>
        </p:nvSpPr>
        <p:spPr>
          <a:xfrm>
            <a:off x="8724900" y="414778"/>
            <a:ext cx="2628900" cy="5757421"/>
          </a:xfrm>
        </p:spPr>
        <p:txBody>
          <a:bodyPr vert="eaVert"/>
          <a:lstStyle/>
          <a:p>
            <a:r>
              <a:rPr lang="de-DE"/>
              <a:t>Mastertitelformat bearbeiten</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r>
              <a:rPr lang="de-DE"/>
              <a:t>​</a:t>
            </a:r>
            <a:fld id="{94ECE08C-AB13-4023-92C4-6508B5611553}" type="datetime1">
              <a:rPr lang="de-DE" smtClean="0"/>
              <a:pPr/>
              <a:t>08.02.2023</a:t>
            </a:fld>
            <a:r>
              <a:rPr lang="de-DE"/>
              <a:t>​</a:t>
            </a:r>
            <a:endParaRPr lang="de-DE" dirty="0"/>
          </a:p>
        </p:txBody>
      </p:sp>
      <p:sp>
        <p:nvSpPr>
          <p:cNvPr id="5" name="Footer Placeholder 4"/>
          <p:cNvSpPr>
            <a:spLocks noGrp="1"/>
          </p:cNvSpPr>
          <p:nvPr>
            <p:ph type="ftr" sz="quarter" idx="11"/>
          </p:nvPr>
        </p:nvSpPr>
        <p:spPr/>
        <p:txBody>
          <a:bodyPr/>
          <a:lstStyle/>
          <a:p>
            <a:pPr rtl="0"/>
            <a:endParaRPr lang="de-DE" noProof="0" dirty="0"/>
          </a:p>
        </p:txBody>
      </p:sp>
      <p:sp>
        <p:nvSpPr>
          <p:cNvPr id="6" name="Slide Number Placeholder 5"/>
          <p:cNvSpPr>
            <a:spLocks noGrp="1"/>
          </p:cNvSpPr>
          <p:nvPr>
            <p:ph type="sldNum" sz="quarter" idx="12"/>
          </p:nvPr>
        </p:nvSpPr>
        <p:spPr/>
        <p:txBody>
          <a:bodyPr/>
          <a:lstStyle/>
          <a:p>
            <a:fld id="{0FF54DE5-C571-48E8-A5BC-B369434E2F44}" type="slidenum">
              <a:rPr lang="de-DE" smtClean="0"/>
              <a:pPr/>
              <a:t>‹Nr.›</a:t>
            </a:fld>
            <a:endParaRPr lang="de-DE" dirty="0"/>
          </a:p>
        </p:txBody>
      </p:sp>
      <p:pic>
        <p:nvPicPr>
          <p:cNvPr id="11" name="Grafik 10">
            <a:extLst>
              <a:ext uri="{FF2B5EF4-FFF2-40B4-BE49-F238E27FC236}">
                <a16:creationId xmlns:a16="http://schemas.microsoft.com/office/drawing/2014/main" id="{312D0061-9B85-4367-9EA3-861A09E1545C}"/>
              </a:ext>
            </a:extLst>
          </p:cNvPr>
          <p:cNvPicPr>
            <a:picLocks noChangeAspect="1"/>
          </p:cNvPicPr>
          <p:nvPr userDrawn="1"/>
        </p:nvPicPr>
        <p:blipFill>
          <a:blip r:embed="rId3"/>
          <a:stretch>
            <a:fillRect/>
          </a:stretch>
        </p:blipFill>
        <p:spPr>
          <a:xfrm>
            <a:off x="9337430" y="277640"/>
            <a:ext cx="2594097" cy="1880634"/>
          </a:xfrm>
          <a:prstGeom prst="rect">
            <a:avLst/>
          </a:prstGeom>
        </p:spPr>
      </p:pic>
      <p:pic>
        <p:nvPicPr>
          <p:cNvPr id="13" name="Grafik 12">
            <a:extLst>
              <a:ext uri="{FF2B5EF4-FFF2-40B4-BE49-F238E27FC236}">
                <a16:creationId xmlns:a16="http://schemas.microsoft.com/office/drawing/2014/main" id="{CA30B99D-5893-4EA3-B063-D174FE8ADF81}"/>
              </a:ext>
            </a:extLst>
          </p:cNvPr>
          <p:cNvPicPr/>
          <p:nvPr userDrawn="1"/>
        </p:nvPicPr>
        <p:blipFill>
          <a:blip r:embed="rId4"/>
          <a:stretch>
            <a:fillRect/>
          </a:stretch>
        </p:blipFill>
        <p:spPr>
          <a:xfrm>
            <a:off x="10099505" y="6266872"/>
            <a:ext cx="1987550" cy="567690"/>
          </a:xfrm>
          <a:prstGeom prst="rect">
            <a:avLst/>
          </a:prstGeom>
        </p:spPr>
      </p:pic>
      <p:sp>
        <p:nvSpPr>
          <p:cNvPr id="17" name="Untertitel 2">
            <a:extLst>
              <a:ext uri="{FF2B5EF4-FFF2-40B4-BE49-F238E27FC236}">
                <a16:creationId xmlns:a16="http://schemas.microsoft.com/office/drawing/2014/main" id="{5E03E611-2053-40E4-BC66-FBCECDF88AE0}"/>
              </a:ext>
            </a:extLst>
          </p:cNvPr>
          <p:cNvSpPr txBox="1">
            <a:spLocks/>
          </p:cNvSpPr>
          <p:nvPr userDrawn="1"/>
        </p:nvSpPr>
        <p:spPr>
          <a:xfrm>
            <a:off x="4376057" y="6360042"/>
            <a:ext cx="5340977" cy="818408"/>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pPr algn="ctr"/>
            <a:r>
              <a:rPr lang="en-US" sz="900" dirty="0">
                <a:solidFill>
                  <a:schemeClr val="bg1"/>
                </a:solidFill>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de-DE" sz="900" dirty="0">
              <a:solidFill>
                <a:schemeClr val="bg1"/>
              </a:solidFill>
            </a:endParaRPr>
          </a:p>
          <a:p>
            <a:pPr algn="ctr"/>
            <a:endParaRPr lang="en-GB" sz="2000" dirty="0">
              <a:solidFill>
                <a:schemeClr val="bg1"/>
              </a:solidFill>
            </a:endParaRPr>
          </a:p>
        </p:txBody>
      </p:sp>
    </p:spTree>
    <p:extLst>
      <p:ext uri="{BB962C8B-B14F-4D97-AF65-F5344CB8AC3E}">
        <p14:creationId xmlns:p14="http://schemas.microsoft.com/office/powerpoint/2010/main" val="36554195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cSld name="Titelfolie mit Bild">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1104900" y="2292094"/>
            <a:ext cx="5734050" cy="2219691"/>
          </a:xfrm>
        </p:spPr>
        <p:txBody>
          <a:bodyPr rtlCol="0" anchor="ctr">
            <a:normAutofit/>
          </a:bodyPr>
          <a:lstStyle>
            <a:lvl1pPr algn="l" rtl="0">
              <a:defRPr sz="4000" cap="all" baseline="0"/>
            </a:lvl1pPr>
          </a:lstStyle>
          <a:p>
            <a:pPr rtl="0"/>
            <a:r>
              <a:rPr lang="de-DE" noProof="0" dirty="0" err="1"/>
              <a:t>Stem</a:t>
            </a:r>
            <a:r>
              <a:rPr lang="de-DE" noProof="0" dirty="0"/>
              <a:t> in Action</a:t>
            </a:r>
          </a:p>
        </p:txBody>
      </p:sp>
      <p:sp>
        <p:nvSpPr>
          <p:cNvPr id="3" name="Untertitel 2"/>
          <p:cNvSpPr>
            <a:spLocks noGrp="1"/>
          </p:cNvSpPr>
          <p:nvPr>
            <p:ph type="subTitle" idx="1" hasCustomPrompt="1"/>
          </p:nvPr>
        </p:nvSpPr>
        <p:spPr>
          <a:xfrm>
            <a:off x="1104900" y="4511784"/>
            <a:ext cx="5734050" cy="955565"/>
          </a:xfrm>
        </p:spPr>
        <p:txBody>
          <a:bodyPr rtlCol="0">
            <a:normAutofit/>
          </a:bodyPr>
          <a:lstStyle>
            <a:lvl1pPr marL="0" indent="0" algn="l" rtl="0">
              <a:spcBef>
                <a:spcPts val="0"/>
              </a:spcBef>
              <a:buNone/>
              <a:defRPr sz="1800"/>
            </a:lvl1pPr>
            <a:lvl2pPr marL="457200" indent="0" algn="ctr" rtl="0">
              <a:buNone/>
              <a:defRPr sz="2000"/>
            </a:lvl2pPr>
            <a:lvl3pPr marL="914400" indent="0" algn="ctr" rtl="0">
              <a:buNone/>
              <a:defRPr sz="1800"/>
            </a:lvl3pPr>
            <a:lvl4pPr marL="1371600" indent="0" algn="ctr" rtl="0">
              <a:buNone/>
              <a:defRPr sz="1600"/>
            </a:lvl4pPr>
            <a:lvl5pPr marL="1828800" indent="0" algn="ctr" rtl="0">
              <a:buNone/>
              <a:defRPr sz="1600"/>
            </a:lvl5pPr>
            <a:lvl6pPr marL="2286000" indent="0" algn="ctr" rtl="0">
              <a:buNone/>
              <a:defRPr sz="1600"/>
            </a:lvl6pPr>
            <a:lvl7pPr marL="2743200" indent="0" algn="ctr" rtl="0">
              <a:buNone/>
              <a:defRPr sz="1600"/>
            </a:lvl7pPr>
            <a:lvl8pPr marL="3200400" indent="0" algn="ctr" rtl="0">
              <a:buNone/>
              <a:defRPr sz="1600"/>
            </a:lvl8pPr>
            <a:lvl9pPr marL="3657600" indent="0" algn="ctr" rtl="0">
              <a:buNone/>
              <a:defRPr sz="1600"/>
            </a:lvl9pPr>
          </a:lstStyle>
          <a:p>
            <a:pPr rtl="0"/>
            <a:r>
              <a:rPr lang="en-US" dirty="0"/>
              <a:t>2020-1-LV01-KA204-077548</a:t>
            </a:r>
          </a:p>
          <a:p>
            <a:pPr rtl="0"/>
            <a:r>
              <a:rPr lang="en-US" dirty="0"/>
              <a:t>Rural and Regional Libraries as Local Family Entrepreneurship </a:t>
            </a:r>
            <a:r>
              <a:rPr lang="en-US" dirty="0" err="1"/>
              <a:t>Centres</a:t>
            </a:r>
            <a:endParaRPr lang="en-US" dirty="0"/>
          </a:p>
        </p:txBody>
      </p:sp>
      <p:sp>
        <p:nvSpPr>
          <p:cNvPr id="11" name="Bildplatzhalter 10"/>
          <p:cNvSpPr>
            <a:spLocks noGrp="1"/>
          </p:cNvSpPr>
          <p:nvPr>
            <p:ph type="pic" sz="quarter" idx="13"/>
          </p:nvPr>
        </p:nvSpPr>
        <p:spPr>
          <a:xfrm>
            <a:off x="6981063" y="1310656"/>
            <a:ext cx="5210937" cy="4208604"/>
          </a:xfrm>
          <a:solidFill>
            <a:schemeClr val="tx1">
              <a:lumMod val="20000"/>
              <a:lumOff val="80000"/>
            </a:schemeClr>
          </a:solidFill>
        </p:spPr>
        <p:txBody>
          <a:bodyPr tIns="1005840" rtlCol="0"/>
          <a:lstStyle>
            <a:lvl1pPr marL="0" indent="0" algn="ctr" rtl="0">
              <a:buNone/>
              <a:defRPr/>
            </a:lvl1pPr>
          </a:lstStyle>
          <a:p>
            <a:pPr rtl="0"/>
            <a:r>
              <a:rPr lang="de-DE" noProof="0" dirty="0"/>
              <a:t>Bild durch Klicken auf Symbol hinzufügen</a:t>
            </a:r>
          </a:p>
        </p:txBody>
      </p:sp>
      <p:pic>
        <p:nvPicPr>
          <p:cNvPr id="21" name="Grafik 20">
            <a:extLst>
              <a:ext uri="{FF2B5EF4-FFF2-40B4-BE49-F238E27FC236}">
                <a16:creationId xmlns:a16="http://schemas.microsoft.com/office/drawing/2014/main" id="{B331BD96-9573-4FB4-B04D-D2A89380288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044163"/>
            <a:ext cx="1061484" cy="400384"/>
          </a:xfrm>
          <a:prstGeom prst="rect">
            <a:avLst/>
          </a:prstGeom>
        </p:spPr>
      </p:pic>
      <p:sp>
        <p:nvSpPr>
          <p:cNvPr id="6" name="Rechteck 5">
            <a:extLst>
              <a:ext uri="{FF2B5EF4-FFF2-40B4-BE49-F238E27FC236}">
                <a16:creationId xmlns:a16="http://schemas.microsoft.com/office/drawing/2014/main" id="{D79F4F24-D747-4BC4-9B51-3126DE9C8BA3}"/>
              </a:ext>
            </a:extLst>
          </p:cNvPr>
          <p:cNvSpPr/>
          <p:nvPr userDrawn="1"/>
        </p:nvSpPr>
        <p:spPr>
          <a:xfrm>
            <a:off x="2623041" y="5921327"/>
            <a:ext cx="6096000" cy="1046440"/>
          </a:xfrm>
          <a:prstGeom prst="rect">
            <a:avLst/>
          </a:prstGeom>
        </p:spPr>
        <p:txBody>
          <a:bodyPr>
            <a:spAutoFit/>
          </a:bodyPr>
          <a:lstStyle/>
          <a:p>
            <a:pPr algn="ctr"/>
            <a:r>
              <a:rPr lang="en-US" sz="1200" dirty="0">
                <a:solidFill>
                  <a:schemeClr val="bg1"/>
                </a:solidFill>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en-GB" sz="3600" dirty="0">
              <a:solidFill>
                <a:schemeClr val="bg1"/>
              </a:solidFill>
            </a:endParaRPr>
          </a:p>
          <a:p>
            <a:pPr algn="ctr"/>
            <a:endParaRPr lang="en-US" sz="1200" dirty="0">
              <a:solidFill>
                <a:schemeClr val="bg1"/>
              </a:solidFill>
            </a:endParaRPr>
          </a:p>
        </p:txBody>
      </p:sp>
      <p:pic>
        <p:nvPicPr>
          <p:cNvPr id="10" name="Grafik 9">
            <a:extLst>
              <a:ext uri="{FF2B5EF4-FFF2-40B4-BE49-F238E27FC236}">
                <a16:creationId xmlns:a16="http://schemas.microsoft.com/office/drawing/2014/main" id="{BC71516D-DAA5-47FB-B6B4-30FB8A55BB5A}"/>
              </a:ext>
            </a:extLst>
          </p:cNvPr>
          <p:cNvPicPr>
            <a:picLocks noChangeAspect="1"/>
          </p:cNvPicPr>
          <p:nvPr userDrawn="1"/>
        </p:nvPicPr>
        <p:blipFill>
          <a:blip r:embed="rId3"/>
          <a:stretch>
            <a:fillRect/>
          </a:stretch>
        </p:blipFill>
        <p:spPr>
          <a:xfrm>
            <a:off x="9337430" y="277640"/>
            <a:ext cx="2594097" cy="1880634"/>
          </a:xfrm>
          <a:prstGeom prst="rect">
            <a:avLst/>
          </a:prstGeom>
        </p:spPr>
      </p:pic>
      <p:sp>
        <p:nvSpPr>
          <p:cNvPr id="12" name="Untertitel 2">
            <a:extLst>
              <a:ext uri="{FF2B5EF4-FFF2-40B4-BE49-F238E27FC236}">
                <a16:creationId xmlns:a16="http://schemas.microsoft.com/office/drawing/2014/main" id="{F5864BAB-5091-422E-92AB-AD41005A96FA}"/>
              </a:ext>
            </a:extLst>
          </p:cNvPr>
          <p:cNvSpPr txBox="1">
            <a:spLocks/>
          </p:cNvSpPr>
          <p:nvPr userDrawn="1"/>
        </p:nvSpPr>
        <p:spPr>
          <a:xfrm>
            <a:off x="122455" y="6425358"/>
            <a:ext cx="9594579" cy="818408"/>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pPr algn="ctr"/>
            <a:r>
              <a:rPr lang="en-US" sz="900" dirty="0"/>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de-DE" sz="900" dirty="0"/>
          </a:p>
          <a:p>
            <a:pPr algn="ctr"/>
            <a:endParaRPr lang="en-GB" sz="2000" dirty="0">
              <a:solidFill>
                <a:srgbClr val="1F497D"/>
              </a:solidFill>
            </a:endParaRPr>
          </a:p>
        </p:txBody>
      </p:sp>
      <p:pic>
        <p:nvPicPr>
          <p:cNvPr id="13" name="Grafik 12">
            <a:extLst>
              <a:ext uri="{FF2B5EF4-FFF2-40B4-BE49-F238E27FC236}">
                <a16:creationId xmlns:a16="http://schemas.microsoft.com/office/drawing/2014/main" id="{3E4033F0-50D9-444C-9717-72B087E5A2B1}"/>
              </a:ext>
            </a:extLst>
          </p:cNvPr>
          <p:cNvPicPr/>
          <p:nvPr userDrawn="1"/>
        </p:nvPicPr>
        <p:blipFill>
          <a:blip r:embed="rId4"/>
          <a:stretch>
            <a:fillRect/>
          </a:stretch>
        </p:blipFill>
        <p:spPr>
          <a:xfrm>
            <a:off x="10099505" y="6266872"/>
            <a:ext cx="1987550" cy="567690"/>
          </a:xfrm>
          <a:prstGeom prst="rect">
            <a:avLst/>
          </a:prstGeom>
        </p:spPr>
      </p:pic>
    </p:spTree>
    <p:extLst>
      <p:ext uri="{BB962C8B-B14F-4D97-AF65-F5344CB8AC3E}">
        <p14:creationId xmlns:p14="http://schemas.microsoft.com/office/powerpoint/2010/main" val="2272256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de-DE"/>
              <a:t>Mastertitelformat bearbeiten</a:t>
            </a:r>
            <a:endParaRPr lang="en-US" dirty="0"/>
          </a:p>
        </p:txBody>
      </p:sp>
      <p:sp>
        <p:nvSpPr>
          <p:cNvPr id="3" name="Content Placehold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a:xfrm>
            <a:off x="1097280" y="6459785"/>
            <a:ext cx="2472271" cy="365125"/>
          </a:xfrm>
        </p:spPr>
        <p:txBody>
          <a:bodyPr/>
          <a:lstStyle/>
          <a:p>
            <a:r>
              <a:rPr lang="de-DE" dirty="0"/>
              <a:t>​</a:t>
            </a:r>
            <a:fld id="{94ECE08C-AB13-4023-92C4-6508B5611553}" type="datetime1">
              <a:rPr lang="de-DE" smtClean="0"/>
              <a:pPr/>
              <a:t>08.02.2023</a:t>
            </a:fld>
            <a:r>
              <a:rPr lang="de-DE" dirty="0"/>
              <a:t>​</a:t>
            </a:r>
          </a:p>
        </p:txBody>
      </p:sp>
      <p:sp>
        <p:nvSpPr>
          <p:cNvPr id="5" name="Footer Placeholder 4"/>
          <p:cNvSpPr>
            <a:spLocks noGrp="1"/>
          </p:cNvSpPr>
          <p:nvPr>
            <p:ph type="ftr" sz="quarter" idx="11"/>
          </p:nvPr>
        </p:nvSpPr>
        <p:spPr/>
        <p:txBody>
          <a:bodyPr/>
          <a:lstStyle/>
          <a:p>
            <a:pPr rtl="0"/>
            <a:endParaRPr lang="de-DE" noProof="0" dirty="0"/>
          </a:p>
        </p:txBody>
      </p:sp>
      <p:sp>
        <p:nvSpPr>
          <p:cNvPr id="6" name="Slide Number Placeholder 5"/>
          <p:cNvSpPr>
            <a:spLocks noGrp="1"/>
          </p:cNvSpPr>
          <p:nvPr>
            <p:ph type="sldNum" sz="quarter" idx="12"/>
          </p:nvPr>
        </p:nvSpPr>
        <p:spPr/>
        <p:txBody>
          <a:bodyPr/>
          <a:lstStyle/>
          <a:p>
            <a:fld id="{0FF54DE5-C571-48E8-A5BC-B369434E2F44}" type="slidenum">
              <a:rPr lang="de-DE" smtClean="0"/>
              <a:pPr/>
              <a:t>‹Nr.›</a:t>
            </a:fld>
            <a:endParaRPr lang="de-DE" dirty="0"/>
          </a:p>
        </p:txBody>
      </p:sp>
    </p:spTree>
    <p:extLst>
      <p:ext uri="{BB962C8B-B14F-4D97-AF65-F5344CB8AC3E}">
        <p14:creationId xmlns:p14="http://schemas.microsoft.com/office/powerpoint/2010/main" val="3117281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bschnitts-&#10;überschrift">
    <p:bg>
      <p:bgPr>
        <a:solidFill>
          <a:schemeClr val="bg1"/>
        </a:solidFill>
        <a:effectLst/>
      </p:bgPr>
    </p:bg>
    <p:spTree>
      <p:nvGrpSpPr>
        <p:cNvPr id="1" name=""/>
        <p:cNvGrpSpPr/>
        <p:nvPr/>
      </p:nvGrpSpPr>
      <p:grpSpPr>
        <a:xfrm>
          <a:off x="0" y="0"/>
          <a:ext cx="0" cy="0"/>
          <a:chOff x="0" y="0"/>
          <a:chExt cx="0" cy="0"/>
        </a:xfrm>
      </p:grpSpPr>
      <p:sp>
        <p:nvSpPr>
          <p:cNvPr id="15" name="Rectangle 6">
            <a:extLst>
              <a:ext uri="{FF2B5EF4-FFF2-40B4-BE49-F238E27FC236}">
                <a16:creationId xmlns:a16="http://schemas.microsoft.com/office/drawing/2014/main" id="{F93FD68F-6327-4C0F-8016-3D0C89ECBD6A}"/>
              </a:ext>
            </a:extLst>
          </p:cNvPr>
          <p:cNvSpPr/>
          <p:nvPr userDrawn="1"/>
        </p:nvSpPr>
        <p:spPr>
          <a:xfrm>
            <a:off x="1" y="6237586"/>
            <a:ext cx="12191999" cy="6204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8">
            <a:extLst>
              <a:ext uri="{FF2B5EF4-FFF2-40B4-BE49-F238E27FC236}">
                <a16:creationId xmlns:a16="http://schemas.microsoft.com/office/drawing/2014/main" id="{2884904C-CD0F-4A65-B408-428CBAF919CA}"/>
              </a:ext>
            </a:extLst>
          </p:cNvPr>
          <p:cNvSpPr/>
          <p:nvPr userDrawn="1"/>
        </p:nvSpPr>
        <p:spPr>
          <a:xfrm>
            <a:off x="0" y="617102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7" name="Grafik 16">
            <a:extLst>
              <a:ext uri="{FF2B5EF4-FFF2-40B4-BE49-F238E27FC236}">
                <a16:creationId xmlns:a16="http://schemas.microsoft.com/office/drawing/2014/main" id="{991FCA08-D9C2-47D3-8246-9BFE07E6F44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945" y="6281603"/>
            <a:ext cx="1061484" cy="400384"/>
          </a:xfrm>
          <a:prstGeom prst="rect">
            <a:avLst/>
          </a:prstGeom>
        </p:spPr>
      </p:pic>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de-DE"/>
              <a:t>Mastertitelformat bearbeiten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r>
              <a:rPr lang="de-DE"/>
              <a:t>​</a:t>
            </a:r>
            <a:fld id="{94ECE08C-AB13-4023-92C4-6508B5611553}" type="datetime1">
              <a:rPr lang="de-DE" smtClean="0"/>
              <a:pPr/>
              <a:t>08.02.2023</a:t>
            </a:fld>
            <a:r>
              <a:rPr lang="de-DE"/>
              <a:t>​</a:t>
            </a:r>
            <a:endParaRPr lang="de-DE" dirty="0"/>
          </a:p>
        </p:txBody>
      </p:sp>
      <p:sp>
        <p:nvSpPr>
          <p:cNvPr id="5" name="Footer Placeholder 4"/>
          <p:cNvSpPr>
            <a:spLocks noGrp="1"/>
          </p:cNvSpPr>
          <p:nvPr>
            <p:ph type="ftr" sz="quarter" idx="11"/>
          </p:nvPr>
        </p:nvSpPr>
        <p:spPr/>
        <p:txBody>
          <a:bodyPr/>
          <a:lstStyle/>
          <a:p>
            <a:pPr rtl="0"/>
            <a:endParaRPr lang="de-DE" noProof="0" dirty="0"/>
          </a:p>
        </p:txBody>
      </p:sp>
      <p:sp>
        <p:nvSpPr>
          <p:cNvPr id="6" name="Slide Number Placeholder 5"/>
          <p:cNvSpPr>
            <a:spLocks noGrp="1"/>
          </p:cNvSpPr>
          <p:nvPr>
            <p:ph type="sldNum" sz="quarter" idx="12"/>
          </p:nvPr>
        </p:nvSpPr>
        <p:spPr/>
        <p:txBody>
          <a:bodyPr/>
          <a:lstStyle/>
          <a:p>
            <a:fld id="{0FF54DE5-C571-48E8-A5BC-B369434E2F44}" type="slidenum">
              <a:rPr lang="de-DE" smtClean="0"/>
              <a:pPr/>
              <a:t>‹Nr.›</a:t>
            </a:fld>
            <a:endParaRPr lang="de-DE"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Grafik 10">
            <a:extLst>
              <a:ext uri="{FF2B5EF4-FFF2-40B4-BE49-F238E27FC236}">
                <a16:creationId xmlns:a16="http://schemas.microsoft.com/office/drawing/2014/main" id="{8A92D6B6-92F3-454C-BAEF-663E7610A180}"/>
              </a:ext>
            </a:extLst>
          </p:cNvPr>
          <p:cNvPicPr>
            <a:picLocks noChangeAspect="1"/>
          </p:cNvPicPr>
          <p:nvPr userDrawn="1"/>
        </p:nvPicPr>
        <p:blipFill>
          <a:blip r:embed="rId3"/>
          <a:stretch>
            <a:fillRect/>
          </a:stretch>
        </p:blipFill>
        <p:spPr>
          <a:xfrm>
            <a:off x="9337430" y="277640"/>
            <a:ext cx="2594097" cy="1880634"/>
          </a:xfrm>
          <a:prstGeom prst="rect">
            <a:avLst/>
          </a:prstGeom>
        </p:spPr>
      </p:pic>
      <p:pic>
        <p:nvPicPr>
          <p:cNvPr id="13" name="Grafik 12">
            <a:extLst>
              <a:ext uri="{FF2B5EF4-FFF2-40B4-BE49-F238E27FC236}">
                <a16:creationId xmlns:a16="http://schemas.microsoft.com/office/drawing/2014/main" id="{8FCD6719-4FBF-4800-89A4-207C503F8C7C}"/>
              </a:ext>
            </a:extLst>
          </p:cNvPr>
          <p:cNvPicPr/>
          <p:nvPr userDrawn="1"/>
        </p:nvPicPr>
        <p:blipFill>
          <a:blip r:embed="rId4"/>
          <a:stretch>
            <a:fillRect/>
          </a:stretch>
        </p:blipFill>
        <p:spPr>
          <a:xfrm>
            <a:off x="10099505" y="6266872"/>
            <a:ext cx="1987550" cy="567690"/>
          </a:xfrm>
          <a:prstGeom prst="rect">
            <a:avLst/>
          </a:prstGeom>
        </p:spPr>
      </p:pic>
      <p:sp>
        <p:nvSpPr>
          <p:cNvPr id="14" name="Untertitel 2">
            <a:extLst>
              <a:ext uri="{FF2B5EF4-FFF2-40B4-BE49-F238E27FC236}">
                <a16:creationId xmlns:a16="http://schemas.microsoft.com/office/drawing/2014/main" id="{FA486C4F-A9CB-45DC-8854-CC626D6C4610}"/>
              </a:ext>
            </a:extLst>
          </p:cNvPr>
          <p:cNvSpPr txBox="1">
            <a:spLocks/>
          </p:cNvSpPr>
          <p:nvPr userDrawn="1"/>
        </p:nvSpPr>
        <p:spPr>
          <a:xfrm>
            <a:off x="4376057" y="6360042"/>
            <a:ext cx="5340977" cy="818408"/>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pPr algn="ctr"/>
            <a:r>
              <a:rPr lang="en-US" sz="900" dirty="0">
                <a:solidFill>
                  <a:schemeClr val="bg1"/>
                </a:solidFill>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de-DE" sz="900" dirty="0">
              <a:solidFill>
                <a:schemeClr val="bg1"/>
              </a:solidFill>
            </a:endParaRPr>
          </a:p>
          <a:p>
            <a:pPr algn="ctr"/>
            <a:endParaRPr lang="en-GB" sz="2000" dirty="0">
              <a:solidFill>
                <a:schemeClr val="bg1"/>
              </a:solidFill>
            </a:endParaRPr>
          </a:p>
        </p:txBody>
      </p:sp>
    </p:spTree>
    <p:extLst>
      <p:ext uri="{BB962C8B-B14F-4D97-AF65-F5344CB8AC3E}">
        <p14:creationId xmlns:p14="http://schemas.microsoft.com/office/powerpoint/2010/main" val="12925918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de-DE"/>
              <a:t>Mastertitelformat bearbeiten</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r>
              <a:rPr lang="de-DE"/>
              <a:t>​</a:t>
            </a:r>
            <a:fld id="{94ECE08C-AB13-4023-92C4-6508B5611553}" type="datetime1">
              <a:rPr lang="de-DE" smtClean="0"/>
              <a:pPr/>
              <a:t>08.02.2023</a:t>
            </a:fld>
            <a:r>
              <a:rPr lang="de-DE"/>
              <a:t>​</a:t>
            </a:r>
            <a:endParaRPr lang="de-DE" dirty="0"/>
          </a:p>
        </p:txBody>
      </p:sp>
      <p:sp>
        <p:nvSpPr>
          <p:cNvPr id="6" name="Footer Placeholder 5"/>
          <p:cNvSpPr>
            <a:spLocks noGrp="1"/>
          </p:cNvSpPr>
          <p:nvPr>
            <p:ph type="ftr" sz="quarter" idx="11"/>
          </p:nvPr>
        </p:nvSpPr>
        <p:spPr/>
        <p:txBody>
          <a:bodyPr/>
          <a:lstStyle/>
          <a:p>
            <a:pPr rtl="0"/>
            <a:endParaRPr lang="de-DE" noProof="0" dirty="0"/>
          </a:p>
        </p:txBody>
      </p:sp>
      <p:sp>
        <p:nvSpPr>
          <p:cNvPr id="7" name="Slide Number Placeholder 6"/>
          <p:cNvSpPr>
            <a:spLocks noGrp="1"/>
          </p:cNvSpPr>
          <p:nvPr>
            <p:ph type="sldNum" sz="quarter" idx="12"/>
          </p:nvPr>
        </p:nvSpPr>
        <p:spPr/>
        <p:txBody>
          <a:bodyPr/>
          <a:lstStyle/>
          <a:p>
            <a:fld id="{0FF54DE5-C571-48E8-A5BC-B369434E2F44}" type="slidenum">
              <a:rPr lang="de-DE" smtClean="0"/>
              <a:pPr/>
              <a:t>‹Nr.›</a:t>
            </a:fld>
            <a:endParaRPr lang="de-DE" dirty="0"/>
          </a:p>
        </p:txBody>
      </p:sp>
    </p:spTree>
    <p:extLst>
      <p:ext uri="{BB962C8B-B14F-4D97-AF65-F5344CB8AC3E}">
        <p14:creationId xmlns:p14="http://schemas.microsoft.com/office/powerpoint/2010/main" val="6370611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de-DE"/>
              <a:t>Mastertitelformat bearbeiten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Content Placeholder 3"/>
          <p:cNvSpPr>
            <a:spLocks noGrp="1"/>
          </p:cNvSpPr>
          <p:nvPr>
            <p:ph sz="half" idx="2"/>
          </p:nvPr>
        </p:nvSpPr>
        <p:spPr>
          <a:xfrm>
            <a:off x="1097280" y="2582334"/>
            <a:ext cx="4937760" cy="33782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Content Placeholder 5"/>
          <p:cNvSpPr>
            <a:spLocks noGrp="1"/>
          </p:cNvSpPr>
          <p:nvPr>
            <p:ph sz="quarter" idx="4"/>
          </p:nvPr>
        </p:nvSpPr>
        <p:spPr>
          <a:xfrm>
            <a:off x="6217920" y="2582334"/>
            <a:ext cx="4937760" cy="33782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r>
              <a:rPr lang="de-DE"/>
              <a:t>​</a:t>
            </a:r>
            <a:fld id="{94ECE08C-AB13-4023-92C4-6508B5611553}" type="datetime1">
              <a:rPr lang="de-DE" smtClean="0"/>
              <a:pPr/>
              <a:t>08.02.2023</a:t>
            </a:fld>
            <a:r>
              <a:rPr lang="de-DE"/>
              <a:t>​</a:t>
            </a:r>
            <a:endParaRPr lang="de-DE" dirty="0"/>
          </a:p>
        </p:txBody>
      </p:sp>
      <p:sp>
        <p:nvSpPr>
          <p:cNvPr id="8" name="Footer Placeholder 7"/>
          <p:cNvSpPr>
            <a:spLocks noGrp="1"/>
          </p:cNvSpPr>
          <p:nvPr>
            <p:ph type="ftr" sz="quarter" idx="11"/>
          </p:nvPr>
        </p:nvSpPr>
        <p:spPr/>
        <p:txBody>
          <a:bodyPr/>
          <a:lstStyle/>
          <a:p>
            <a:pPr rtl="0"/>
            <a:endParaRPr lang="de-DE" noProof="0" dirty="0"/>
          </a:p>
        </p:txBody>
      </p:sp>
      <p:sp>
        <p:nvSpPr>
          <p:cNvPr id="9" name="Slide Number Placeholder 8"/>
          <p:cNvSpPr>
            <a:spLocks noGrp="1"/>
          </p:cNvSpPr>
          <p:nvPr>
            <p:ph type="sldNum" sz="quarter" idx="12"/>
          </p:nvPr>
        </p:nvSpPr>
        <p:spPr/>
        <p:txBody>
          <a:bodyPr/>
          <a:lstStyle/>
          <a:p>
            <a:fld id="{0FF54DE5-C571-48E8-A5BC-B369434E2F44}" type="slidenum">
              <a:rPr lang="de-DE" smtClean="0"/>
              <a:pPr/>
              <a:t>‹Nr.›</a:t>
            </a:fld>
            <a:endParaRPr lang="de-DE" dirty="0"/>
          </a:p>
        </p:txBody>
      </p:sp>
    </p:spTree>
    <p:extLst>
      <p:ext uri="{BB962C8B-B14F-4D97-AF65-F5344CB8AC3E}">
        <p14:creationId xmlns:p14="http://schemas.microsoft.com/office/powerpoint/2010/main" val="19405447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Date Placeholder 2"/>
          <p:cNvSpPr>
            <a:spLocks noGrp="1"/>
          </p:cNvSpPr>
          <p:nvPr>
            <p:ph type="dt" sz="half" idx="10"/>
          </p:nvPr>
        </p:nvSpPr>
        <p:spPr/>
        <p:txBody>
          <a:bodyPr/>
          <a:lstStyle/>
          <a:p>
            <a:r>
              <a:rPr lang="de-DE"/>
              <a:t>​</a:t>
            </a:r>
            <a:fld id="{E03E6F61-7EE4-4641-A632-E37B8E3AFCCD}" type="datetime1">
              <a:rPr lang="de" smtClean="0"/>
              <a:pPr/>
              <a:t>08.02.2023</a:t>
            </a:fld>
            <a:r>
              <a:t>​</a:t>
            </a:r>
            <a:endParaRPr dirty="0"/>
          </a:p>
        </p:txBody>
      </p:sp>
      <p:sp>
        <p:nvSpPr>
          <p:cNvPr id="4" name="Footer Placeholder 3"/>
          <p:cNvSpPr>
            <a:spLocks noGrp="1"/>
          </p:cNvSpPr>
          <p:nvPr>
            <p:ph type="ftr" sz="quarter" idx="11"/>
          </p:nvPr>
        </p:nvSpPr>
        <p:spPr/>
        <p:txBody>
          <a:bodyPr/>
          <a:lstStyle/>
          <a:p>
            <a:pPr rtl="0"/>
            <a:endParaRPr lang="de-DE"/>
          </a:p>
        </p:txBody>
      </p:sp>
      <p:sp>
        <p:nvSpPr>
          <p:cNvPr id="5" name="Slide Number Placeholder 4"/>
          <p:cNvSpPr>
            <a:spLocks noGrp="1"/>
          </p:cNvSpPr>
          <p:nvPr>
            <p:ph type="sldNum" sz="quarter" idx="12"/>
          </p:nvPr>
        </p:nvSpPr>
        <p:spPr/>
        <p:txBody>
          <a:bodyPr/>
          <a:lstStyle/>
          <a:p>
            <a:pPr rtl="0"/>
            <a:fld id="{0FF54DE5-C571-48E8-A5BC-B369434E2F44}" type="slidenum">
              <a:rPr lang="de-DE" smtClean="0"/>
              <a:t>‹Nr.›</a:t>
            </a:fld>
            <a:endParaRPr lang="de-DE" dirty="0"/>
          </a:p>
        </p:txBody>
      </p:sp>
    </p:spTree>
    <p:extLst>
      <p:ext uri="{BB962C8B-B14F-4D97-AF65-F5344CB8AC3E}">
        <p14:creationId xmlns:p14="http://schemas.microsoft.com/office/powerpoint/2010/main" val="3164736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16" name="Rectangle 6">
            <a:extLst>
              <a:ext uri="{FF2B5EF4-FFF2-40B4-BE49-F238E27FC236}">
                <a16:creationId xmlns:a16="http://schemas.microsoft.com/office/drawing/2014/main" id="{2BC2390F-B3F1-414A-8483-445296411EF6}"/>
              </a:ext>
            </a:extLst>
          </p:cNvPr>
          <p:cNvSpPr/>
          <p:nvPr userDrawn="1"/>
        </p:nvSpPr>
        <p:spPr>
          <a:xfrm>
            <a:off x="1" y="6237586"/>
            <a:ext cx="12191999" cy="6204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8">
            <a:extLst>
              <a:ext uri="{FF2B5EF4-FFF2-40B4-BE49-F238E27FC236}">
                <a16:creationId xmlns:a16="http://schemas.microsoft.com/office/drawing/2014/main" id="{7E115167-E3B9-480F-A708-5E82DF2DC72D}"/>
              </a:ext>
            </a:extLst>
          </p:cNvPr>
          <p:cNvSpPr/>
          <p:nvPr userDrawn="1"/>
        </p:nvSpPr>
        <p:spPr>
          <a:xfrm>
            <a:off x="0" y="617102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8" name="Grafik 17">
            <a:extLst>
              <a:ext uri="{FF2B5EF4-FFF2-40B4-BE49-F238E27FC236}">
                <a16:creationId xmlns:a16="http://schemas.microsoft.com/office/drawing/2014/main" id="{022C9BA8-74E2-4ACC-A006-658397FD9E0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945" y="6281603"/>
            <a:ext cx="1061484" cy="400384"/>
          </a:xfrm>
          <a:prstGeom prst="rect">
            <a:avLst/>
          </a:prstGeom>
        </p:spPr>
      </p:pic>
      <p:sp>
        <p:nvSpPr>
          <p:cNvPr id="7" name="Date Placeholder 6"/>
          <p:cNvSpPr>
            <a:spLocks noGrp="1"/>
          </p:cNvSpPr>
          <p:nvPr>
            <p:ph type="dt" sz="half" idx="10"/>
          </p:nvPr>
        </p:nvSpPr>
        <p:spPr/>
        <p:txBody>
          <a:bodyPr/>
          <a:lstStyle/>
          <a:p>
            <a:r>
              <a:rPr lang="de-DE"/>
              <a:t>​</a:t>
            </a:r>
            <a:fld id="{B359ED08-3DAD-4873-BEAE-E00CBB3C2D85}" type="datetime1">
              <a:rPr lang="de" smtClean="0"/>
              <a:pPr/>
              <a:t>08.02.2023</a:t>
            </a:fld>
            <a:r>
              <a:t>​</a:t>
            </a:r>
            <a:endParaRPr dirty="0"/>
          </a:p>
        </p:txBody>
      </p:sp>
      <p:sp>
        <p:nvSpPr>
          <p:cNvPr id="8" name="Footer Placeholder 7"/>
          <p:cNvSpPr>
            <a:spLocks noGrp="1"/>
          </p:cNvSpPr>
          <p:nvPr>
            <p:ph type="ftr" sz="quarter" idx="11"/>
          </p:nvPr>
        </p:nvSpPr>
        <p:spPr/>
        <p:txBody>
          <a:bodyPr/>
          <a:lstStyle>
            <a:lvl1pPr>
              <a:defRPr>
                <a:solidFill>
                  <a:srgbClr val="FFFFFF"/>
                </a:solidFill>
              </a:defRPr>
            </a:lvl1pPr>
          </a:lstStyle>
          <a:p>
            <a:pPr rtl="0"/>
            <a:endParaRPr lang="de-DE"/>
          </a:p>
        </p:txBody>
      </p:sp>
      <p:sp>
        <p:nvSpPr>
          <p:cNvPr id="9" name="Slide Number Placeholder 8"/>
          <p:cNvSpPr>
            <a:spLocks noGrp="1"/>
          </p:cNvSpPr>
          <p:nvPr>
            <p:ph type="sldNum" sz="quarter" idx="12"/>
          </p:nvPr>
        </p:nvSpPr>
        <p:spPr/>
        <p:txBody>
          <a:bodyPr/>
          <a:lstStyle/>
          <a:p>
            <a:pPr rtl="0"/>
            <a:fld id="{0FF54DE5-C571-48E8-A5BC-B369434E2F44}" type="slidenum">
              <a:rPr lang="de-DE" smtClean="0"/>
              <a:t>‹Nr.›</a:t>
            </a:fld>
            <a:endParaRPr lang="de-DE" dirty="0"/>
          </a:p>
        </p:txBody>
      </p:sp>
      <p:pic>
        <p:nvPicPr>
          <p:cNvPr id="13" name="Grafik 12">
            <a:extLst>
              <a:ext uri="{FF2B5EF4-FFF2-40B4-BE49-F238E27FC236}">
                <a16:creationId xmlns:a16="http://schemas.microsoft.com/office/drawing/2014/main" id="{B8D1BAFF-CA2B-44E4-A674-5B6068F46E98}"/>
              </a:ext>
            </a:extLst>
          </p:cNvPr>
          <p:cNvPicPr>
            <a:picLocks noChangeAspect="1"/>
          </p:cNvPicPr>
          <p:nvPr userDrawn="1"/>
        </p:nvPicPr>
        <p:blipFill>
          <a:blip r:embed="rId3"/>
          <a:stretch>
            <a:fillRect/>
          </a:stretch>
        </p:blipFill>
        <p:spPr>
          <a:xfrm>
            <a:off x="9337430" y="277640"/>
            <a:ext cx="2594097" cy="1880634"/>
          </a:xfrm>
          <a:prstGeom prst="rect">
            <a:avLst/>
          </a:prstGeom>
        </p:spPr>
      </p:pic>
      <p:pic>
        <p:nvPicPr>
          <p:cNvPr id="12" name="Grafik 11">
            <a:extLst>
              <a:ext uri="{FF2B5EF4-FFF2-40B4-BE49-F238E27FC236}">
                <a16:creationId xmlns:a16="http://schemas.microsoft.com/office/drawing/2014/main" id="{3234369C-67BB-4B23-A6FB-6E089552A7A0}"/>
              </a:ext>
            </a:extLst>
          </p:cNvPr>
          <p:cNvPicPr/>
          <p:nvPr userDrawn="1"/>
        </p:nvPicPr>
        <p:blipFill>
          <a:blip r:embed="rId4"/>
          <a:stretch>
            <a:fillRect/>
          </a:stretch>
        </p:blipFill>
        <p:spPr>
          <a:xfrm>
            <a:off x="10099505" y="6266872"/>
            <a:ext cx="1987550" cy="567690"/>
          </a:xfrm>
          <a:prstGeom prst="rect">
            <a:avLst/>
          </a:prstGeom>
        </p:spPr>
      </p:pic>
      <p:sp>
        <p:nvSpPr>
          <p:cNvPr id="15" name="Untertitel 2">
            <a:extLst>
              <a:ext uri="{FF2B5EF4-FFF2-40B4-BE49-F238E27FC236}">
                <a16:creationId xmlns:a16="http://schemas.microsoft.com/office/drawing/2014/main" id="{C2D1F4F4-550C-416B-B8CC-5DCAEFCFA21B}"/>
              </a:ext>
            </a:extLst>
          </p:cNvPr>
          <p:cNvSpPr txBox="1">
            <a:spLocks/>
          </p:cNvSpPr>
          <p:nvPr userDrawn="1"/>
        </p:nvSpPr>
        <p:spPr>
          <a:xfrm>
            <a:off x="4376057" y="6360042"/>
            <a:ext cx="5340977" cy="818408"/>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pPr algn="ctr"/>
            <a:r>
              <a:rPr lang="en-US" sz="900" dirty="0">
                <a:solidFill>
                  <a:schemeClr val="bg1"/>
                </a:solidFill>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de-DE" sz="900" dirty="0">
              <a:solidFill>
                <a:schemeClr val="bg1"/>
              </a:solidFill>
            </a:endParaRPr>
          </a:p>
          <a:p>
            <a:pPr algn="ctr"/>
            <a:endParaRPr lang="en-GB" sz="2000" dirty="0">
              <a:solidFill>
                <a:schemeClr val="bg1"/>
              </a:solidFill>
            </a:endParaRPr>
          </a:p>
        </p:txBody>
      </p:sp>
    </p:spTree>
    <p:extLst>
      <p:ext uri="{BB962C8B-B14F-4D97-AF65-F5344CB8AC3E}">
        <p14:creationId xmlns:p14="http://schemas.microsoft.com/office/powerpoint/2010/main" val="60785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alt mit Überschrift">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de-DE"/>
              <a:t>Mastertitelformat bearbeiten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r>
              <a:rPr lang="de-DE"/>
              <a:t>​</a:t>
            </a:r>
            <a:fld id="{94ECE08C-AB13-4023-92C4-6508B5611553}" type="datetime1">
              <a:rPr lang="de-DE" smtClean="0"/>
              <a:pPr/>
              <a:t>08.02.2023</a:t>
            </a:fld>
            <a:r>
              <a:rPr lang="de-DE"/>
              <a:t>​</a:t>
            </a:r>
            <a:endParaRPr lang="de-DE"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pPr rtl="0"/>
            <a:endParaRPr lang="de-DE" noProof="0"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0FF54DE5-C571-48E8-A5BC-B369434E2F44}" type="slidenum">
              <a:rPr lang="de-DE" smtClean="0"/>
              <a:pPr/>
              <a:t>‹Nr.›</a:t>
            </a:fld>
            <a:endParaRPr lang="de-DE" dirty="0"/>
          </a:p>
        </p:txBody>
      </p:sp>
      <p:pic>
        <p:nvPicPr>
          <p:cNvPr id="12" name="Grafik 11">
            <a:extLst>
              <a:ext uri="{FF2B5EF4-FFF2-40B4-BE49-F238E27FC236}">
                <a16:creationId xmlns:a16="http://schemas.microsoft.com/office/drawing/2014/main" id="{46DE0C15-325B-4B66-B685-550A0BDB51D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424526"/>
            <a:ext cx="1061484" cy="400384"/>
          </a:xfrm>
          <a:prstGeom prst="rect">
            <a:avLst/>
          </a:prstGeom>
        </p:spPr>
      </p:pic>
      <p:pic>
        <p:nvPicPr>
          <p:cNvPr id="13" name="Grafik 12">
            <a:extLst>
              <a:ext uri="{FF2B5EF4-FFF2-40B4-BE49-F238E27FC236}">
                <a16:creationId xmlns:a16="http://schemas.microsoft.com/office/drawing/2014/main" id="{5F85A34F-CE04-4BE0-B851-8EB6D5AD9FAC}"/>
              </a:ext>
            </a:extLst>
          </p:cNvPr>
          <p:cNvPicPr>
            <a:picLocks noChangeAspect="1"/>
          </p:cNvPicPr>
          <p:nvPr userDrawn="1"/>
        </p:nvPicPr>
        <p:blipFill>
          <a:blip r:embed="rId3"/>
          <a:stretch>
            <a:fillRect/>
          </a:stretch>
        </p:blipFill>
        <p:spPr>
          <a:xfrm>
            <a:off x="9337430" y="277640"/>
            <a:ext cx="2594097" cy="1880634"/>
          </a:xfrm>
          <a:prstGeom prst="rect">
            <a:avLst/>
          </a:prstGeom>
        </p:spPr>
      </p:pic>
      <p:sp>
        <p:nvSpPr>
          <p:cNvPr id="14" name="Untertitel 2">
            <a:extLst>
              <a:ext uri="{FF2B5EF4-FFF2-40B4-BE49-F238E27FC236}">
                <a16:creationId xmlns:a16="http://schemas.microsoft.com/office/drawing/2014/main" id="{F3929FCD-BD32-4369-835F-EA62DDA3D482}"/>
              </a:ext>
            </a:extLst>
          </p:cNvPr>
          <p:cNvSpPr txBox="1">
            <a:spLocks/>
          </p:cNvSpPr>
          <p:nvPr userDrawn="1"/>
        </p:nvSpPr>
        <p:spPr>
          <a:xfrm>
            <a:off x="4701512" y="6425358"/>
            <a:ext cx="5015522" cy="818408"/>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pPr algn="ctr"/>
            <a:r>
              <a:rPr lang="en-US" sz="900" dirty="0"/>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de-DE" sz="900" dirty="0"/>
          </a:p>
          <a:p>
            <a:pPr algn="ctr"/>
            <a:endParaRPr lang="en-GB" sz="2000" dirty="0">
              <a:solidFill>
                <a:srgbClr val="1F497D"/>
              </a:solidFill>
            </a:endParaRPr>
          </a:p>
        </p:txBody>
      </p:sp>
      <p:pic>
        <p:nvPicPr>
          <p:cNvPr id="15" name="Grafik 14">
            <a:extLst>
              <a:ext uri="{FF2B5EF4-FFF2-40B4-BE49-F238E27FC236}">
                <a16:creationId xmlns:a16="http://schemas.microsoft.com/office/drawing/2014/main" id="{86CA6B33-8F33-49F4-858B-B3DD533E7868}"/>
              </a:ext>
            </a:extLst>
          </p:cNvPr>
          <p:cNvPicPr/>
          <p:nvPr userDrawn="1"/>
        </p:nvPicPr>
        <p:blipFill>
          <a:blip r:embed="rId4"/>
          <a:stretch>
            <a:fillRect/>
          </a:stretch>
        </p:blipFill>
        <p:spPr>
          <a:xfrm>
            <a:off x="10099505" y="6266872"/>
            <a:ext cx="1987550" cy="567690"/>
          </a:xfrm>
          <a:prstGeom prst="rect">
            <a:avLst/>
          </a:prstGeom>
        </p:spPr>
      </p:pic>
    </p:spTree>
    <p:extLst>
      <p:ext uri="{BB962C8B-B14F-4D97-AF65-F5344CB8AC3E}">
        <p14:creationId xmlns:p14="http://schemas.microsoft.com/office/powerpoint/2010/main" val="37533156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r>
              <a:rPr lang="de-DE"/>
              <a:t>​</a:t>
            </a:r>
            <a:fld id="{94ECE08C-AB13-4023-92C4-6508B5611553}" type="datetime1">
              <a:rPr lang="de-DE" smtClean="0"/>
              <a:pPr/>
              <a:t>08.02.2023</a:t>
            </a:fld>
            <a:r>
              <a:rPr lang="de-DE"/>
              <a:t>​</a:t>
            </a:r>
            <a:endParaRPr lang="de-DE" dirty="0"/>
          </a:p>
        </p:txBody>
      </p:sp>
      <p:sp>
        <p:nvSpPr>
          <p:cNvPr id="5" name="Footer Placeholder 4"/>
          <p:cNvSpPr>
            <a:spLocks noGrp="1"/>
          </p:cNvSpPr>
          <p:nvPr>
            <p:ph type="ftr" sz="quarter" idx="11"/>
          </p:nvPr>
        </p:nvSpPr>
        <p:spPr/>
        <p:txBody>
          <a:bodyPr/>
          <a:lstStyle/>
          <a:p>
            <a:pPr rtl="0"/>
            <a:endParaRPr lang="de-DE" noProof="0" dirty="0"/>
          </a:p>
        </p:txBody>
      </p:sp>
      <p:sp>
        <p:nvSpPr>
          <p:cNvPr id="6" name="Slide Number Placeholder 5"/>
          <p:cNvSpPr>
            <a:spLocks noGrp="1"/>
          </p:cNvSpPr>
          <p:nvPr>
            <p:ph type="sldNum" sz="quarter" idx="12"/>
          </p:nvPr>
        </p:nvSpPr>
        <p:spPr/>
        <p:txBody>
          <a:bodyPr/>
          <a:lstStyle/>
          <a:p>
            <a:fld id="{0FF54DE5-C571-48E8-A5BC-B369434E2F44}" type="slidenum">
              <a:rPr lang="de-DE" smtClean="0"/>
              <a:pPr/>
              <a:t>‹Nr.›</a:t>
            </a:fld>
            <a:endParaRPr lang="de-DE" dirty="0"/>
          </a:p>
        </p:txBody>
      </p:sp>
    </p:spTree>
    <p:extLst>
      <p:ext uri="{BB962C8B-B14F-4D97-AF65-F5344CB8AC3E}">
        <p14:creationId xmlns:p14="http://schemas.microsoft.com/office/powerpoint/2010/main" val="785739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237586"/>
            <a:ext cx="12191999" cy="6204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17102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4"/>
            <a:ext cx="10058400" cy="823740"/>
          </a:xfrm>
          <a:prstGeom prst="rect">
            <a:avLst/>
          </a:prstGeom>
        </p:spPr>
        <p:txBody>
          <a:bodyPr vert="horz" lIns="91440" tIns="45720" rIns="91440" bIns="45720" rtlCol="0" anchor="b">
            <a:normAutofit/>
          </a:bodyPr>
          <a:lstStyle/>
          <a:p>
            <a:r>
              <a:rPr lang="de-DE"/>
              <a:t>Mastertitelformat bearbeiten</a:t>
            </a:r>
            <a:endParaRPr lang="en-US" dirty="0"/>
          </a:p>
        </p:txBody>
      </p:sp>
      <p:sp>
        <p:nvSpPr>
          <p:cNvPr id="3" name="Text Placeholder 2"/>
          <p:cNvSpPr>
            <a:spLocks noGrp="1"/>
          </p:cNvSpPr>
          <p:nvPr>
            <p:ph type="body" idx="1"/>
          </p:nvPr>
        </p:nvSpPr>
        <p:spPr>
          <a:xfrm>
            <a:off x="1097280" y="1492624"/>
            <a:ext cx="10058400" cy="4376470"/>
          </a:xfrm>
          <a:prstGeom prst="rect">
            <a:avLst/>
          </a:prstGeom>
        </p:spPr>
        <p:txBody>
          <a:bodyPr vert="horz" lIns="0" tIns="45720" rIns="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r>
              <a:rPr lang="de-DE"/>
              <a:t>​</a:t>
            </a:r>
            <a:fld id="{94ECE08C-AB13-4023-92C4-6508B5611553}" type="datetime1">
              <a:rPr lang="de-DE" smtClean="0"/>
              <a:pPr/>
              <a:t>08.02.2023</a:t>
            </a:fld>
            <a:r>
              <a:rPr lang="de-DE"/>
              <a:t>​</a:t>
            </a:r>
            <a:endParaRPr lang="de-DE"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pPr rtl="0"/>
            <a:endParaRPr lang="de-DE" noProof="0"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0FF54DE5-C571-48E8-A5BC-B369434E2F44}" type="slidenum">
              <a:rPr lang="de-DE" smtClean="0"/>
              <a:pPr/>
              <a:t>‹Nr.›</a:t>
            </a:fld>
            <a:endParaRPr lang="de-DE" dirty="0"/>
          </a:p>
        </p:txBody>
      </p:sp>
      <p:pic>
        <p:nvPicPr>
          <p:cNvPr id="12" name="Grafik 11">
            <a:extLst>
              <a:ext uri="{FF2B5EF4-FFF2-40B4-BE49-F238E27FC236}">
                <a16:creationId xmlns:a16="http://schemas.microsoft.com/office/drawing/2014/main" id="{72446FF5-B0A1-4CED-8527-53B2C36756CF}"/>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04945" y="6281603"/>
            <a:ext cx="1061484" cy="400384"/>
          </a:xfrm>
          <a:prstGeom prst="rect">
            <a:avLst/>
          </a:prstGeom>
        </p:spPr>
      </p:pic>
      <p:pic>
        <p:nvPicPr>
          <p:cNvPr id="8" name="Grafik 7">
            <a:extLst>
              <a:ext uri="{FF2B5EF4-FFF2-40B4-BE49-F238E27FC236}">
                <a16:creationId xmlns:a16="http://schemas.microsoft.com/office/drawing/2014/main" id="{0F15DBA9-8FD9-442A-93D7-3BA9C8395B31}"/>
              </a:ext>
            </a:extLst>
          </p:cNvPr>
          <p:cNvPicPr>
            <a:picLocks noChangeAspect="1"/>
          </p:cNvPicPr>
          <p:nvPr userDrawn="1"/>
        </p:nvPicPr>
        <p:blipFill>
          <a:blip r:embed="rId14"/>
          <a:stretch>
            <a:fillRect/>
          </a:stretch>
        </p:blipFill>
        <p:spPr>
          <a:xfrm>
            <a:off x="10255610" y="277640"/>
            <a:ext cx="1675917" cy="1214984"/>
          </a:xfrm>
          <a:prstGeom prst="rect">
            <a:avLst/>
          </a:prstGeom>
        </p:spPr>
      </p:pic>
      <p:sp>
        <p:nvSpPr>
          <p:cNvPr id="15" name="Untertitel 2">
            <a:extLst>
              <a:ext uri="{FF2B5EF4-FFF2-40B4-BE49-F238E27FC236}">
                <a16:creationId xmlns:a16="http://schemas.microsoft.com/office/drawing/2014/main" id="{C796B178-E15A-444B-A8BA-54BCAFDC215E}"/>
              </a:ext>
            </a:extLst>
          </p:cNvPr>
          <p:cNvSpPr txBox="1">
            <a:spLocks/>
          </p:cNvSpPr>
          <p:nvPr userDrawn="1"/>
        </p:nvSpPr>
        <p:spPr>
          <a:xfrm>
            <a:off x="4376057" y="6360042"/>
            <a:ext cx="5340977" cy="818408"/>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pPr algn="ctr"/>
            <a:r>
              <a:rPr lang="en-US" sz="900" dirty="0">
                <a:solidFill>
                  <a:schemeClr val="bg1"/>
                </a:solidFill>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de-DE" sz="900" dirty="0">
              <a:solidFill>
                <a:schemeClr val="bg1"/>
              </a:solidFill>
            </a:endParaRPr>
          </a:p>
          <a:p>
            <a:pPr algn="ctr"/>
            <a:endParaRPr lang="en-GB" sz="2000" dirty="0">
              <a:solidFill>
                <a:schemeClr val="bg1"/>
              </a:solidFill>
            </a:endParaRPr>
          </a:p>
        </p:txBody>
      </p:sp>
      <p:pic>
        <p:nvPicPr>
          <p:cNvPr id="14" name="Grafik 13">
            <a:extLst>
              <a:ext uri="{FF2B5EF4-FFF2-40B4-BE49-F238E27FC236}">
                <a16:creationId xmlns:a16="http://schemas.microsoft.com/office/drawing/2014/main" id="{0F7588D5-FBFF-4B77-94D8-5C8CFEABB542}"/>
              </a:ext>
            </a:extLst>
          </p:cNvPr>
          <p:cNvPicPr/>
          <p:nvPr userDrawn="1"/>
        </p:nvPicPr>
        <p:blipFill>
          <a:blip r:embed="rId15"/>
          <a:stretch>
            <a:fillRect/>
          </a:stretch>
        </p:blipFill>
        <p:spPr>
          <a:xfrm>
            <a:off x="10099505" y="6266872"/>
            <a:ext cx="1987550" cy="567690"/>
          </a:xfrm>
          <a:prstGeom prst="rect">
            <a:avLst/>
          </a:prstGeom>
        </p:spPr>
      </p:pic>
    </p:spTree>
    <p:extLst>
      <p:ext uri="{BB962C8B-B14F-4D97-AF65-F5344CB8AC3E}">
        <p14:creationId xmlns:p14="http://schemas.microsoft.com/office/powerpoint/2010/main" val="700704160"/>
      </p:ext>
    </p:extLst>
  </p:cSld>
  <p:clrMap bg1="lt1" tx1="dk1" bg2="lt2" tx2="dk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41" r:id="rId8"/>
    <p:sldLayoutId id="2147483843" r:id="rId9"/>
    <p:sldLayoutId id="2147483844" r:id="rId10"/>
    <p:sldLayoutId id="214748384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85000"/>
        </a:lnSpc>
        <a:spcBef>
          <a:spcPct val="0"/>
        </a:spcBef>
        <a:buNone/>
        <a:defRPr sz="3200" b="1"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eduproject.eu/prom/index.php"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eduproject.eu/prom/index.php"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eduproject.eu/prom/index.php"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eduproject.eu/prom/index.php"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eduproject.eu/prom/index.php?id=5"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eduproject.eu/prom/index.php?id=4"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eduproject.eu/prom/index.php?id=3"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eduproject.eu/prom/index.php?id=2"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eduproject.eu/prom/index.php?id=2"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eduproject.eu/prom/index.php?id=2"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eduproject.eu/prom/index.php?id=1"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eduproject.eu/prom/index.php?id=1"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eduproject.eu/prom/index.php?selval=p"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9A5EC6-C8A9-436A-A069-FA6B69A1E808}"/>
              </a:ext>
            </a:extLst>
          </p:cNvPr>
          <p:cNvSpPr>
            <a:spLocks noGrp="1"/>
          </p:cNvSpPr>
          <p:nvPr>
            <p:ph type="title"/>
          </p:nvPr>
        </p:nvSpPr>
        <p:spPr/>
        <p:txBody>
          <a:bodyPr/>
          <a:lstStyle/>
          <a:p>
            <a:r>
              <a:rPr lang="de-DE" dirty="0"/>
              <a:t>SAFE </a:t>
            </a:r>
            <a:br>
              <a:rPr lang="de-DE" dirty="0"/>
            </a:br>
            <a:r>
              <a:rPr lang="de-DE" sz="2800" dirty="0"/>
              <a:t>Streaming </a:t>
            </a:r>
            <a:r>
              <a:rPr lang="de-DE" sz="2800" dirty="0" err="1"/>
              <a:t>Approaches</a:t>
            </a:r>
            <a:r>
              <a:rPr lang="de-DE" sz="2800" dirty="0"/>
              <a:t> </a:t>
            </a:r>
            <a:r>
              <a:rPr lang="de-DE" sz="2800" dirty="0" err="1"/>
              <a:t>for</a:t>
            </a:r>
            <a:r>
              <a:rPr lang="de-DE" sz="2800" dirty="0"/>
              <a:t> Europe </a:t>
            </a:r>
            <a:endParaRPr lang="de-DE" dirty="0"/>
          </a:p>
        </p:txBody>
      </p:sp>
      <p:sp>
        <p:nvSpPr>
          <p:cNvPr id="4" name="Textplatzhalter 3">
            <a:extLst>
              <a:ext uri="{FF2B5EF4-FFF2-40B4-BE49-F238E27FC236}">
                <a16:creationId xmlns:a16="http://schemas.microsoft.com/office/drawing/2014/main" id="{445F444D-6F84-444E-8423-2332A5B64263}"/>
              </a:ext>
            </a:extLst>
          </p:cNvPr>
          <p:cNvSpPr>
            <a:spLocks noGrp="1"/>
          </p:cNvSpPr>
          <p:nvPr>
            <p:ph type="body" sz="half" idx="2"/>
          </p:nvPr>
        </p:nvSpPr>
        <p:spPr/>
        <p:txBody>
          <a:bodyPr>
            <a:normAutofit/>
          </a:bodyPr>
          <a:lstStyle/>
          <a:p>
            <a:r>
              <a:rPr lang="en-US" b="1" i="1" dirty="0"/>
              <a:t>Reference Number:</a:t>
            </a:r>
            <a:br>
              <a:rPr lang="en-US" b="1" i="1" dirty="0"/>
            </a:br>
            <a:r>
              <a:rPr lang="en-US" b="1" i="1" dirty="0"/>
              <a:t>2020-1-DE03-KA226-SCH-093590</a:t>
            </a:r>
            <a:endParaRPr lang="de-DE" b="1" dirty="0"/>
          </a:p>
          <a:p>
            <a:r>
              <a:rPr lang="de-DE" b="1" i="1" dirty="0"/>
              <a:t>Aktenzeichen der NA:</a:t>
            </a:r>
            <a:br>
              <a:rPr lang="de-DE" b="1" i="1" dirty="0"/>
            </a:br>
            <a:r>
              <a:rPr lang="de-DE" b="1" i="1" dirty="0"/>
              <a:t>VG-226-IN-NW-20-24-093590</a:t>
            </a:r>
            <a:endParaRPr lang="de-DE" b="1" dirty="0"/>
          </a:p>
          <a:p>
            <a:r>
              <a:rPr lang="de-DE" b="1" dirty="0"/>
              <a:t>Duration: </a:t>
            </a:r>
          </a:p>
          <a:p>
            <a:r>
              <a:rPr lang="de-DE" b="1" dirty="0"/>
              <a:t>01.03.2021 </a:t>
            </a:r>
            <a:r>
              <a:rPr lang="de-DE" b="1" dirty="0" err="1"/>
              <a:t>to</a:t>
            </a:r>
            <a:r>
              <a:rPr lang="de-DE" b="1" dirty="0"/>
              <a:t> 28.02.2023 (24 </a:t>
            </a:r>
            <a:r>
              <a:rPr lang="en-GB" b="1" dirty="0"/>
              <a:t>month</a:t>
            </a:r>
            <a:r>
              <a:rPr lang="de-DE" b="1" dirty="0"/>
              <a:t>) </a:t>
            </a:r>
          </a:p>
          <a:p>
            <a:endParaRPr lang="de-DE" b="1" dirty="0"/>
          </a:p>
        </p:txBody>
      </p:sp>
      <p:sp>
        <p:nvSpPr>
          <p:cNvPr id="5" name="Untertitel 2">
            <a:extLst>
              <a:ext uri="{FF2B5EF4-FFF2-40B4-BE49-F238E27FC236}">
                <a16:creationId xmlns:a16="http://schemas.microsoft.com/office/drawing/2014/main" id="{9D32BDC5-3FDE-4458-802E-81CB20FB7EEB}"/>
              </a:ext>
            </a:extLst>
          </p:cNvPr>
          <p:cNvSpPr txBox="1">
            <a:spLocks/>
          </p:cNvSpPr>
          <p:nvPr/>
        </p:nvSpPr>
        <p:spPr>
          <a:xfrm>
            <a:off x="4311479" y="5580116"/>
            <a:ext cx="6400800" cy="818408"/>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pPr algn="ctr"/>
            <a:r>
              <a:rPr lang="en-GB" dirty="0"/>
              <a:t>Chair of Business and Human Resource Education II</a:t>
            </a:r>
            <a:br>
              <a:rPr lang="en-GB" dirty="0"/>
            </a:br>
            <a:r>
              <a:rPr lang="en-GB" dirty="0" err="1"/>
              <a:t>Prof.</a:t>
            </a:r>
            <a:r>
              <a:rPr lang="en-GB" dirty="0"/>
              <a:t> </a:t>
            </a:r>
            <a:r>
              <a:rPr lang="en-GB" dirty="0" err="1"/>
              <a:t>Dr.</a:t>
            </a:r>
            <a:r>
              <a:rPr lang="en-GB" dirty="0"/>
              <a:t> Marc Beutner</a:t>
            </a:r>
          </a:p>
        </p:txBody>
      </p:sp>
      <p:sp>
        <p:nvSpPr>
          <p:cNvPr id="6" name="Subtítulo 2">
            <a:extLst>
              <a:ext uri="{FF2B5EF4-FFF2-40B4-BE49-F238E27FC236}">
                <a16:creationId xmlns:a16="http://schemas.microsoft.com/office/drawing/2014/main" id="{F009AE6D-B709-411A-BDF4-989CF3355924}"/>
              </a:ext>
            </a:extLst>
          </p:cNvPr>
          <p:cNvSpPr txBox="1">
            <a:spLocks/>
          </p:cNvSpPr>
          <p:nvPr/>
        </p:nvSpPr>
        <p:spPr>
          <a:xfrm>
            <a:off x="4800600" y="843379"/>
            <a:ext cx="5435353" cy="4327533"/>
          </a:xfrm>
          <a:prstGeom prst="rect">
            <a:avLst/>
          </a:prstGeom>
        </p:spPr>
        <p:txBody>
          <a:bodyPr vert="horz" lIns="91440" tIns="45720" rIns="91440" bIns="45720" rtlCol="0" anchor="t">
            <a:normAutofit lnSpcReduction="10000"/>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r>
              <a:rPr lang="en-US" sz="2800" b="1" dirty="0"/>
              <a:t>Final Transnational Partner Meeting </a:t>
            </a:r>
          </a:p>
          <a:p>
            <a:r>
              <a:rPr lang="en-US" sz="2800" b="1" dirty="0"/>
              <a:t>8</a:t>
            </a:r>
            <a:r>
              <a:rPr lang="en-US" sz="2800" b="1" baseline="30000" dirty="0"/>
              <a:t>th</a:t>
            </a:r>
            <a:r>
              <a:rPr lang="en-US" sz="2800" b="1" dirty="0"/>
              <a:t> of February, 2023 </a:t>
            </a:r>
          </a:p>
          <a:p>
            <a:endParaRPr lang="en-US" sz="2800" b="1" dirty="0"/>
          </a:p>
          <a:p>
            <a:pPr algn="ctr"/>
            <a:r>
              <a:rPr lang="en-US" sz="2800" b="1" dirty="0"/>
              <a:t>ADMINISTARIONS </a:t>
            </a:r>
          </a:p>
          <a:p>
            <a:endParaRPr lang="en-US" sz="2800" b="1" dirty="0"/>
          </a:p>
          <a:p>
            <a:endParaRPr lang="en-US" sz="2800" b="1" dirty="0"/>
          </a:p>
          <a:p>
            <a:br>
              <a:rPr lang="en-US" sz="2800" b="1" dirty="0"/>
            </a:br>
            <a:r>
              <a:rPr lang="en-US" sz="2800" b="1" dirty="0"/>
              <a:t>University of Paderborn</a:t>
            </a:r>
            <a:endParaRPr lang="pt-PT" sz="2800" dirty="0"/>
          </a:p>
        </p:txBody>
      </p:sp>
    </p:spTree>
    <p:extLst>
      <p:ext uri="{BB962C8B-B14F-4D97-AF65-F5344CB8AC3E}">
        <p14:creationId xmlns:p14="http://schemas.microsoft.com/office/powerpoint/2010/main" val="40722227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1143000" y="1993328"/>
            <a:ext cx="9905999" cy="3541714"/>
          </a:xfrm>
        </p:spPr>
        <p:txBody>
          <a:bodyPr>
            <a:normAutofit fontScale="85000" lnSpcReduction="10000"/>
          </a:bodyPr>
          <a:lstStyle/>
          <a:p>
            <a:pPr>
              <a:buNone/>
            </a:pPr>
            <a:r>
              <a:rPr lang="en-GB" b="1" dirty="0"/>
              <a:t>“Eligible Costs (1) (PG, p. 200)</a:t>
            </a:r>
          </a:p>
          <a:p>
            <a:r>
              <a:rPr lang="en-GB" dirty="0"/>
              <a:t>Incurred during the lifetime of the project </a:t>
            </a:r>
          </a:p>
          <a:p>
            <a:r>
              <a:rPr lang="en-GB" dirty="0"/>
              <a:t>Indicated in the estimated overall budget of the project</a:t>
            </a:r>
          </a:p>
          <a:p>
            <a:r>
              <a:rPr lang="en-GB" dirty="0"/>
              <a:t>Necessary for the implementation of the project </a:t>
            </a:r>
          </a:p>
          <a:p>
            <a:r>
              <a:rPr lang="en-GB" dirty="0"/>
              <a:t>Identifiable and verifiable (recorded in the accounting records with regular cost accounting practices) </a:t>
            </a:r>
          </a:p>
          <a:p>
            <a:r>
              <a:rPr lang="en-GB" dirty="0"/>
              <a:t>Compliant with the requirements of applicable tax and social legislation </a:t>
            </a:r>
          </a:p>
          <a:p>
            <a:r>
              <a:rPr lang="en-GB" dirty="0"/>
              <a:t>Reasonable, justified, and comply with sound financial management (regarding economy and efficiency) </a:t>
            </a:r>
          </a:p>
          <a:p>
            <a:r>
              <a:rPr lang="en-GB" dirty="0"/>
              <a:t>Always beware: VAT”</a:t>
            </a:r>
          </a:p>
          <a:p>
            <a:pPr>
              <a:buNone/>
            </a:pPr>
            <a:r>
              <a:rPr lang="en-GB" dirty="0"/>
              <a:t>	</a:t>
            </a:r>
            <a:r>
              <a:rPr lang="en-GB" sz="1125" dirty="0"/>
              <a:t>(Presentation </a:t>
            </a:r>
            <a:r>
              <a:rPr lang="en-GB" sz="1125" dirty="0" err="1"/>
              <a:t>Strategische</a:t>
            </a:r>
            <a:r>
              <a:rPr lang="en-GB" sz="1125" dirty="0"/>
              <a:t> </a:t>
            </a:r>
            <a:r>
              <a:rPr lang="en-GB" sz="1125" dirty="0" err="1"/>
              <a:t>Partnerschaften</a:t>
            </a:r>
            <a:r>
              <a:rPr lang="en-GB" sz="1125" dirty="0"/>
              <a:t> Administrative und </a:t>
            </a:r>
            <a:r>
              <a:rPr lang="en-GB" sz="1125" dirty="0" err="1"/>
              <a:t>finanzielle</a:t>
            </a:r>
            <a:r>
              <a:rPr lang="en-GB" sz="1125" dirty="0"/>
              <a:t> </a:t>
            </a:r>
            <a:r>
              <a:rPr lang="en-GB" sz="1125" dirty="0" err="1"/>
              <a:t>Projektbegleitung</a:t>
            </a:r>
            <a:r>
              <a:rPr lang="en-GB" sz="1125" dirty="0"/>
              <a:t> Jürgen van 	 </a:t>
            </a:r>
            <a:r>
              <a:rPr lang="en-GB" sz="1125" dirty="0" err="1"/>
              <a:t>Capelle</a:t>
            </a:r>
            <a:r>
              <a:rPr lang="en-GB" sz="1125" dirty="0"/>
              <a:t> / </a:t>
            </a:r>
            <a:r>
              <a:rPr lang="en-GB" sz="1125" dirty="0" err="1"/>
              <a:t>Katarzyna</a:t>
            </a:r>
            <a:r>
              <a:rPr lang="en-GB" sz="1125" dirty="0"/>
              <a:t> </a:t>
            </a:r>
            <a:r>
              <a:rPr lang="en-GB" sz="1125" dirty="0" err="1"/>
              <a:t>Sena</a:t>
            </a:r>
            <a:r>
              <a:rPr lang="en-GB" sz="1125" dirty="0"/>
              <a:t>, )</a:t>
            </a:r>
          </a:p>
          <a:p>
            <a:pPr>
              <a:buNone/>
            </a:pPr>
            <a:endParaRPr lang="en-GB" dirty="0"/>
          </a:p>
        </p:txBody>
      </p:sp>
      <p:sp>
        <p:nvSpPr>
          <p:cNvPr id="3" name="Foliennummernplatzhalter 2"/>
          <p:cNvSpPr>
            <a:spLocks noGrp="1"/>
          </p:cNvSpPr>
          <p:nvPr>
            <p:ph type="sldNum" sz="quarter" idx="4294967295"/>
          </p:nvPr>
        </p:nvSpPr>
        <p:spPr/>
        <p:txBody>
          <a:bodyPr/>
          <a:lstStyle/>
          <a:p>
            <a:fld id="{EBEFDD8C-C219-814E-BE12-D74F46A2A437}" type="slidenum">
              <a:rPr lang="en-GB" smtClean="0"/>
              <a:t>10</a:t>
            </a:fld>
            <a:endParaRPr lang="en-GB"/>
          </a:p>
        </p:txBody>
      </p:sp>
      <p:sp>
        <p:nvSpPr>
          <p:cNvPr id="4" name="Titel 3"/>
          <p:cNvSpPr>
            <a:spLocks noGrp="1"/>
          </p:cNvSpPr>
          <p:nvPr>
            <p:ph type="title"/>
          </p:nvPr>
        </p:nvSpPr>
        <p:spPr>
          <a:xfrm>
            <a:off x="1143000" y="957690"/>
            <a:ext cx="7008019" cy="857250"/>
          </a:xfrm>
        </p:spPr>
        <p:txBody>
          <a:bodyPr/>
          <a:lstStyle/>
          <a:p>
            <a:r>
              <a:rPr lang="en-GB" dirty="0">
                <a:solidFill>
                  <a:schemeClr val="tx1"/>
                </a:solidFill>
              </a:rPr>
              <a:t>Eligible costs</a:t>
            </a:r>
          </a:p>
        </p:txBody>
      </p:sp>
    </p:spTree>
    <p:extLst>
      <p:ext uri="{BB962C8B-B14F-4D97-AF65-F5344CB8AC3E}">
        <p14:creationId xmlns:p14="http://schemas.microsoft.com/office/powerpoint/2010/main" val="21761310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1973985" y="1995967"/>
            <a:ext cx="9905999" cy="3541714"/>
          </a:xfrm>
        </p:spPr>
        <p:txBody>
          <a:bodyPr>
            <a:normAutofit fontScale="92500" lnSpcReduction="20000"/>
          </a:bodyPr>
          <a:lstStyle/>
          <a:p>
            <a:pPr>
              <a:buFont typeface="+mj-lt"/>
              <a:buAutoNum type="arabicPeriod"/>
            </a:pPr>
            <a:r>
              <a:rPr lang="en-GB" b="1" dirty="0">
                <a:solidFill>
                  <a:srgbClr val="5D5A98"/>
                </a:solidFill>
              </a:rPr>
              <a:t>Unit costs</a:t>
            </a:r>
          </a:p>
          <a:p>
            <a:r>
              <a:rPr lang="en-GB" dirty="0"/>
              <a:t>Intellectual Outputs</a:t>
            </a:r>
          </a:p>
          <a:p>
            <a:r>
              <a:rPr lang="en-GB" dirty="0"/>
              <a:t>Project Management and Implementation</a:t>
            </a:r>
          </a:p>
          <a:p>
            <a:r>
              <a:rPr lang="en-GB" dirty="0"/>
              <a:t>Transnational Project Me</a:t>
            </a:r>
            <a:r>
              <a:rPr lang="en-GB" dirty="0">
                <a:solidFill>
                  <a:schemeClr val="tx1"/>
                </a:solidFill>
              </a:rPr>
              <a:t>etings</a:t>
            </a:r>
          </a:p>
          <a:p>
            <a:r>
              <a:rPr lang="en-GB" dirty="0">
                <a:solidFill>
                  <a:schemeClr val="tx1"/>
                </a:solidFill>
              </a:rPr>
              <a:t>Multiplier Events</a:t>
            </a:r>
          </a:p>
          <a:p>
            <a:r>
              <a:rPr lang="en-GB" dirty="0">
                <a:solidFill>
                  <a:schemeClr val="tx1"/>
                </a:solidFill>
              </a:rPr>
              <a:t>Learning, Teaching and Training Activities</a:t>
            </a:r>
          </a:p>
          <a:p>
            <a:pPr>
              <a:buNone/>
            </a:pPr>
            <a:endParaRPr lang="en-GB" dirty="0">
              <a:solidFill>
                <a:schemeClr val="bg1">
                  <a:lumMod val="50000"/>
                </a:schemeClr>
              </a:solidFill>
            </a:endParaRPr>
          </a:p>
          <a:p>
            <a:pPr>
              <a:buFont typeface="+mj-lt"/>
              <a:buAutoNum type="arabicPeriod" startAt="2"/>
            </a:pPr>
            <a:r>
              <a:rPr lang="en-GB" b="1" dirty="0">
                <a:solidFill>
                  <a:srgbClr val="5D5A98"/>
                </a:solidFill>
              </a:rPr>
              <a:t>Actual Costs</a:t>
            </a:r>
          </a:p>
          <a:p>
            <a:r>
              <a:rPr lang="en-GB" dirty="0"/>
              <a:t>Exceptional Costs</a:t>
            </a:r>
            <a:endParaRPr lang="en-GB" b="1" dirty="0">
              <a:sym typeface="Wingdings"/>
            </a:endParaRPr>
          </a:p>
        </p:txBody>
      </p:sp>
      <p:sp>
        <p:nvSpPr>
          <p:cNvPr id="3" name="Foliennummernplatzhalter 2"/>
          <p:cNvSpPr>
            <a:spLocks noGrp="1"/>
          </p:cNvSpPr>
          <p:nvPr>
            <p:ph type="sldNum" sz="quarter" idx="4294967295"/>
          </p:nvPr>
        </p:nvSpPr>
        <p:spPr/>
        <p:txBody>
          <a:bodyPr/>
          <a:lstStyle/>
          <a:p>
            <a:fld id="{EBEFDD8C-C219-814E-BE12-D74F46A2A437}" type="slidenum">
              <a:rPr lang="en-GB" smtClean="0"/>
              <a:t>11</a:t>
            </a:fld>
            <a:endParaRPr lang="en-GB"/>
          </a:p>
        </p:txBody>
      </p:sp>
      <p:sp>
        <p:nvSpPr>
          <p:cNvPr id="4" name="Titel 3"/>
          <p:cNvSpPr>
            <a:spLocks noGrp="1"/>
          </p:cNvSpPr>
          <p:nvPr>
            <p:ph type="title"/>
          </p:nvPr>
        </p:nvSpPr>
        <p:spPr>
          <a:xfrm>
            <a:off x="1205780" y="904351"/>
            <a:ext cx="7008019" cy="857250"/>
          </a:xfrm>
        </p:spPr>
        <p:txBody>
          <a:bodyPr/>
          <a:lstStyle/>
          <a:p>
            <a:r>
              <a:rPr lang="en-GB" dirty="0">
                <a:solidFill>
                  <a:schemeClr val="tx1"/>
                </a:solidFill>
              </a:rPr>
              <a:t>Cost types</a:t>
            </a:r>
          </a:p>
        </p:txBody>
      </p:sp>
      <p:sp>
        <p:nvSpPr>
          <p:cNvPr id="7" name="Rechteck 6"/>
          <p:cNvSpPr/>
          <p:nvPr/>
        </p:nvSpPr>
        <p:spPr>
          <a:xfrm>
            <a:off x="1855012" y="1995967"/>
            <a:ext cx="5709557" cy="1798216"/>
          </a:xfrm>
          <a:prstGeom prst="rect">
            <a:avLst/>
          </a:prstGeom>
          <a:noFill/>
          <a:ln w="38100" cmpd="sng">
            <a:solidFill>
              <a:srgbClr val="5D5A9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050"/>
          </a:p>
        </p:txBody>
      </p:sp>
      <p:cxnSp>
        <p:nvCxnSpPr>
          <p:cNvPr id="9" name="Gerade Verbindung mit Pfeil 8"/>
          <p:cNvCxnSpPr/>
          <p:nvPr/>
        </p:nvCxnSpPr>
        <p:spPr>
          <a:xfrm>
            <a:off x="7579293" y="2725550"/>
            <a:ext cx="425823" cy="0"/>
          </a:xfrm>
          <a:prstGeom prst="straightConnector1">
            <a:avLst/>
          </a:prstGeom>
          <a:ln w="38100" cmpd="sng">
            <a:solidFill>
              <a:srgbClr val="5D5A98"/>
            </a:solidFill>
            <a:tailEnd type="arrow"/>
          </a:ln>
        </p:spPr>
        <p:style>
          <a:lnRef idx="2">
            <a:schemeClr val="accent1"/>
          </a:lnRef>
          <a:fillRef idx="0">
            <a:schemeClr val="accent1"/>
          </a:fillRef>
          <a:effectRef idx="1">
            <a:schemeClr val="accent1"/>
          </a:effectRef>
          <a:fontRef idx="minor">
            <a:schemeClr val="tx1"/>
          </a:fontRef>
        </p:style>
      </p:cxnSp>
      <p:sp>
        <p:nvSpPr>
          <p:cNvPr id="11" name="Textfeld 10"/>
          <p:cNvSpPr txBox="1"/>
          <p:nvPr/>
        </p:nvSpPr>
        <p:spPr>
          <a:xfrm>
            <a:off x="8005115" y="2448551"/>
            <a:ext cx="2070757" cy="553998"/>
          </a:xfrm>
          <a:prstGeom prst="rect">
            <a:avLst/>
          </a:prstGeom>
          <a:noFill/>
        </p:spPr>
        <p:txBody>
          <a:bodyPr wrap="square" rtlCol="0">
            <a:spAutoFit/>
          </a:bodyPr>
          <a:lstStyle/>
          <a:p>
            <a:r>
              <a:rPr lang="en-GB" sz="1500" b="1" i="1" dirty="0"/>
              <a:t>Relevant in EDU-VET for all partners</a:t>
            </a:r>
          </a:p>
        </p:txBody>
      </p:sp>
      <p:cxnSp>
        <p:nvCxnSpPr>
          <p:cNvPr id="8" name="Gerade Verbindung mit Pfeil 7"/>
          <p:cNvCxnSpPr/>
          <p:nvPr/>
        </p:nvCxnSpPr>
        <p:spPr>
          <a:xfrm>
            <a:off x="4133429" y="4763714"/>
            <a:ext cx="425823" cy="0"/>
          </a:xfrm>
          <a:prstGeom prst="straightConnector1">
            <a:avLst/>
          </a:prstGeom>
          <a:ln w="38100" cmpd="sng">
            <a:solidFill>
              <a:srgbClr val="5D5A98"/>
            </a:solidFill>
            <a:tailEnd type="arrow"/>
          </a:ln>
        </p:spPr>
        <p:style>
          <a:lnRef idx="2">
            <a:schemeClr val="accent1"/>
          </a:lnRef>
          <a:fillRef idx="0">
            <a:schemeClr val="accent1"/>
          </a:fillRef>
          <a:effectRef idx="1">
            <a:schemeClr val="accent1"/>
          </a:effectRef>
          <a:fontRef idx="minor">
            <a:schemeClr val="tx1"/>
          </a:fontRef>
        </p:style>
      </p:cxnSp>
      <p:sp>
        <p:nvSpPr>
          <p:cNvPr id="10" name="Textfeld 9"/>
          <p:cNvSpPr txBox="1"/>
          <p:nvPr/>
        </p:nvSpPr>
        <p:spPr>
          <a:xfrm>
            <a:off x="4798933" y="4527379"/>
            <a:ext cx="2780359" cy="553998"/>
          </a:xfrm>
          <a:prstGeom prst="rect">
            <a:avLst/>
          </a:prstGeom>
          <a:noFill/>
        </p:spPr>
        <p:txBody>
          <a:bodyPr wrap="square" rtlCol="0">
            <a:spAutoFit/>
          </a:bodyPr>
          <a:lstStyle/>
          <a:p>
            <a:r>
              <a:rPr lang="en-GB" sz="1500" b="1" i="1" dirty="0"/>
              <a:t>Relevant in EDU-VET for Ingenious Knowledge</a:t>
            </a:r>
          </a:p>
        </p:txBody>
      </p:sp>
      <p:cxnSp>
        <p:nvCxnSpPr>
          <p:cNvPr id="12" name="Gerade Verbindung mit Pfeil 11"/>
          <p:cNvCxnSpPr/>
          <p:nvPr/>
        </p:nvCxnSpPr>
        <p:spPr>
          <a:xfrm>
            <a:off x="7249277" y="4065780"/>
            <a:ext cx="425823" cy="0"/>
          </a:xfrm>
          <a:prstGeom prst="straightConnector1">
            <a:avLst/>
          </a:prstGeom>
          <a:ln w="38100" cmpd="sng">
            <a:solidFill>
              <a:srgbClr val="5D5A98"/>
            </a:solidFill>
            <a:tailEnd type="arrow"/>
          </a:ln>
        </p:spPr>
        <p:style>
          <a:lnRef idx="2">
            <a:schemeClr val="accent1"/>
          </a:lnRef>
          <a:fillRef idx="0">
            <a:schemeClr val="accent1"/>
          </a:fillRef>
          <a:effectRef idx="1">
            <a:schemeClr val="accent1"/>
          </a:effectRef>
          <a:fontRef idx="minor">
            <a:schemeClr val="tx1"/>
          </a:fontRef>
        </p:style>
      </p:cxnSp>
      <p:sp>
        <p:nvSpPr>
          <p:cNvPr id="13" name="Textfeld 12"/>
          <p:cNvSpPr txBox="1"/>
          <p:nvPr/>
        </p:nvSpPr>
        <p:spPr>
          <a:xfrm>
            <a:off x="7792204" y="3923866"/>
            <a:ext cx="2717244" cy="323165"/>
          </a:xfrm>
          <a:prstGeom prst="rect">
            <a:avLst/>
          </a:prstGeom>
          <a:noFill/>
        </p:spPr>
        <p:txBody>
          <a:bodyPr wrap="square" rtlCol="0">
            <a:spAutoFit/>
          </a:bodyPr>
          <a:lstStyle/>
          <a:p>
            <a:r>
              <a:rPr lang="en-GB" sz="1500" b="1" i="1" dirty="0"/>
              <a:t>Not in the EDU-VET project</a:t>
            </a:r>
          </a:p>
        </p:txBody>
      </p:sp>
      <p:pic>
        <p:nvPicPr>
          <p:cNvPr id="14" name="Imagem 6">
            <a:extLst>
              <a:ext uri="{FF2B5EF4-FFF2-40B4-BE49-F238E27FC236}">
                <a16:creationId xmlns:a16="http://schemas.microsoft.com/office/drawing/2014/main" id="{7C1E04C8-3832-4742-A4F8-2A135FD0033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8952" y="6391663"/>
            <a:ext cx="1339569" cy="294501"/>
          </a:xfrm>
          <a:prstGeom prst="rect">
            <a:avLst/>
          </a:prstGeom>
        </p:spPr>
      </p:pic>
    </p:spTree>
    <p:extLst>
      <p:ext uri="{BB962C8B-B14F-4D97-AF65-F5344CB8AC3E}">
        <p14:creationId xmlns:p14="http://schemas.microsoft.com/office/powerpoint/2010/main" val="15526223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1233464" y="1955011"/>
            <a:ext cx="8776696" cy="3462300"/>
          </a:xfrm>
        </p:spPr>
        <p:txBody>
          <a:bodyPr>
            <a:noAutofit/>
          </a:bodyPr>
          <a:lstStyle/>
          <a:p>
            <a:pPr>
              <a:buNone/>
            </a:pPr>
            <a:r>
              <a:rPr lang="en-GB" b="1" i="1" dirty="0"/>
              <a:t>What are unit costs?</a:t>
            </a:r>
            <a:endParaRPr lang="en-GB" b="1" dirty="0">
              <a:solidFill>
                <a:srgbClr val="5D5A98"/>
              </a:solidFill>
            </a:endParaRPr>
          </a:p>
          <a:p>
            <a:pPr>
              <a:buNone/>
            </a:pPr>
            <a:r>
              <a:rPr lang="en-GB" b="1" dirty="0">
                <a:solidFill>
                  <a:schemeClr val="accent4">
                    <a:lumMod val="75000"/>
                  </a:schemeClr>
                </a:solidFill>
              </a:rPr>
              <a:t>Unit costs... </a:t>
            </a:r>
          </a:p>
          <a:p>
            <a:r>
              <a:rPr lang="en-GB" dirty="0"/>
              <a:t>occur within the period of eligibility</a:t>
            </a:r>
          </a:p>
          <a:p>
            <a:r>
              <a:rPr lang="en-GB" dirty="0"/>
              <a:t>are necessary to realise and implement the project</a:t>
            </a:r>
          </a:p>
          <a:p>
            <a:r>
              <a:rPr lang="en-GB" dirty="0"/>
              <a:t>have to be reported </a:t>
            </a:r>
            <a:r>
              <a:rPr lang="en-GB" b="1" i="1" dirty="0">
                <a:sym typeface="Wingdings"/>
              </a:rPr>
              <a:t> Financial documentation</a:t>
            </a:r>
          </a:p>
          <a:p>
            <a:r>
              <a:rPr lang="en-GB" dirty="0">
                <a:sym typeface="Wingdings"/>
              </a:rPr>
              <a:t>Could be identified and verified </a:t>
            </a:r>
            <a:r>
              <a:rPr lang="en-GB" dirty="0"/>
              <a:t>by financial documentation</a:t>
            </a:r>
          </a:p>
          <a:p>
            <a:pPr>
              <a:buNone/>
            </a:pPr>
            <a:r>
              <a:rPr lang="en-GB" b="1" dirty="0">
                <a:solidFill>
                  <a:schemeClr val="accent4">
                    <a:lumMod val="75000"/>
                  </a:schemeClr>
                </a:solidFill>
              </a:rPr>
              <a:t>Project Management and Implementation</a:t>
            </a:r>
          </a:p>
          <a:p>
            <a:r>
              <a:rPr lang="en-GB" dirty="0"/>
              <a:t>Coordinator	</a:t>
            </a:r>
            <a:r>
              <a:rPr lang="en-GB" dirty="0">
                <a:sym typeface="Wingdings"/>
              </a:rPr>
              <a:t> </a:t>
            </a:r>
            <a:r>
              <a:rPr lang="en-GB" b="1" dirty="0"/>
              <a:t>€500 </a:t>
            </a:r>
            <a:r>
              <a:rPr lang="en-GB" dirty="0"/>
              <a:t>per month</a:t>
            </a:r>
          </a:p>
          <a:p>
            <a:r>
              <a:rPr lang="en-GB" dirty="0"/>
              <a:t>Partners 	</a:t>
            </a:r>
            <a:r>
              <a:rPr lang="en-GB" dirty="0">
                <a:sym typeface="Wingdings"/>
              </a:rPr>
              <a:t> </a:t>
            </a:r>
            <a:r>
              <a:rPr lang="en-GB" b="1" dirty="0"/>
              <a:t>€250 </a:t>
            </a:r>
            <a:r>
              <a:rPr lang="en-GB" dirty="0"/>
              <a:t>per month</a:t>
            </a:r>
          </a:p>
        </p:txBody>
      </p:sp>
      <p:sp>
        <p:nvSpPr>
          <p:cNvPr id="3" name="Foliennummernplatzhalter 2"/>
          <p:cNvSpPr>
            <a:spLocks noGrp="1"/>
          </p:cNvSpPr>
          <p:nvPr>
            <p:ph type="sldNum" sz="quarter" idx="4294967295"/>
          </p:nvPr>
        </p:nvSpPr>
        <p:spPr/>
        <p:txBody>
          <a:bodyPr/>
          <a:lstStyle/>
          <a:p>
            <a:fld id="{EBEFDD8C-C219-814E-BE12-D74F46A2A437}" type="slidenum">
              <a:rPr lang="en-GB" smtClean="0"/>
              <a:t>12</a:t>
            </a:fld>
            <a:endParaRPr lang="en-GB"/>
          </a:p>
        </p:txBody>
      </p:sp>
      <p:sp>
        <p:nvSpPr>
          <p:cNvPr id="4" name="Titel 3"/>
          <p:cNvSpPr>
            <a:spLocks noGrp="1"/>
          </p:cNvSpPr>
          <p:nvPr>
            <p:ph type="title"/>
          </p:nvPr>
        </p:nvSpPr>
        <p:spPr>
          <a:xfrm>
            <a:off x="1131737" y="1012064"/>
            <a:ext cx="7008019" cy="857250"/>
          </a:xfrm>
        </p:spPr>
        <p:txBody>
          <a:bodyPr/>
          <a:lstStyle/>
          <a:p>
            <a:r>
              <a:rPr lang="en-GB" dirty="0">
                <a:solidFill>
                  <a:schemeClr val="tx1"/>
                </a:solidFill>
              </a:rPr>
              <a:t>Unit costs</a:t>
            </a:r>
          </a:p>
        </p:txBody>
      </p:sp>
    </p:spTree>
    <p:extLst>
      <p:ext uri="{BB962C8B-B14F-4D97-AF65-F5344CB8AC3E}">
        <p14:creationId xmlns:p14="http://schemas.microsoft.com/office/powerpoint/2010/main" val="26826697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4294967295"/>
          </p:nvPr>
        </p:nvSpPr>
        <p:spPr/>
        <p:txBody>
          <a:bodyPr/>
          <a:lstStyle/>
          <a:p>
            <a:fld id="{EBEFDD8C-C219-814E-BE12-D74F46A2A437}" type="slidenum">
              <a:rPr lang="en-GB" smtClean="0"/>
              <a:t>13</a:t>
            </a:fld>
            <a:endParaRPr lang="en-GB"/>
          </a:p>
        </p:txBody>
      </p:sp>
      <p:sp>
        <p:nvSpPr>
          <p:cNvPr id="4" name="Titel 3"/>
          <p:cNvSpPr>
            <a:spLocks noGrp="1"/>
          </p:cNvSpPr>
          <p:nvPr>
            <p:ph type="title"/>
          </p:nvPr>
        </p:nvSpPr>
        <p:spPr>
          <a:xfrm>
            <a:off x="1142446" y="1011016"/>
            <a:ext cx="8539478" cy="857250"/>
          </a:xfrm>
        </p:spPr>
        <p:txBody>
          <a:bodyPr>
            <a:normAutofit fontScale="90000"/>
          </a:bodyPr>
          <a:lstStyle/>
          <a:p>
            <a:r>
              <a:rPr lang="en-GB" dirty="0">
                <a:solidFill>
                  <a:schemeClr val="tx1"/>
                </a:solidFill>
              </a:rPr>
              <a:t>Application Budget of the</a:t>
            </a:r>
            <a:br>
              <a:rPr lang="en-GB" dirty="0">
                <a:solidFill>
                  <a:schemeClr val="tx1"/>
                </a:solidFill>
              </a:rPr>
            </a:br>
            <a:r>
              <a:rPr lang="en-GB" dirty="0">
                <a:solidFill>
                  <a:schemeClr val="tx1"/>
                </a:solidFill>
              </a:rPr>
              <a:t>SAFE project</a:t>
            </a:r>
          </a:p>
        </p:txBody>
      </p:sp>
      <p:sp>
        <p:nvSpPr>
          <p:cNvPr id="12" name="Inhaltsplatzhalter 2"/>
          <p:cNvSpPr txBox="1">
            <a:spLocks/>
          </p:cNvSpPr>
          <p:nvPr/>
        </p:nvSpPr>
        <p:spPr>
          <a:xfrm>
            <a:off x="1142446" y="4941462"/>
            <a:ext cx="9519748" cy="508858"/>
          </a:xfrm>
          <a:prstGeom prst="rect">
            <a:avLst/>
          </a:prstGeom>
        </p:spPr>
        <p:txBody>
          <a:bodyPr>
            <a:noAutofit/>
          </a:bodyPr>
          <a:lstStyle>
            <a:lvl1pPr marL="342900" indent="-342900" algn="l" defTabSz="457200" rtl="0" eaLnBrk="1" latinLnBrk="0" hangingPunct="1">
              <a:spcBef>
                <a:spcPct val="20000"/>
              </a:spcBef>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sz="1800" dirty="0"/>
              <a:t>The management and implementation budget is granted as a monthly </a:t>
            </a:r>
            <a:r>
              <a:rPr lang="en-GB" sz="1800" b="1" dirty="0"/>
              <a:t>lump sum</a:t>
            </a:r>
            <a:r>
              <a:rPr lang="en-GB" sz="1800" dirty="0"/>
              <a:t>!</a:t>
            </a:r>
          </a:p>
        </p:txBody>
      </p:sp>
      <p:sp>
        <p:nvSpPr>
          <p:cNvPr id="6" name="Rechteck 5"/>
          <p:cNvSpPr/>
          <p:nvPr/>
        </p:nvSpPr>
        <p:spPr>
          <a:xfrm>
            <a:off x="1142446" y="5381284"/>
            <a:ext cx="9302547" cy="830997"/>
          </a:xfrm>
          <a:prstGeom prst="rect">
            <a:avLst/>
          </a:prstGeom>
        </p:spPr>
        <p:txBody>
          <a:bodyPr wrap="none">
            <a:spAutoFit/>
          </a:bodyPr>
          <a:lstStyle/>
          <a:p>
            <a:r>
              <a:rPr lang="en-GB" sz="2400" dirty="0"/>
              <a:t>Annex II of the Grant Agreement is identical with application:</a:t>
            </a:r>
            <a:br>
              <a:rPr lang="en-GB" sz="2400" dirty="0"/>
            </a:br>
            <a:r>
              <a:rPr lang="en-GB" sz="2400" dirty="0"/>
              <a:t>This means, that there are no reductions.</a:t>
            </a:r>
            <a:endParaRPr lang="de-DE" sz="2400" dirty="0"/>
          </a:p>
        </p:txBody>
      </p:sp>
      <p:pic>
        <p:nvPicPr>
          <p:cNvPr id="5" name="Grafik 4">
            <a:extLst>
              <a:ext uri="{FF2B5EF4-FFF2-40B4-BE49-F238E27FC236}">
                <a16:creationId xmlns:a16="http://schemas.microsoft.com/office/drawing/2014/main" id="{EC07E759-99E5-43AF-9FB8-8C9C226534E1}"/>
              </a:ext>
            </a:extLst>
          </p:cNvPr>
          <p:cNvPicPr>
            <a:picLocks noChangeAspect="1"/>
          </p:cNvPicPr>
          <p:nvPr/>
        </p:nvPicPr>
        <p:blipFill>
          <a:blip r:embed="rId2"/>
          <a:stretch>
            <a:fillRect/>
          </a:stretch>
        </p:blipFill>
        <p:spPr>
          <a:xfrm>
            <a:off x="3332592" y="1935332"/>
            <a:ext cx="5139455" cy="1043133"/>
          </a:xfrm>
          <a:prstGeom prst="rect">
            <a:avLst/>
          </a:prstGeom>
        </p:spPr>
      </p:pic>
      <p:sp>
        <p:nvSpPr>
          <p:cNvPr id="7" name="Textfeld 6">
            <a:extLst>
              <a:ext uri="{FF2B5EF4-FFF2-40B4-BE49-F238E27FC236}">
                <a16:creationId xmlns:a16="http://schemas.microsoft.com/office/drawing/2014/main" id="{2DC10741-D353-4970-B116-ACC4E71380B7}"/>
              </a:ext>
            </a:extLst>
          </p:cNvPr>
          <p:cNvSpPr txBox="1"/>
          <p:nvPr/>
        </p:nvSpPr>
        <p:spPr>
          <a:xfrm>
            <a:off x="3526272" y="1646929"/>
            <a:ext cx="7191412" cy="369332"/>
          </a:xfrm>
          <a:prstGeom prst="rect">
            <a:avLst/>
          </a:prstGeom>
          <a:noFill/>
        </p:spPr>
        <p:txBody>
          <a:bodyPr wrap="square" rtlCol="0">
            <a:spAutoFit/>
          </a:bodyPr>
          <a:lstStyle/>
          <a:p>
            <a:r>
              <a:rPr lang="de-DE" dirty="0"/>
              <a:t>Grant Agreement: (German </a:t>
            </a:r>
            <a:r>
              <a:rPr lang="de-DE" dirty="0" err="1"/>
              <a:t>language</a:t>
            </a:r>
            <a:r>
              <a:rPr lang="de-DE" dirty="0"/>
              <a:t>)</a:t>
            </a:r>
          </a:p>
        </p:txBody>
      </p:sp>
      <p:pic>
        <p:nvPicPr>
          <p:cNvPr id="8" name="Grafik 7">
            <a:extLst>
              <a:ext uri="{FF2B5EF4-FFF2-40B4-BE49-F238E27FC236}">
                <a16:creationId xmlns:a16="http://schemas.microsoft.com/office/drawing/2014/main" id="{722A5FE2-2DCA-46DC-AEF0-EEF0DCC6E314}"/>
              </a:ext>
            </a:extLst>
          </p:cNvPr>
          <p:cNvPicPr>
            <a:picLocks noChangeAspect="1"/>
          </p:cNvPicPr>
          <p:nvPr/>
        </p:nvPicPr>
        <p:blipFill>
          <a:blip r:embed="rId3"/>
          <a:stretch>
            <a:fillRect/>
          </a:stretch>
        </p:blipFill>
        <p:spPr>
          <a:xfrm>
            <a:off x="0" y="2956729"/>
            <a:ext cx="12192000" cy="1916381"/>
          </a:xfrm>
          <a:prstGeom prst="rect">
            <a:avLst/>
          </a:prstGeom>
        </p:spPr>
      </p:pic>
    </p:spTree>
    <p:extLst>
      <p:ext uri="{BB962C8B-B14F-4D97-AF65-F5344CB8AC3E}">
        <p14:creationId xmlns:p14="http://schemas.microsoft.com/office/powerpoint/2010/main" val="41724944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1160105" y="2147812"/>
            <a:ext cx="7531140" cy="3541714"/>
          </a:xfrm>
        </p:spPr>
        <p:txBody>
          <a:bodyPr>
            <a:normAutofit fontScale="85000" lnSpcReduction="20000"/>
          </a:bodyPr>
          <a:lstStyle/>
          <a:p>
            <a:pPr>
              <a:buNone/>
            </a:pPr>
            <a:r>
              <a:rPr lang="en-GB" b="1" dirty="0">
                <a:solidFill>
                  <a:srgbClr val="5D5A98"/>
                </a:solidFill>
              </a:rPr>
              <a:t>Could be used for... </a:t>
            </a:r>
            <a:endParaRPr lang="en-GB" dirty="0">
              <a:solidFill>
                <a:srgbClr val="5D5A98"/>
              </a:solidFill>
            </a:endParaRPr>
          </a:p>
          <a:p>
            <a:r>
              <a:rPr lang="en-GB" dirty="0"/>
              <a:t>general project management tasks / coordination</a:t>
            </a:r>
          </a:p>
          <a:p>
            <a:r>
              <a:rPr lang="en-GB" dirty="0"/>
              <a:t>communication / planning / calculation purposes</a:t>
            </a:r>
          </a:p>
          <a:p>
            <a:r>
              <a:rPr lang="en-GB" dirty="0"/>
              <a:t>project and Intellectual Output implementation purposes</a:t>
            </a:r>
          </a:p>
          <a:p>
            <a:r>
              <a:rPr lang="en-GB" dirty="0"/>
              <a:t>dissemination and evaluation</a:t>
            </a:r>
          </a:p>
          <a:p>
            <a:pPr>
              <a:buNone/>
            </a:pPr>
            <a:endParaRPr lang="en-GB" dirty="0"/>
          </a:p>
          <a:p>
            <a:pPr>
              <a:buNone/>
            </a:pPr>
            <a:r>
              <a:rPr lang="en-GB" b="1" dirty="0">
                <a:solidFill>
                  <a:srgbClr val="5D5A98"/>
                </a:solidFill>
              </a:rPr>
              <a:t>Could be identified and verified through...</a:t>
            </a:r>
          </a:p>
          <a:p>
            <a:pPr marL="214313" indent="-214313"/>
            <a:r>
              <a:rPr lang="en-GB" dirty="0"/>
              <a:t>produced dissemination material / products</a:t>
            </a:r>
          </a:p>
          <a:p>
            <a:pPr marL="214313" indent="-214313"/>
            <a:r>
              <a:rPr lang="en-GB" dirty="0"/>
              <a:t>explanation and description in the progress and the final report</a:t>
            </a:r>
          </a:p>
          <a:p>
            <a:pPr lvl="0">
              <a:buFont typeface="Wingdings" charset="0"/>
              <a:buChar char="à"/>
            </a:pPr>
            <a:r>
              <a:rPr lang="en-GB" b="1" dirty="0">
                <a:sym typeface="Wingdings"/>
              </a:rPr>
              <a:t>Development of a dissemination list</a:t>
            </a:r>
            <a:endParaRPr lang="en-GB" b="1" dirty="0"/>
          </a:p>
          <a:p>
            <a:endParaRPr lang="en-GB" dirty="0"/>
          </a:p>
        </p:txBody>
      </p:sp>
      <p:sp>
        <p:nvSpPr>
          <p:cNvPr id="3" name="Foliennummernplatzhalter 2"/>
          <p:cNvSpPr>
            <a:spLocks noGrp="1"/>
          </p:cNvSpPr>
          <p:nvPr>
            <p:ph type="sldNum" sz="quarter" idx="4294967295"/>
          </p:nvPr>
        </p:nvSpPr>
        <p:spPr/>
        <p:txBody>
          <a:bodyPr/>
          <a:lstStyle/>
          <a:p>
            <a:fld id="{EBEFDD8C-C219-814E-BE12-D74F46A2A437}" type="slidenum">
              <a:rPr lang="en-GB" smtClean="0"/>
              <a:t>14</a:t>
            </a:fld>
            <a:endParaRPr lang="en-GB"/>
          </a:p>
        </p:txBody>
      </p:sp>
      <p:sp>
        <p:nvSpPr>
          <p:cNvPr id="4" name="Titel 3"/>
          <p:cNvSpPr>
            <a:spLocks noGrp="1"/>
          </p:cNvSpPr>
          <p:nvPr>
            <p:ph type="title"/>
          </p:nvPr>
        </p:nvSpPr>
        <p:spPr>
          <a:xfrm>
            <a:off x="1159002" y="970966"/>
            <a:ext cx="8741456" cy="857250"/>
          </a:xfrm>
        </p:spPr>
        <p:txBody>
          <a:bodyPr>
            <a:normAutofit fontScale="90000"/>
          </a:bodyPr>
          <a:lstStyle/>
          <a:p>
            <a:r>
              <a:rPr lang="en-GB" dirty="0">
                <a:solidFill>
                  <a:schemeClr val="tx1"/>
                </a:solidFill>
              </a:rPr>
              <a:t>Project Management and</a:t>
            </a:r>
            <a:br>
              <a:rPr lang="en-GB" dirty="0">
                <a:solidFill>
                  <a:schemeClr val="tx1"/>
                </a:solidFill>
              </a:rPr>
            </a:br>
            <a:r>
              <a:rPr lang="en-GB" dirty="0">
                <a:solidFill>
                  <a:schemeClr val="tx1"/>
                </a:solidFill>
              </a:rPr>
              <a:t>Implementation</a:t>
            </a:r>
          </a:p>
        </p:txBody>
      </p:sp>
    </p:spTree>
    <p:extLst>
      <p:ext uri="{BB962C8B-B14F-4D97-AF65-F5344CB8AC3E}">
        <p14:creationId xmlns:p14="http://schemas.microsoft.com/office/powerpoint/2010/main" val="10470357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1239065" y="1979217"/>
            <a:ext cx="9905999" cy="3541714"/>
          </a:xfrm>
        </p:spPr>
        <p:txBody>
          <a:bodyPr>
            <a:normAutofit/>
          </a:bodyPr>
          <a:lstStyle/>
          <a:p>
            <a:pPr>
              <a:buNone/>
            </a:pPr>
            <a:r>
              <a:rPr lang="en-GB" b="1" dirty="0">
                <a:solidFill>
                  <a:srgbClr val="5D5A98"/>
                </a:solidFill>
              </a:rPr>
              <a:t>Intellectual Outputs...</a:t>
            </a:r>
          </a:p>
          <a:p>
            <a:r>
              <a:rPr lang="en-GB" dirty="0"/>
              <a:t>will be developed by staff members in specific staff categories</a:t>
            </a:r>
          </a:p>
          <a:p>
            <a:r>
              <a:rPr lang="en-GB" dirty="0"/>
              <a:t>produces staff costs that could be characterised by 4 different staff categories:</a:t>
            </a:r>
          </a:p>
          <a:p>
            <a:pPr marL="642938" lvl="1" indent="-342900">
              <a:buFont typeface="+mj-lt"/>
              <a:buAutoNum type="arabicPeriod"/>
            </a:pPr>
            <a:r>
              <a:rPr lang="en-GB" i="1" dirty="0"/>
              <a:t>Manager</a:t>
            </a:r>
          </a:p>
          <a:p>
            <a:pPr marL="642938" lvl="1" indent="-342900">
              <a:buFont typeface="+mj-lt"/>
              <a:buAutoNum type="arabicPeriod"/>
            </a:pPr>
            <a:r>
              <a:rPr lang="en-GB" b="1" i="1" dirty="0"/>
              <a:t>Teacher/Trainer/Researcher</a:t>
            </a:r>
          </a:p>
          <a:p>
            <a:pPr marL="642938" lvl="1" indent="-342900">
              <a:buFont typeface="+mj-lt"/>
              <a:buAutoNum type="arabicPeriod"/>
            </a:pPr>
            <a:r>
              <a:rPr lang="en-GB" b="1" i="1" dirty="0"/>
              <a:t>Technician</a:t>
            </a:r>
          </a:p>
          <a:p>
            <a:pPr marL="642938" lvl="1" indent="-342900">
              <a:buFont typeface="+mj-lt"/>
              <a:buAutoNum type="arabicPeriod"/>
            </a:pPr>
            <a:r>
              <a:rPr lang="en-GB" i="1" dirty="0"/>
              <a:t>Administrative staff</a:t>
            </a:r>
          </a:p>
          <a:p>
            <a:pPr>
              <a:buNone/>
            </a:pPr>
            <a:r>
              <a:rPr lang="en-GB" dirty="0"/>
              <a:t>are calculated on unit costs per day</a:t>
            </a:r>
          </a:p>
        </p:txBody>
      </p:sp>
      <p:sp>
        <p:nvSpPr>
          <p:cNvPr id="3" name="Foliennummernplatzhalter 2"/>
          <p:cNvSpPr>
            <a:spLocks noGrp="1"/>
          </p:cNvSpPr>
          <p:nvPr>
            <p:ph type="sldNum" sz="quarter" idx="4294967295"/>
          </p:nvPr>
        </p:nvSpPr>
        <p:spPr/>
        <p:txBody>
          <a:bodyPr/>
          <a:lstStyle/>
          <a:p>
            <a:fld id="{EBEFDD8C-C219-814E-BE12-D74F46A2A437}" type="slidenum">
              <a:rPr lang="en-GB" smtClean="0"/>
              <a:t>15</a:t>
            </a:fld>
            <a:endParaRPr lang="en-GB"/>
          </a:p>
        </p:txBody>
      </p:sp>
      <p:sp>
        <p:nvSpPr>
          <p:cNvPr id="4" name="Titel 3"/>
          <p:cNvSpPr>
            <a:spLocks noGrp="1"/>
          </p:cNvSpPr>
          <p:nvPr>
            <p:ph type="title"/>
          </p:nvPr>
        </p:nvSpPr>
        <p:spPr>
          <a:xfrm>
            <a:off x="1137398" y="908444"/>
            <a:ext cx="7008019" cy="857250"/>
          </a:xfrm>
        </p:spPr>
        <p:txBody>
          <a:bodyPr>
            <a:normAutofit/>
          </a:bodyPr>
          <a:lstStyle/>
          <a:p>
            <a:r>
              <a:rPr lang="en-GB" cap="all" dirty="0">
                <a:solidFill>
                  <a:srgbClr val="000000"/>
                </a:solidFill>
              </a:rPr>
              <a:t>Intellectual Outputs (1)</a:t>
            </a:r>
          </a:p>
        </p:txBody>
      </p:sp>
    </p:spTree>
    <p:extLst>
      <p:ext uri="{BB962C8B-B14F-4D97-AF65-F5344CB8AC3E}">
        <p14:creationId xmlns:p14="http://schemas.microsoft.com/office/powerpoint/2010/main" val="29600406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4294967295"/>
          </p:nvPr>
        </p:nvSpPr>
        <p:spPr/>
        <p:txBody>
          <a:bodyPr/>
          <a:lstStyle/>
          <a:p>
            <a:fld id="{EBEFDD8C-C219-814E-BE12-D74F46A2A437}" type="slidenum">
              <a:rPr lang="en-GB" smtClean="0"/>
              <a:t>16</a:t>
            </a:fld>
            <a:endParaRPr lang="en-GB"/>
          </a:p>
        </p:txBody>
      </p:sp>
      <p:sp>
        <p:nvSpPr>
          <p:cNvPr id="27" name="Inhaltsplatzhalter 2"/>
          <p:cNvSpPr txBox="1">
            <a:spLocks/>
          </p:cNvSpPr>
          <p:nvPr/>
        </p:nvSpPr>
        <p:spPr>
          <a:xfrm>
            <a:off x="1524000" y="2349166"/>
            <a:ext cx="9144000" cy="3035716"/>
          </a:xfrm>
          <a:prstGeom prst="rect">
            <a:avLst/>
          </a:prstGeom>
        </p:spPr>
        <p:txBody>
          <a:bodyPr>
            <a:normAutofit/>
          </a:bodyPr>
          <a:lstStyle>
            <a:lvl1pPr marL="342900" indent="-342900" algn="l" defTabSz="457200" rtl="0" eaLnBrk="1" latinLnBrk="0" hangingPunct="1">
              <a:spcBef>
                <a:spcPct val="20000"/>
              </a:spcBef>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2000" dirty="0"/>
              <a:t>You provide evidence about the working days with your time sheets! –</a:t>
            </a:r>
          </a:p>
          <a:p>
            <a:pPr marL="0" indent="0" algn="ctr">
              <a:buNone/>
            </a:pPr>
            <a:endParaRPr lang="en-US" sz="2000" dirty="0"/>
          </a:p>
          <a:p>
            <a:pPr marL="0" indent="0" algn="ctr">
              <a:buNone/>
            </a:pPr>
            <a:r>
              <a:rPr lang="en-US" sz="2000" dirty="0"/>
              <a:t>Use the PROM TOOL!</a:t>
            </a:r>
          </a:p>
          <a:p>
            <a:pPr marL="0" indent="0" algn="ctr">
              <a:buNone/>
            </a:pPr>
            <a:endParaRPr lang="en-US" sz="2000" dirty="0"/>
          </a:p>
          <a:p>
            <a:pPr marL="0" indent="0" algn="ctr">
              <a:buNone/>
            </a:pPr>
            <a:endParaRPr lang="en-US" sz="2000" dirty="0"/>
          </a:p>
          <a:p>
            <a:pPr marL="0" indent="0" algn="ctr">
              <a:buNone/>
            </a:pPr>
            <a:endParaRPr lang="en-US" sz="2000" i="1" dirty="0"/>
          </a:p>
          <a:p>
            <a:pPr marL="0" indent="0" algn="ctr">
              <a:buNone/>
            </a:pPr>
            <a:r>
              <a:rPr lang="en-US" sz="2000" i="1" dirty="0"/>
              <a:t>Please make sure that you do not claim more or less days than granted!</a:t>
            </a:r>
          </a:p>
        </p:txBody>
      </p:sp>
      <p:sp>
        <p:nvSpPr>
          <p:cNvPr id="5" name="Rechteck 4"/>
          <p:cNvSpPr/>
          <p:nvPr/>
        </p:nvSpPr>
        <p:spPr>
          <a:xfrm>
            <a:off x="4089384" y="3551673"/>
            <a:ext cx="4097660" cy="523220"/>
          </a:xfrm>
          <a:prstGeom prst="rect">
            <a:avLst/>
          </a:prstGeom>
        </p:spPr>
        <p:txBody>
          <a:bodyPr wrap="none">
            <a:spAutoFit/>
          </a:bodyPr>
          <a:lstStyle/>
          <a:p>
            <a:r>
              <a:rPr lang="de-DE" sz="2800" dirty="0">
                <a:solidFill>
                  <a:srgbClr val="002060"/>
                </a:solidFill>
              </a:rPr>
              <a:t>http://prom.eduproject.eu/</a:t>
            </a:r>
          </a:p>
        </p:txBody>
      </p:sp>
      <p:sp>
        <p:nvSpPr>
          <p:cNvPr id="7" name="Titel 3"/>
          <p:cNvSpPr>
            <a:spLocks noGrp="1"/>
          </p:cNvSpPr>
          <p:nvPr>
            <p:ph type="title"/>
          </p:nvPr>
        </p:nvSpPr>
        <p:spPr>
          <a:xfrm>
            <a:off x="1179025" y="890663"/>
            <a:ext cx="7008019" cy="857250"/>
          </a:xfrm>
        </p:spPr>
        <p:txBody>
          <a:bodyPr>
            <a:normAutofit/>
          </a:bodyPr>
          <a:lstStyle/>
          <a:p>
            <a:r>
              <a:rPr lang="en-GB" cap="all" dirty="0">
                <a:solidFill>
                  <a:srgbClr val="000000"/>
                </a:solidFill>
              </a:rPr>
              <a:t>Intellectual Outputs (2)</a:t>
            </a:r>
          </a:p>
        </p:txBody>
      </p:sp>
    </p:spTree>
    <p:extLst>
      <p:ext uri="{BB962C8B-B14F-4D97-AF65-F5344CB8AC3E}">
        <p14:creationId xmlns:p14="http://schemas.microsoft.com/office/powerpoint/2010/main" val="15527416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1143000" y="1987684"/>
            <a:ext cx="9905999" cy="3541714"/>
          </a:xfrm>
        </p:spPr>
        <p:txBody>
          <a:bodyPr>
            <a:normAutofit/>
          </a:bodyPr>
          <a:lstStyle/>
          <a:p>
            <a:pPr>
              <a:buNone/>
            </a:pPr>
            <a:r>
              <a:rPr lang="en-GB" b="1" dirty="0">
                <a:solidFill>
                  <a:srgbClr val="5D5A98"/>
                </a:solidFill>
              </a:rPr>
              <a:t>Documentation of staff costs</a:t>
            </a:r>
          </a:p>
          <a:p>
            <a:pPr lvl="1" indent="-342900">
              <a:buFont typeface="+mj-lt"/>
              <a:buAutoNum type="arabicPeriod"/>
            </a:pPr>
            <a:r>
              <a:rPr lang="en-GB" sz="1800" b="1" dirty="0"/>
              <a:t>Timesheets </a:t>
            </a:r>
          </a:p>
          <a:p>
            <a:pPr lvl="1" indent="-342900">
              <a:buFont typeface="+mj-lt"/>
              <a:buAutoNum type="arabicPeriod"/>
            </a:pPr>
            <a:r>
              <a:rPr lang="en-GB" sz="1800" dirty="0">
                <a:solidFill>
                  <a:schemeClr val="bg1">
                    <a:lumMod val="65000"/>
                  </a:schemeClr>
                </a:solidFill>
              </a:rPr>
              <a:t>Payslips </a:t>
            </a:r>
          </a:p>
          <a:p>
            <a:pPr lvl="1" indent="-342900">
              <a:buFont typeface="+mj-lt"/>
              <a:buAutoNum type="arabicPeriod"/>
            </a:pPr>
            <a:r>
              <a:rPr lang="en-GB" sz="1800" dirty="0">
                <a:solidFill>
                  <a:schemeClr val="bg1">
                    <a:lumMod val="65000"/>
                  </a:schemeClr>
                </a:solidFill>
              </a:rPr>
              <a:t>Staff employment contracts</a:t>
            </a:r>
          </a:p>
          <a:p>
            <a:pPr>
              <a:buNone/>
            </a:pPr>
            <a:endParaRPr lang="en-GB" dirty="0">
              <a:solidFill>
                <a:schemeClr val="bg1">
                  <a:lumMod val="65000"/>
                </a:schemeClr>
              </a:solidFill>
            </a:endParaRPr>
          </a:p>
          <a:p>
            <a:pPr>
              <a:buNone/>
            </a:pPr>
            <a:r>
              <a:rPr lang="en-GB" b="1" dirty="0">
                <a:solidFill>
                  <a:srgbClr val="5D5A98"/>
                </a:solidFill>
              </a:rPr>
              <a:t>Additional documentation (in your own project folder)</a:t>
            </a:r>
          </a:p>
          <a:p>
            <a:pPr marL="642938" lvl="1" indent="-342900">
              <a:buFont typeface="+mj-lt"/>
              <a:buAutoNum type="arabicPeriod"/>
            </a:pPr>
            <a:r>
              <a:rPr lang="en-GB" sz="1800" dirty="0"/>
              <a:t>Invoices (for example: boarding passes, accommodation invoice etc.)</a:t>
            </a:r>
          </a:p>
          <a:p>
            <a:pPr marL="642938" lvl="1" indent="-342900">
              <a:buFont typeface="+mj-lt"/>
              <a:buAutoNum type="arabicPeriod"/>
            </a:pPr>
            <a:r>
              <a:rPr lang="en-GB" sz="1800" dirty="0"/>
              <a:t>Proof of payment </a:t>
            </a:r>
          </a:p>
          <a:p>
            <a:pPr marL="642938" lvl="1" indent="-342900">
              <a:buFont typeface="+mj-lt"/>
              <a:buAutoNum type="arabicPeriod"/>
            </a:pPr>
            <a:r>
              <a:rPr lang="en-GB" sz="1800" dirty="0"/>
              <a:t>Receipts for costs incurred (for example: printing costs for dissemination material, hosting partner meeting etc.)</a:t>
            </a:r>
          </a:p>
        </p:txBody>
      </p:sp>
      <p:sp>
        <p:nvSpPr>
          <p:cNvPr id="3" name="Foliennummernplatzhalter 2"/>
          <p:cNvSpPr>
            <a:spLocks noGrp="1"/>
          </p:cNvSpPr>
          <p:nvPr>
            <p:ph type="sldNum" sz="quarter" idx="4294967295"/>
          </p:nvPr>
        </p:nvSpPr>
        <p:spPr/>
        <p:txBody>
          <a:bodyPr/>
          <a:lstStyle/>
          <a:p>
            <a:fld id="{EBEFDD8C-C219-814E-BE12-D74F46A2A437}" type="slidenum">
              <a:rPr lang="en-GB" smtClean="0"/>
              <a:t>17</a:t>
            </a:fld>
            <a:endParaRPr lang="en-GB"/>
          </a:p>
        </p:txBody>
      </p:sp>
      <p:sp>
        <p:nvSpPr>
          <p:cNvPr id="5" name="Titel 3"/>
          <p:cNvSpPr txBox="1">
            <a:spLocks/>
          </p:cNvSpPr>
          <p:nvPr/>
        </p:nvSpPr>
        <p:spPr>
          <a:xfrm>
            <a:off x="1143000" y="973604"/>
            <a:ext cx="7008019" cy="8572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pPr>
              <a:lnSpc>
                <a:spcPct val="85000"/>
              </a:lnSpc>
            </a:pPr>
            <a:r>
              <a:rPr lang="en-GB" sz="3200" b="1" spc="-50" dirty="0">
                <a:solidFill>
                  <a:srgbClr val="000000"/>
                </a:solidFill>
              </a:rPr>
              <a:t>Intellectual Outputs (3)</a:t>
            </a:r>
          </a:p>
        </p:txBody>
      </p:sp>
    </p:spTree>
    <p:extLst>
      <p:ext uri="{BB962C8B-B14F-4D97-AF65-F5344CB8AC3E}">
        <p14:creationId xmlns:p14="http://schemas.microsoft.com/office/powerpoint/2010/main" val="28089230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1627869" y="2014393"/>
            <a:ext cx="9033996" cy="3462300"/>
          </a:xfrm>
        </p:spPr>
        <p:txBody>
          <a:bodyPr>
            <a:normAutofit/>
          </a:bodyPr>
          <a:lstStyle/>
          <a:p>
            <a:pPr>
              <a:buNone/>
            </a:pPr>
            <a:r>
              <a:rPr lang="en-GB" b="1" dirty="0">
                <a:solidFill>
                  <a:srgbClr val="5D5A98"/>
                </a:solidFill>
              </a:rPr>
              <a:t>Transnational Project Meetings costs… </a:t>
            </a:r>
          </a:p>
          <a:p>
            <a:r>
              <a:rPr lang="en-GB" dirty="0"/>
              <a:t>are calculated on a unit cost basis according to the </a:t>
            </a:r>
            <a:r>
              <a:rPr lang="en-GB" b="1" dirty="0"/>
              <a:t>distance</a:t>
            </a:r>
            <a:r>
              <a:rPr lang="en-GB" dirty="0"/>
              <a:t> of travel per meeting</a:t>
            </a:r>
          </a:p>
          <a:p>
            <a:pPr lvl="1">
              <a:buFont typeface="Wingdings" charset="2"/>
              <a:buChar char="Ø"/>
            </a:pPr>
            <a:r>
              <a:rPr lang="en-GB" dirty="0"/>
              <a:t>Online distance calculator </a:t>
            </a:r>
            <a:br>
              <a:rPr lang="en-GB" dirty="0"/>
            </a:br>
            <a:r>
              <a:rPr lang="en-GB" dirty="0"/>
              <a:t>http://ec.europa.eu/programmes/erasmus-plus/resources_en#tab-1-4</a:t>
            </a:r>
          </a:p>
          <a:p>
            <a:r>
              <a:rPr lang="en-GB" dirty="0"/>
              <a:t>are based on the place of </a:t>
            </a:r>
            <a:r>
              <a:rPr lang="en-GB" b="1" dirty="0"/>
              <a:t>origin</a:t>
            </a:r>
            <a:r>
              <a:rPr lang="en-GB" dirty="0"/>
              <a:t> and the place of the meeting </a:t>
            </a:r>
            <a:r>
              <a:rPr lang="en-GB" b="1" dirty="0"/>
              <a:t>venue </a:t>
            </a:r>
          </a:p>
          <a:p>
            <a:r>
              <a:rPr lang="en-GB" dirty="0"/>
              <a:t>needs to have a </a:t>
            </a:r>
            <a:r>
              <a:rPr lang="en-GB" b="1" dirty="0"/>
              <a:t>direct link to project meetings</a:t>
            </a:r>
          </a:p>
          <a:p>
            <a:pPr>
              <a:buNone/>
            </a:pPr>
            <a:r>
              <a:rPr lang="en-GB" b="1" dirty="0"/>
              <a:t> </a:t>
            </a:r>
          </a:p>
        </p:txBody>
      </p:sp>
      <p:sp>
        <p:nvSpPr>
          <p:cNvPr id="3" name="Foliennummernplatzhalter 2"/>
          <p:cNvSpPr>
            <a:spLocks noGrp="1"/>
          </p:cNvSpPr>
          <p:nvPr>
            <p:ph type="sldNum" sz="quarter" idx="4294967295"/>
          </p:nvPr>
        </p:nvSpPr>
        <p:spPr/>
        <p:txBody>
          <a:bodyPr/>
          <a:lstStyle/>
          <a:p>
            <a:fld id="{EBEFDD8C-C219-814E-BE12-D74F46A2A437}" type="slidenum">
              <a:rPr lang="en-GB" smtClean="0"/>
              <a:t>18</a:t>
            </a:fld>
            <a:endParaRPr lang="en-GB"/>
          </a:p>
        </p:txBody>
      </p:sp>
      <p:sp>
        <p:nvSpPr>
          <p:cNvPr id="4" name="Titel 3"/>
          <p:cNvSpPr>
            <a:spLocks noGrp="1"/>
          </p:cNvSpPr>
          <p:nvPr>
            <p:ph type="title"/>
          </p:nvPr>
        </p:nvSpPr>
        <p:spPr>
          <a:xfrm>
            <a:off x="1166230" y="952682"/>
            <a:ext cx="7008019" cy="857250"/>
          </a:xfrm>
        </p:spPr>
        <p:txBody>
          <a:bodyPr/>
          <a:lstStyle/>
          <a:p>
            <a:r>
              <a:rPr lang="en-GB" dirty="0">
                <a:solidFill>
                  <a:schemeClr val="tx1"/>
                </a:solidFill>
              </a:rPr>
              <a:t>Travel costs (1)</a:t>
            </a:r>
          </a:p>
        </p:txBody>
      </p:sp>
    </p:spTree>
    <p:extLst>
      <p:ext uri="{BB962C8B-B14F-4D97-AF65-F5344CB8AC3E}">
        <p14:creationId xmlns:p14="http://schemas.microsoft.com/office/powerpoint/2010/main" val="29106085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1634004" y="2208350"/>
            <a:ext cx="9033996" cy="3462300"/>
          </a:xfrm>
        </p:spPr>
        <p:txBody>
          <a:bodyPr>
            <a:normAutofit/>
          </a:bodyPr>
          <a:lstStyle/>
          <a:p>
            <a:pPr>
              <a:buNone/>
            </a:pPr>
            <a:r>
              <a:rPr lang="en-GB" b="1" dirty="0">
                <a:solidFill>
                  <a:srgbClr val="5D5A98"/>
                </a:solidFill>
              </a:rPr>
              <a:t>Transnational Project Meetings costs… </a:t>
            </a:r>
          </a:p>
          <a:p>
            <a:pPr>
              <a:buNone/>
            </a:pPr>
            <a:r>
              <a:rPr lang="en-GB" b="1" dirty="0"/>
              <a:t>575,00 € 	per person	distance 	100-1999km</a:t>
            </a:r>
          </a:p>
          <a:p>
            <a:pPr>
              <a:buNone/>
            </a:pPr>
            <a:r>
              <a:rPr lang="en-GB" b="1" dirty="0"/>
              <a:t>760,00 €	per person	distance	&gt;= 2000km </a:t>
            </a:r>
          </a:p>
          <a:p>
            <a:pPr>
              <a:buNone/>
            </a:pPr>
            <a:endParaRPr lang="en-GB" b="1" dirty="0"/>
          </a:p>
          <a:p>
            <a:pPr>
              <a:buNone/>
            </a:pPr>
            <a:r>
              <a:rPr lang="en-GB" b="1" dirty="0"/>
              <a:t>Make sure that you have the correct number of participants.</a:t>
            </a:r>
          </a:p>
        </p:txBody>
      </p:sp>
      <p:sp>
        <p:nvSpPr>
          <p:cNvPr id="3" name="Foliennummernplatzhalter 2"/>
          <p:cNvSpPr>
            <a:spLocks noGrp="1"/>
          </p:cNvSpPr>
          <p:nvPr>
            <p:ph type="sldNum" sz="quarter" idx="4294967295"/>
          </p:nvPr>
        </p:nvSpPr>
        <p:spPr/>
        <p:txBody>
          <a:bodyPr/>
          <a:lstStyle/>
          <a:p>
            <a:fld id="{EBEFDD8C-C219-814E-BE12-D74F46A2A437}" type="slidenum">
              <a:rPr lang="en-GB" smtClean="0"/>
              <a:t>19</a:t>
            </a:fld>
            <a:endParaRPr lang="en-GB"/>
          </a:p>
        </p:txBody>
      </p:sp>
      <p:sp>
        <p:nvSpPr>
          <p:cNvPr id="5" name="Titel 3"/>
          <p:cNvSpPr txBox="1">
            <a:spLocks/>
          </p:cNvSpPr>
          <p:nvPr/>
        </p:nvSpPr>
        <p:spPr>
          <a:xfrm>
            <a:off x="1092466" y="990590"/>
            <a:ext cx="7008019" cy="8572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r>
              <a:rPr lang="en-GB" dirty="0"/>
              <a:t>Travel costs (2)</a:t>
            </a:r>
          </a:p>
        </p:txBody>
      </p:sp>
    </p:spTree>
    <p:extLst>
      <p:ext uri="{BB962C8B-B14F-4D97-AF65-F5344CB8AC3E}">
        <p14:creationId xmlns:p14="http://schemas.microsoft.com/office/powerpoint/2010/main" val="41539478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nhaltsplatzhalter 5"/>
          <p:cNvSpPr>
            <a:spLocks noGrp="1"/>
          </p:cNvSpPr>
          <p:nvPr>
            <p:ph idx="1"/>
          </p:nvPr>
        </p:nvSpPr>
        <p:spPr/>
        <p:txBody>
          <a:bodyPr/>
          <a:lstStyle/>
          <a:p>
            <a:r>
              <a:rPr lang="en-US" sz="2400" b="1" dirty="0"/>
              <a:t>I Summary for the Final Financial Report</a:t>
            </a:r>
          </a:p>
          <a:p>
            <a:endParaRPr lang="en-US" sz="2100" dirty="0"/>
          </a:p>
          <a:p>
            <a:r>
              <a:rPr lang="en-US" sz="2400" b="1" dirty="0"/>
              <a:t>II Detailed Information</a:t>
            </a:r>
          </a:p>
          <a:p>
            <a:pPr lvl="1"/>
            <a:r>
              <a:rPr lang="en-US" sz="1900" dirty="0"/>
              <a:t>Part I - General information</a:t>
            </a:r>
          </a:p>
          <a:p>
            <a:pPr lvl="1">
              <a:buNone/>
            </a:pPr>
            <a:endParaRPr lang="en-US" sz="1900" dirty="0"/>
          </a:p>
          <a:p>
            <a:pPr lvl="1"/>
            <a:r>
              <a:rPr lang="en-US" sz="1900" dirty="0"/>
              <a:t>Part II - Financial reporting</a:t>
            </a:r>
          </a:p>
          <a:p>
            <a:pPr lvl="1"/>
            <a:endParaRPr lang="en-US" sz="1900" dirty="0"/>
          </a:p>
          <a:p>
            <a:pPr lvl="1"/>
            <a:r>
              <a:rPr lang="en-US" sz="1900" dirty="0"/>
              <a:t>Part III - The Project Management Tool – PROM</a:t>
            </a:r>
          </a:p>
        </p:txBody>
      </p:sp>
      <p:sp>
        <p:nvSpPr>
          <p:cNvPr id="3" name="Foliennummernplatzhalter 2"/>
          <p:cNvSpPr>
            <a:spLocks noGrp="1"/>
          </p:cNvSpPr>
          <p:nvPr>
            <p:ph type="sldNum" sz="quarter" idx="4294967295"/>
          </p:nvPr>
        </p:nvSpPr>
        <p:spPr/>
        <p:txBody>
          <a:bodyPr/>
          <a:lstStyle/>
          <a:p>
            <a:fld id="{EBEFDD8C-C219-814E-BE12-D74F46A2A437}" type="slidenum">
              <a:rPr lang="de-DE" smtClean="0"/>
              <a:t>2</a:t>
            </a:fld>
            <a:endParaRPr lang="de-DE"/>
          </a:p>
        </p:txBody>
      </p:sp>
      <p:sp>
        <p:nvSpPr>
          <p:cNvPr id="2" name="Titel 1"/>
          <p:cNvSpPr>
            <a:spLocks noGrp="1"/>
          </p:cNvSpPr>
          <p:nvPr>
            <p:ph type="title"/>
          </p:nvPr>
        </p:nvSpPr>
        <p:spPr>
          <a:xfrm>
            <a:off x="930729" y="657636"/>
            <a:ext cx="9197665" cy="599664"/>
          </a:xfrm>
        </p:spPr>
        <p:txBody>
          <a:bodyPr/>
          <a:lstStyle/>
          <a:p>
            <a:pPr algn="l"/>
            <a:r>
              <a:rPr lang="en-US" dirty="0">
                <a:solidFill>
                  <a:srgbClr val="000000"/>
                </a:solidFill>
              </a:rPr>
              <a:t>Overview</a:t>
            </a:r>
            <a:endParaRPr lang="de-DE" dirty="0"/>
          </a:p>
        </p:txBody>
      </p:sp>
    </p:spTree>
    <p:extLst>
      <p:ext uri="{BB962C8B-B14F-4D97-AF65-F5344CB8AC3E}">
        <p14:creationId xmlns:p14="http://schemas.microsoft.com/office/powerpoint/2010/main" val="26007353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1833080" y="1847218"/>
            <a:ext cx="9905999" cy="4493276"/>
          </a:xfrm>
        </p:spPr>
        <p:txBody>
          <a:bodyPr>
            <a:normAutofit fontScale="92500" lnSpcReduction="10000"/>
          </a:bodyPr>
          <a:lstStyle/>
          <a:p>
            <a:pPr>
              <a:buNone/>
            </a:pPr>
            <a:r>
              <a:rPr lang="en-GB" b="1" dirty="0">
                <a:solidFill>
                  <a:srgbClr val="5D5A98"/>
                </a:solidFill>
              </a:rPr>
              <a:t>Documentation</a:t>
            </a:r>
          </a:p>
          <a:p>
            <a:pPr>
              <a:buFont typeface="+mj-lt"/>
              <a:buAutoNum type="arabicPeriod"/>
            </a:pPr>
            <a:r>
              <a:rPr lang="en-GB" b="1" dirty="0"/>
              <a:t>Certificate/declaration of attendance </a:t>
            </a:r>
          </a:p>
          <a:p>
            <a:pPr>
              <a:buNone/>
            </a:pPr>
            <a:r>
              <a:rPr lang="en-GB" b="1" dirty="0"/>
              <a:t>	</a:t>
            </a:r>
            <a:r>
              <a:rPr lang="en-GB" dirty="0"/>
              <a:t>The hosting institution has to provide the participants with a</a:t>
            </a:r>
            <a:br>
              <a:rPr lang="en-GB" dirty="0"/>
            </a:br>
            <a:r>
              <a:rPr lang="en-GB" dirty="0"/>
              <a:t>certificate/declaration of attendance signed by the hosting organisation </a:t>
            </a:r>
          </a:p>
          <a:p>
            <a:pPr>
              <a:buNone/>
            </a:pPr>
            <a:r>
              <a:rPr lang="en-GB" dirty="0"/>
              <a:t>	</a:t>
            </a:r>
            <a:r>
              <a:rPr lang="en-GB" b="1" i="1" dirty="0">
                <a:sym typeface="Wingdings"/>
              </a:rPr>
              <a:t> Template will be available on the project website</a:t>
            </a:r>
          </a:p>
          <a:p>
            <a:pPr>
              <a:buNone/>
            </a:pPr>
            <a:r>
              <a:rPr lang="en-GB" b="1" i="1" dirty="0">
                <a:sym typeface="Wingdings"/>
              </a:rPr>
              <a:t>	 Please provide us with a scanned version</a:t>
            </a:r>
          </a:p>
          <a:p>
            <a:pPr>
              <a:buNone/>
            </a:pPr>
            <a:endParaRPr lang="en-GB" dirty="0"/>
          </a:p>
          <a:p>
            <a:pPr>
              <a:buFont typeface="+mj-lt"/>
              <a:buAutoNum type="arabicPeriod" startAt="2"/>
            </a:pPr>
            <a:r>
              <a:rPr lang="en-GB" b="1" dirty="0"/>
              <a:t>Travel cost invoices (in your own folder)</a:t>
            </a:r>
          </a:p>
          <a:p>
            <a:pPr lvl="1">
              <a:buFont typeface="Arial"/>
              <a:buChar char="•"/>
            </a:pPr>
            <a:r>
              <a:rPr lang="en-GB" sz="2400" dirty="0"/>
              <a:t>Flight invoices, boarding passes</a:t>
            </a:r>
          </a:p>
          <a:p>
            <a:pPr lvl="1">
              <a:buFont typeface="Arial"/>
              <a:buChar char="•"/>
            </a:pPr>
            <a:r>
              <a:rPr lang="en-GB" sz="2400" dirty="0"/>
              <a:t>accommodation invoices </a:t>
            </a:r>
          </a:p>
          <a:p>
            <a:pPr lvl="1">
              <a:buFont typeface="Arial"/>
              <a:buChar char="•"/>
            </a:pPr>
            <a:r>
              <a:rPr lang="en-GB" sz="2400" dirty="0"/>
              <a:t>Taxi, train, car hire and/or bus receipts</a:t>
            </a:r>
          </a:p>
          <a:p>
            <a:pPr lvl="1">
              <a:buFont typeface="Arial"/>
              <a:buChar char="•"/>
            </a:pPr>
            <a:r>
              <a:rPr lang="en-GB" sz="2400" dirty="0"/>
              <a:t>Mileage costs at a maximum rate of 0.22 cent per km</a:t>
            </a:r>
          </a:p>
        </p:txBody>
      </p:sp>
      <p:sp>
        <p:nvSpPr>
          <p:cNvPr id="3" name="Foliennummernplatzhalter 2"/>
          <p:cNvSpPr>
            <a:spLocks noGrp="1"/>
          </p:cNvSpPr>
          <p:nvPr>
            <p:ph type="sldNum" sz="quarter" idx="4294967295"/>
          </p:nvPr>
        </p:nvSpPr>
        <p:spPr/>
        <p:txBody>
          <a:bodyPr/>
          <a:lstStyle/>
          <a:p>
            <a:fld id="{EBEFDD8C-C219-814E-BE12-D74F46A2A437}" type="slidenum">
              <a:rPr lang="en-GB" smtClean="0"/>
              <a:t>20</a:t>
            </a:fld>
            <a:endParaRPr lang="en-GB"/>
          </a:p>
        </p:txBody>
      </p:sp>
      <p:sp>
        <p:nvSpPr>
          <p:cNvPr id="6" name="Titel 3"/>
          <p:cNvSpPr>
            <a:spLocks noGrp="1"/>
          </p:cNvSpPr>
          <p:nvPr>
            <p:ph type="title"/>
          </p:nvPr>
        </p:nvSpPr>
        <p:spPr>
          <a:xfrm>
            <a:off x="1169007" y="870677"/>
            <a:ext cx="7008019" cy="857250"/>
          </a:xfrm>
        </p:spPr>
        <p:txBody>
          <a:bodyPr/>
          <a:lstStyle/>
          <a:p>
            <a:r>
              <a:rPr lang="en-GB" dirty="0">
                <a:solidFill>
                  <a:schemeClr val="tx1"/>
                </a:solidFill>
              </a:rPr>
              <a:t>Travel costs (3)</a:t>
            </a:r>
          </a:p>
        </p:txBody>
      </p:sp>
    </p:spTree>
    <p:extLst>
      <p:ext uri="{BB962C8B-B14F-4D97-AF65-F5344CB8AC3E}">
        <p14:creationId xmlns:p14="http://schemas.microsoft.com/office/powerpoint/2010/main" val="7947031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5BF7E3-BD8B-4CD8-8DE8-6FDBC37E3EEE}"/>
              </a:ext>
            </a:extLst>
          </p:cNvPr>
          <p:cNvSpPr txBox="1">
            <a:spLocks/>
          </p:cNvSpPr>
          <p:nvPr/>
        </p:nvSpPr>
        <p:spPr>
          <a:xfrm>
            <a:off x="961863" y="3489548"/>
            <a:ext cx="10363200" cy="1362075"/>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de-DE"/>
              <a:t>Part II - Financial Reporting</a:t>
            </a:r>
            <a:endParaRPr lang="en-GB" dirty="0"/>
          </a:p>
        </p:txBody>
      </p:sp>
    </p:spTree>
    <p:extLst>
      <p:ext uri="{BB962C8B-B14F-4D97-AF65-F5344CB8AC3E}">
        <p14:creationId xmlns:p14="http://schemas.microsoft.com/office/powerpoint/2010/main" val="1834772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nhaltsplatzhalter 3"/>
          <p:cNvSpPr>
            <a:spLocks noGrp="1"/>
          </p:cNvSpPr>
          <p:nvPr>
            <p:ph idx="1"/>
          </p:nvPr>
        </p:nvSpPr>
        <p:spPr>
          <a:xfrm>
            <a:off x="1624821" y="1813791"/>
            <a:ext cx="9905999" cy="3541714"/>
          </a:xfrm>
        </p:spPr>
        <p:txBody>
          <a:bodyPr>
            <a:noAutofit/>
          </a:bodyPr>
          <a:lstStyle/>
          <a:p>
            <a:pPr>
              <a:buNone/>
            </a:pPr>
            <a:r>
              <a:rPr lang="en-US" sz="2000" b="1" dirty="0">
                <a:solidFill>
                  <a:srgbClr val="5D5A98"/>
                </a:solidFill>
              </a:rPr>
              <a:t>Please…</a:t>
            </a:r>
          </a:p>
          <a:p>
            <a:r>
              <a:rPr lang="en-US" sz="2000" dirty="0"/>
              <a:t>provide all financial and supporting documents every</a:t>
            </a:r>
            <a:br>
              <a:rPr lang="en-US" sz="2000" dirty="0"/>
            </a:br>
            <a:r>
              <a:rPr lang="en-US" sz="2000" dirty="0"/>
              <a:t>4 months (first year) and every 3 months (second year). </a:t>
            </a:r>
          </a:p>
          <a:p>
            <a:r>
              <a:rPr lang="en-US" sz="2000" dirty="0">
                <a:sym typeface="Wingdings"/>
              </a:rPr>
              <a:t>use the PROM Tool to create your financial documentation.</a:t>
            </a:r>
          </a:p>
          <a:p>
            <a:pPr>
              <a:buFont typeface="Arial" panose="020B0604020202020204" pitchFamily="34" charset="0"/>
              <a:buChar char="•"/>
            </a:pPr>
            <a:r>
              <a:rPr lang="en-US" sz="2000" b="1" i="1" dirty="0">
                <a:sym typeface="Wingdings"/>
              </a:rPr>
              <a:t>stick on the working days per Intellectual Output and staff category.</a:t>
            </a:r>
            <a:endParaRPr lang="en-US" sz="2000" b="1" i="1" dirty="0"/>
          </a:p>
          <a:p>
            <a:pPr>
              <a:buFont typeface="Arial" panose="020B0604020202020204" pitchFamily="34" charset="0"/>
              <a:buChar char="•"/>
            </a:pPr>
            <a:r>
              <a:rPr lang="en-US" sz="2000" dirty="0"/>
              <a:t>create one timesheet per month.</a:t>
            </a:r>
          </a:p>
          <a:p>
            <a:pPr>
              <a:buFont typeface="Arial" panose="020B0604020202020204" pitchFamily="34" charset="0"/>
              <a:buChar char="•"/>
            </a:pPr>
            <a:r>
              <a:rPr lang="en-US" sz="2000" dirty="0"/>
              <a:t>ensure that you only report one staff category per month.</a:t>
            </a:r>
          </a:p>
          <a:p>
            <a:pPr>
              <a:buFont typeface="Arial" panose="020B0604020202020204" pitchFamily="34" charset="0"/>
              <a:buChar char="•"/>
            </a:pPr>
            <a:r>
              <a:rPr lang="en-US" sz="2000" dirty="0"/>
              <a:t>don`t report Saturdays, Sundays, holidays and sick days. </a:t>
            </a:r>
          </a:p>
          <a:p>
            <a:pPr>
              <a:buFont typeface="Arial" panose="020B0604020202020204" pitchFamily="34" charset="0"/>
              <a:buChar char="•"/>
            </a:pPr>
            <a:r>
              <a:rPr lang="en-US" sz="2000" dirty="0"/>
              <a:t>sign timesheets for </a:t>
            </a:r>
            <a:r>
              <a:rPr lang="en-US" sz="2000" b="1" dirty="0"/>
              <a:t>every month</a:t>
            </a:r>
            <a:r>
              <a:rPr lang="en-US" sz="2000" dirty="0"/>
              <a:t>.</a:t>
            </a:r>
          </a:p>
          <a:p>
            <a:pPr>
              <a:buFont typeface="Arial" panose="020B0604020202020204" pitchFamily="34" charset="0"/>
              <a:buChar char="•"/>
            </a:pPr>
            <a:r>
              <a:rPr lang="en-US" sz="2000" dirty="0"/>
              <a:t>send all documents of a reporting period in one package via e-mail and</a:t>
            </a:r>
            <a:br>
              <a:rPr lang="en-US" sz="2000" dirty="0"/>
            </a:br>
            <a:r>
              <a:rPr lang="en-US" sz="2000" dirty="0"/>
              <a:t>the originals via post.</a:t>
            </a:r>
          </a:p>
          <a:p>
            <a:endParaRPr lang="de-DE" sz="2000" dirty="0"/>
          </a:p>
        </p:txBody>
      </p:sp>
      <p:sp>
        <p:nvSpPr>
          <p:cNvPr id="3" name="Foliennummernplatzhalter 2"/>
          <p:cNvSpPr>
            <a:spLocks noGrp="1"/>
          </p:cNvSpPr>
          <p:nvPr>
            <p:ph type="sldNum" sz="quarter" idx="4294967295"/>
          </p:nvPr>
        </p:nvSpPr>
        <p:spPr/>
        <p:txBody>
          <a:bodyPr/>
          <a:lstStyle/>
          <a:p>
            <a:fld id="{EBEFDD8C-C219-814E-BE12-D74F46A2A437}" type="slidenum">
              <a:rPr lang="de-DE" smtClean="0"/>
              <a:t>22</a:t>
            </a:fld>
            <a:endParaRPr lang="de-DE"/>
          </a:p>
        </p:txBody>
      </p:sp>
      <p:sp>
        <p:nvSpPr>
          <p:cNvPr id="2" name="Titel 1"/>
          <p:cNvSpPr>
            <a:spLocks noGrp="1"/>
          </p:cNvSpPr>
          <p:nvPr>
            <p:ph type="title"/>
          </p:nvPr>
        </p:nvSpPr>
        <p:spPr>
          <a:xfrm>
            <a:off x="1189816" y="853401"/>
            <a:ext cx="7008019" cy="857250"/>
          </a:xfrm>
        </p:spPr>
        <p:txBody>
          <a:bodyPr>
            <a:normAutofit/>
          </a:bodyPr>
          <a:lstStyle/>
          <a:p>
            <a:r>
              <a:rPr lang="en-US" dirty="0">
                <a:solidFill>
                  <a:srgbClr val="000000"/>
                </a:solidFill>
              </a:rPr>
              <a:t>Financial Reporting</a:t>
            </a:r>
            <a:endParaRPr lang="de-DE" dirty="0"/>
          </a:p>
        </p:txBody>
      </p:sp>
    </p:spTree>
    <p:extLst>
      <p:ext uri="{BB962C8B-B14F-4D97-AF65-F5344CB8AC3E}">
        <p14:creationId xmlns:p14="http://schemas.microsoft.com/office/powerpoint/2010/main" val="35137365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8D9539-E2CB-4700-BF68-46FE79974A1E}"/>
              </a:ext>
            </a:extLst>
          </p:cNvPr>
          <p:cNvSpPr txBox="1">
            <a:spLocks/>
          </p:cNvSpPr>
          <p:nvPr/>
        </p:nvSpPr>
        <p:spPr>
          <a:xfrm>
            <a:off x="1345391" y="3489548"/>
            <a:ext cx="9979672" cy="1362075"/>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de-DE"/>
              <a:t>Part III –</a:t>
            </a:r>
            <a:br>
              <a:rPr lang="de-DE"/>
            </a:br>
            <a:r>
              <a:rPr lang="de-DE"/>
              <a:t>The Project Management Tool - PROM</a:t>
            </a:r>
            <a:endParaRPr lang="en-GB" dirty="0"/>
          </a:p>
        </p:txBody>
      </p:sp>
    </p:spTree>
    <p:extLst>
      <p:ext uri="{BB962C8B-B14F-4D97-AF65-F5344CB8AC3E}">
        <p14:creationId xmlns:p14="http://schemas.microsoft.com/office/powerpoint/2010/main" val="2505902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Inhaltsplatzhalter 6"/>
          <p:cNvSpPr>
            <a:spLocks noGrp="1"/>
          </p:cNvSpPr>
          <p:nvPr>
            <p:ph idx="1"/>
          </p:nvPr>
        </p:nvSpPr>
        <p:spPr>
          <a:xfrm>
            <a:off x="2555400" y="1552470"/>
            <a:ext cx="7081200" cy="3462300"/>
          </a:xfrm>
        </p:spPr>
        <p:txBody>
          <a:bodyPr/>
          <a:lstStyle/>
          <a:p>
            <a:endParaRPr lang="de-DE" dirty="0"/>
          </a:p>
          <a:p>
            <a:pPr>
              <a:buNone/>
            </a:pPr>
            <a:r>
              <a:rPr lang="en-GB" sz="2100" b="1" dirty="0"/>
              <a:t>The Login Area - </a:t>
            </a:r>
            <a:r>
              <a:rPr lang="en-GB" b="1" dirty="0"/>
              <a:t>http://</a:t>
            </a:r>
            <a:r>
              <a:rPr lang="en-GB" b="1" dirty="0" err="1"/>
              <a:t>eduproject.eu</a:t>
            </a:r>
            <a:r>
              <a:rPr lang="en-GB" b="1" dirty="0"/>
              <a:t>/prom/</a:t>
            </a:r>
            <a:r>
              <a:rPr lang="en-GB" b="1" dirty="0" err="1"/>
              <a:t>login.php</a:t>
            </a:r>
            <a:r>
              <a:rPr lang="en-GB" b="1" dirty="0"/>
              <a:t> </a:t>
            </a:r>
          </a:p>
          <a:p>
            <a:pPr>
              <a:buNone/>
            </a:pPr>
            <a:endParaRPr lang="de-DE" dirty="0"/>
          </a:p>
        </p:txBody>
      </p:sp>
      <p:sp>
        <p:nvSpPr>
          <p:cNvPr id="3" name="Foliennummernplatzhalter 2"/>
          <p:cNvSpPr>
            <a:spLocks noGrp="1"/>
          </p:cNvSpPr>
          <p:nvPr>
            <p:ph type="sldNum" sz="quarter" idx="4294967295"/>
          </p:nvPr>
        </p:nvSpPr>
        <p:spPr/>
        <p:txBody>
          <a:bodyPr/>
          <a:lstStyle/>
          <a:p>
            <a:fld id="{EBEFDD8C-C219-814E-BE12-D74F46A2A437}" type="slidenum">
              <a:rPr lang="de-DE" smtClean="0"/>
              <a:t>24</a:t>
            </a:fld>
            <a:endParaRPr lang="de-DE"/>
          </a:p>
        </p:txBody>
      </p:sp>
      <p:sp>
        <p:nvSpPr>
          <p:cNvPr id="6" name="Titel 5"/>
          <p:cNvSpPr>
            <a:spLocks noGrp="1"/>
          </p:cNvSpPr>
          <p:nvPr>
            <p:ph type="title"/>
          </p:nvPr>
        </p:nvSpPr>
        <p:spPr>
          <a:xfrm>
            <a:off x="1172514" y="940844"/>
            <a:ext cx="7660767" cy="857250"/>
          </a:xfrm>
        </p:spPr>
        <p:txBody>
          <a:bodyPr>
            <a:normAutofit/>
          </a:bodyPr>
          <a:lstStyle/>
          <a:p>
            <a:pPr algn="l"/>
            <a:r>
              <a:rPr lang="en-US" dirty="0">
                <a:solidFill>
                  <a:srgbClr val="000000"/>
                </a:solidFill>
              </a:rPr>
              <a:t>PROM – Project Management Tool</a:t>
            </a:r>
            <a:endParaRPr lang="de-DE" dirty="0"/>
          </a:p>
        </p:txBody>
      </p:sp>
      <p:pic>
        <p:nvPicPr>
          <p:cNvPr id="4" name="Grafik 3"/>
          <p:cNvPicPr>
            <a:picLocks noChangeAspect="1"/>
          </p:cNvPicPr>
          <p:nvPr/>
        </p:nvPicPr>
        <p:blipFill>
          <a:blip r:embed="rId2"/>
          <a:stretch>
            <a:fillRect/>
          </a:stretch>
        </p:blipFill>
        <p:spPr>
          <a:xfrm>
            <a:off x="2867487" y="2460966"/>
            <a:ext cx="5129767" cy="3779216"/>
          </a:xfrm>
          <a:prstGeom prst="rect">
            <a:avLst/>
          </a:prstGeom>
        </p:spPr>
      </p:pic>
    </p:spTree>
    <p:extLst>
      <p:ext uri="{BB962C8B-B14F-4D97-AF65-F5344CB8AC3E}">
        <p14:creationId xmlns:p14="http://schemas.microsoft.com/office/powerpoint/2010/main" val="14570759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Inhaltsplatzhalter 6"/>
          <p:cNvSpPr>
            <a:spLocks noGrp="1"/>
          </p:cNvSpPr>
          <p:nvPr>
            <p:ph idx="1"/>
          </p:nvPr>
        </p:nvSpPr>
        <p:spPr>
          <a:xfrm>
            <a:off x="3202088" y="1778131"/>
            <a:ext cx="7081200" cy="3462300"/>
          </a:xfrm>
        </p:spPr>
        <p:txBody>
          <a:bodyPr/>
          <a:lstStyle/>
          <a:p>
            <a:pPr>
              <a:buNone/>
            </a:pPr>
            <a:endParaRPr lang="de-DE" dirty="0"/>
          </a:p>
          <a:p>
            <a:pPr>
              <a:buNone/>
            </a:pPr>
            <a:r>
              <a:rPr lang="en-US" b="1" dirty="0"/>
              <a:t>The PROM Start Page (1)</a:t>
            </a:r>
          </a:p>
          <a:p>
            <a:pPr>
              <a:buNone/>
            </a:pPr>
            <a:endParaRPr lang="de-DE" dirty="0"/>
          </a:p>
        </p:txBody>
      </p:sp>
      <p:sp>
        <p:nvSpPr>
          <p:cNvPr id="3" name="Foliennummernplatzhalter 2"/>
          <p:cNvSpPr>
            <a:spLocks noGrp="1"/>
          </p:cNvSpPr>
          <p:nvPr>
            <p:ph type="sldNum" sz="quarter" idx="4294967295"/>
          </p:nvPr>
        </p:nvSpPr>
        <p:spPr/>
        <p:txBody>
          <a:bodyPr/>
          <a:lstStyle/>
          <a:p>
            <a:fld id="{EBEFDD8C-C219-814E-BE12-D74F46A2A437}" type="slidenum">
              <a:rPr lang="de-DE" smtClean="0"/>
              <a:t>25</a:t>
            </a:fld>
            <a:endParaRPr lang="de-DE"/>
          </a:p>
        </p:txBody>
      </p:sp>
      <p:pic>
        <p:nvPicPr>
          <p:cNvPr id="2" name="Bild 1">
            <a:hlinkClick r:id="rId2"/>
          </p:cNvPr>
          <p:cNvPicPr>
            <a:picLocks noChangeAspect="1"/>
          </p:cNvPicPr>
          <p:nvPr/>
        </p:nvPicPr>
        <p:blipFill>
          <a:blip r:embed="rId3"/>
          <a:stretch>
            <a:fillRect/>
          </a:stretch>
        </p:blipFill>
        <p:spPr>
          <a:xfrm>
            <a:off x="3202088" y="2589552"/>
            <a:ext cx="5913000" cy="2804055"/>
          </a:xfrm>
          <a:prstGeom prst="rect">
            <a:avLst/>
          </a:prstGeom>
        </p:spPr>
      </p:pic>
      <p:sp>
        <p:nvSpPr>
          <p:cNvPr id="6" name="Titel 5"/>
          <p:cNvSpPr>
            <a:spLocks noGrp="1"/>
          </p:cNvSpPr>
          <p:nvPr>
            <p:ph type="title"/>
          </p:nvPr>
        </p:nvSpPr>
        <p:spPr>
          <a:xfrm>
            <a:off x="1189607" y="870343"/>
            <a:ext cx="7710017" cy="857250"/>
          </a:xfrm>
        </p:spPr>
        <p:txBody>
          <a:bodyPr>
            <a:normAutofit/>
          </a:bodyPr>
          <a:lstStyle/>
          <a:p>
            <a:pPr algn="l"/>
            <a:r>
              <a:rPr lang="en-US" dirty="0">
                <a:solidFill>
                  <a:srgbClr val="000000"/>
                </a:solidFill>
              </a:rPr>
              <a:t>PROM – Project Management Tool</a:t>
            </a:r>
            <a:endParaRPr lang="de-DE" dirty="0"/>
          </a:p>
        </p:txBody>
      </p:sp>
    </p:spTree>
    <p:extLst>
      <p:ext uri="{BB962C8B-B14F-4D97-AF65-F5344CB8AC3E}">
        <p14:creationId xmlns:p14="http://schemas.microsoft.com/office/powerpoint/2010/main" val="31552324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Inhaltsplatzhalter 6"/>
          <p:cNvSpPr>
            <a:spLocks noGrp="1"/>
          </p:cNvSpPr>
          <p:nvPr>
            <p:ph idx="1"/>
          </p:nvPr>
        </p:nvSpPr>
        <p:spPr>
          <a:xfrm>
            <a:off x="3207336" y="1727593"/>
            <a:ext cx="7081200" cy="3462300"/>
          </a:xfrm>
        </p:spPr>
        <p:txBody>
          <a:bodyPr/>
          <a:lstStyle/>
          <a:p>
            <a:pPr>
              <a:buNone/>
            </a:pPr>
            <a:endParaRPr lang="de-DE" dirty="0"/>
          </a:p>
          <a:p>
            <a:pPr>
              <a:buNone/>
            </a:pPr>
            <a:r>
              <a:rPr lang="en-US" b="1" dirty="0"/>
              <a:t>The PROM Start Page (2) – Set the project</a:t>
            </a:r>
          </a:p>
          <a:p>
            <a:pPr>
              <a:buNone/>
            </a:pPr>
            <a:endParaRPr lang="de-DE" dirty="0"/>
          </a:p>
        </p:txBody>
      </p:sp>
      <p:pic>
        <p:nvPicPr>
          <p:cNvPr id="6" name="Bild 5">
            <a:hlinkClick r:id="rId2"/>
          </p:cNvPr>
          <p:cNvPicPr>
            <a:picLocks noChangeAspect="1"/>
          </p:cNvPicPr>
          <p:nvPr/>
        </p:nvPicPr>
        <p:blipFill>
          <a:blip r:embed="rId3"/>
          <a:stretch>
            <a:fillRect/>
          </a:stretch>
        </p:blipFill>
        <p:spPr>
          <a:xfrm>
            <a:off x="3207336" y="2587316"/>
            <a:ext cx="5913000" cy="2801624"/>
          </a:xfrm>
          <a:prstGeom prst="rect">
            <a:avLst/>
          </a:prstGeom>
        </p:spPr>
      </p:pic>
      <p:sp>
        <p:nvSpPr>
          <p:cNvPr id="5" name="Titel 5">
            <a:extLst>
              <a:ext uri="{FF2B5EF4-FFF2-40B4-BE49-F238E27FC236}">
                <a16:creationId xmlns:a16="http://schemas.microsoft.com/office/drawing/2014/main" id="{48497E5D-5067-426F-B00B-9E5F9DCCA830}"/>
              </a:ext>
            </a:extLst>
          </p:cNvPr>
          <p:cNvSpPr>
            <a:spLocks noGrp="1"/>
          </p:cNvSpPr>
          <p:nvPr>
            <p:ph type="title"/>
          </p:nvPr>
        </p:nvSpPr>
        <p:spPr>
          <a:xfrm>
            <a:off x="1189607" y="870343"/>
            <a:ext cx="7710017" cy="857250"/>
          </a:xfrm>
        </p:spPr>
        <p:txBody>
          <a:bodyPr>
            <a:normAutofit/>
          </a:bodyPr>
          <a:lstStyle/>
          <a:p>
            <a:r>
              <a:rPr lang="en-US" sz="3100" dirty="0">
                <a:solidFill>
                  <a:srgbClr val="000000"/>
                </a:solidFill>
              </a:rPr>
              <a:t>PROM – Project Management Tool</a:t>
            </a:r>
            <a:endParaRPr lang="de-DE" sz="3100" dirty="0">
              <a:solidFill>
                <a:srgbClr val="000000"/>
              </a:solidFill>
            </a:endParaRPr>
          </a:p>
        </p:txBody>
      </p:sp>
    </p:spTree>
    <p:extLst>
      <p:ext uri="{BB962C8B-B14F-4D97-AF65-F5344CB8AC3E}">
        <p14:creationId xmlns:p14="http://schemas.microsoft.com/office/powerpoint/2010/main" val="25809404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 1">
            <a:hlinkClick r:id="rId2"/>
          </p:cNvPr>
          <p:cNvPicPr>
            <a:picLocks noChangeAspect="1"/>
          </p:cNvPicPr>
          <p:nvPr/>
        </p:nvPicPr>
        <p:blipFill>
          <a:blip r:embed="rId3"/>
          <a:stretch>
            <a:fillRect/>
          </a:stretch>
        </p:blipFill>
        <p:spPr>
          <a:xfrm>
            <a:off x="3207336" y="2594227"/>
            <a:ext cx="5913000" cy="2790197"/>
          </a:xfrm>
          <a:prstGeom prst="rect">
            <a:avLst/>
          </a:prstGeom>
        </p:spPr>
      </p:pic>
      <p:sp>
        <p:nvSpPr>
          <p:cNvPr id="7" name="Inhaltsplatzhalter 6"/>
          <p:cNvSpPr>
            <a:spLocks noGrp="1"/>
          </p:cNvSpPr>
          <p:nvPr>
            <p:ph idx="1"/>
          </p:nvPr>
        </p:nvSpPr>
        <p:spPr>
          <a:xfrm>
            <a:off x="3143019" y="1815499"/>
            <a:ext cx="7081200" cy="3462300"/>
          </a:xfrm>
        </p:spPr>
        <p:txBody>
          <a:bodyPr/>
          <a:lstStyle/>
          <a:p>
            <a:pPr>
              <a:buNone/>
            </a:pPr>
            <a:endParaRPr lang="de-DE" dirty="0"/>
          </a:p>
          <a:p>
            <a:pPr>
              <a:buNone/>
            </a:pPr>
            <a:r>
              <a:rPr lang="en-US" b="1" dirty="0"/>
              <a:t>The PROM Start Page (3) – Set the organization</a:t>
            </a:r>
          </a:p>
          <a:p>
            <a:pPr>
              <a:buNone/>
            </a:pPr>
            <a:endParaRPr lang="de-DE" dirty="0"/>
          </a:p>
        </p:txBody>
      </p:sp>
      <p:sp>
        <p:nvSpPr>
          <p:cNvPr id="8" name="Titel 5">
            <a:extLst>
              <a:ext uri="{FF2B5EF4-FFF2-40B4-BE49-F238E27FC236}">
                <a16:creationId xmlns:a16="http://schemas.microsoft.com/office/drawing/2014/main" id="{10021AA6-FEBE-458F-AB1A-1F6B0B79003A}"/>
              </a:ext>
            </a:extLst>
          </p:cNvPr>
          <p:cNvSpPr txBox="1">
            <a:spLocks/>
          </p:cNvSpPr>
          <p:nvPr/>
        </p:nvSpPr>
        <p:spPr>
          <a:xfrm>
            <a:off x="1189607" y="870343"/>
            <a:ext cx="7710017" cy="857250"/>
          </a:xfrm>
          <a:prstGeom prst="rect">
            <a:avLst/>
          </a:prstGeom>
        </p:spPr>
        <p:txBody>
          <a:bodyPr vert="horz" lIns="91440" tIns="45720" rIns="91440" bIns="45720" rtlCol="0" anchor="b">
            <a:normAutofit fontScale="975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3200" b="1" dirty="0">
                <a:solidFill>
                  <a:srgbClr val="000000"/>
                </a:solidFill>
              </a:rPr>
              <a:t>PROM – Project Management Tool</a:t>
            </a:r>
            <a:endParaRPr lang="de-DE" sz="3200" b="1" dirty="0">
              <a:solidFill>
                <a:srgbClr val="000000"/>
              </a:solidFill>
            </a:endParaRPr>
          </a:p>
        </p:txBody>
      </p:sp>
    </p:spTree>
    <p:extLst>
      <p:ext uri="{BB962C8B-B14F-4D97-AF65-F5344CB8AC3E}">
        <p14:creationId xmlns:p14="http://schemas.microsoft.com/office/powerpoint/2010/main" val="37509965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 1"/>
          <p:cNvPicPr>
            <a:picLocks noChangeAspect="1"/>
          </p:cNvPicPr>
          <p:nvPr/>
        </p:nvPicPr>
        <p:blipFill>
          <a:blip r:embed="rId2"/>
          <a:stretch>
            <a:fillRect/>
          </a:stretch>
        </p:blipFill>
        <p:spPr>
          <a:xfrm>
            <a:off x="3207336" y="2589607"/>
            <a:ext cx="5913000" cy="2794817"/>
          </a:xfrm>
          <a:prstGeom prst="rect">
            <a:avLst/>
          </a:prstGeom>
        </p:spPr>
      </p:pic>
      <p:sp>
        <p:nvSpPr>
          <p:cNvPr id="7" name="Inhaltsplatzhalter 6"/>
          <p:cNvSpPr>
            <a:spLocks noGrp="1"/>
          </p:cNvSpPr>
          <p:nvPr>
            <p:ph idx="1"/>
          </p:nvPr>
        </p:nvSpPr>
        <p:spPr>
          <a:xfrm>
            <a:off x="3207336" y="1801178"/>
            <a:ext cx="7761940" cy="3462300"/>
          </a:xfrm>
        </p:spPr>
        <p:txBody>
          <a:bodyPr/>
          <a:lstStyle/>
          <a:p>
            <a:pPr>
              <a:buNone/>
            </a:pPr>
            <a:endParaRPr lang="de-DE" dirty="0"/>
          </a:p>
          <a:p>
            <a:pPr>
              <a:buNone/>
            </a:pPr>
            <a:r>
              <a:rPr lang="en-US" b="1" dirty="0"/>
              <a:t>The PROM Start Page (4) – Set the staff member</a:t>
            </a:r>
          </a:p>
          <a:p>
            <a:pPr>
              <a:buNone/>
            </a:pPr>
            <a:endParaRPr lang="de-DE" dirty="0"/>
          </a:p>
        </p:txBody>
      </p:sp>
      <p:sp>
        <p:nvSpPr>
          <p:cNvPr id="5" name="Titel 5">
            <a:extLst>
              <a:ext uri="{FF2B5EF4-FFF2-40B4-BE49-F238E27FC236}">
                <a16:creationId xmlns:a16="http://schemas.microsoft.com/office/drawing/2014/main" id="{79FB0917-2A5B-4A0C-BF53-5117F0E3D2B0}"/>
              </a:ext>
            </a:extLst>
          </p:cNvPr>
          <p:cNvSpPr>
            <a:spLocks noGrp="1"/>
          </p:cNvSpPr>
          <p:nvPr>
            <p:ph type="title"/>
          </p:nvPr>
        </p:nvSpPr>
        <p:spPr>
          <a:xfrm>
            <a:off x="1189607" y="870343"/>
            <a:ext cx="7710017" cy="857250"/>
          </a:xfrm>
        </p:spPr>
        <p:txBody>
          <a:bodyPr>
            <a:normAutofit/>
          </a:bodyPr>
          <a:lstStyle/>
          <a:p>
            <a:pPr algn="l"/>
            <a:r>
              <a:rPr lang="en-US" dirty="0">
                <a:solidFill>
                  <a:srgbClr val="000000"/>
                </a:solidFill>
              </a:rPr>
              <a:t>PROM – Project Management Tool</a:t>
            </a:r>
            <a:endParaRPr lang="de-DE" dirty="0"/>
          </a:p>
        </p:txBody>
      </p:sp>
    </p:spTree>
    <p:extLst>
      <p:ext uri="{BB962C8B-B14F-4D97-AF65-F5344CB8AC3E}">
        <p14:creationId xmlns:p14="http://schemas.microsoft.com/office/powerpoint/2010/main" val="10245512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 1">
            <a:hlinkClick r:id="rId2"/>
          </p:cNvPr>
          <p:cNvPicPr>
            <a:picLocks noChangeAspect="1"/>
          </p:cNvPicPr>
          <p:nvPr/>
        </p:nvPicPr>
        <p:blipFill>
          <a:blip r:embed="rId3"/>
          <a:stretch>
            <a:fillRect/>
          </a:stretch>
        </p:blipFill>
        <p:spPr>
          <a:xfrm>
            <a:off x="3207336" y="2580369"/>
            <a:ext cx="5913000" cy="2804055"/>
          </a:xfrm>
          <a:prstGeom prst="rect">
            <a:avLst/>
          </a:prstGeom>
        </p:spPr>
      </p:pic>
      <p:sp>
        <p:nvSpPr>
          <p:cNvPr id="7" name="Inhaltsplatzhalter 6"/>
          <p:cNvSpPr>
            <a:spLocks noGrp="1"/>
          </p:cNvSpPr>
          <p:nvPr>
            <p:ph idx="1"/>
          </p:nvPr>
        </p:nvSpPr>
        <p:spPr>
          <a:xfrm>
            <a:off x="3207336" y="1791701"/>
            <a:ext cx="7081200" cy="3462300"/>
          </a:xfrm>
        </p:spPr>
        <p:txBody>
          <a:bodyPr/>
          <a:lstStyle/>
          <a:p>
            <a:pPr>
              <a:buNone/>
            </a:pPr>
            <a:endParaRPr lang="de-DE" dirty="0"/>
          </a:p>
          <a:p>
            <a:pPr>
              <a:buNone/>
            </a:pPr>
            <a:r>
              <a:rPr lang="en-US" b="1" dirty="0"/>
              <a:t>The PROM Start Page (5) – Start</a:t>
            </a:r>
          </a:p>
          <a:p>
            <a:pPr>
              <a:buNone/>
            </a:pPr>
            <a:endParaRPr lang="de-DE" dirty="0"/>
          </a:p>
        </p:txBody>
      </p:sp>
      <p:sp>
        <p:nvSpPr>
          <p:cNvPr id="9" name="Titel 5">
            <a:extLst>
              <a:ext uri="{FF2B5EF4-FFF2-40B4-BE49-F238E27FC236}">
                <a16:creationId xmlns:a16="http://schemas.microsoft.com/office/drawing/2014/main" id="{0CDD1B0C-1DA6-49B1-BE64-594AA856B4AF}"/>
              </a:ext>
            </a:extLst>
          </p:cNvPr>
          <p:cNvSpPr>
            <a:spLocks noGrp="1"/>
          </p:cNvSpPr>
          <p:nvPr>
            <p:ph type="title"/>
          </p:nvPr>
        </p:nvSpPr>
        <p:spPr>
          <a:xfrm>
            <a:off x="1189607" y="870343"/>
            <a:ext cx="7710017" cy="857250"/>
          </a:xfrm>
        </p:spPr>
        <p:txBody>
          <a:bodyPr>
            <a:normAutofit/>
          </a:bodyPr>
          <a:lstStyle/>
          <a:p>
            <a:pPr algn="l"/>
            <a:r>
              <a:rPr lang="en-US" dirty="0">
                <a:solidFill>
                  <a:srgbClr val="000000"/>
                </a:solidFill>
              </a:rPr>
              <a:t>PROM – Project Management Tool</a:t>
            </a:r>
            <a:endParaRPr lang="de-DE" dirty="0"/>
          </a:p>
        </p:txBody>
      </p:sp>
    </p:spTree>
    <p:extLst>
      <p:ext uri="{BB962C8B-B14F-4D97-AF65-F5344CB8AC3E}">
        <p14:creationId xmlns:p14="http://schemas.microsoft.com/office/powerpoint/2010/main" val="6735864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A37C41-589A-4BB8-B34A-D6938A4076D6}"/>
              </a:ext>
            </a:extLst>
          </p:cNvPr>
          <p:cNvSpPr>
            <a:spLocks noGrp="1"/>
          </p:cNvSpPr>
          <p:nvPr>
            <p:ph type="ctrTitle"/>
          </p:nvPr>
        </p:nvSpPr>
        <p:spPr/>
        <p:txBody>
          <a:bodyPr/>
          <a:lstStyle/>
          <a:p>
            <a:r>
              <a:rPr lang="en-US" dirty="0"/>
              <a:t>I Summary for the Final Financial Report</a:t>
            </a:r>
            <a:endParaRPr lang="de-DE" dirty="0"/>
          </a:p>
        </p:txBody>
      </p:sp>
      <p:sp>
        <p:nvSpPr>
          <p:cNvPr id="3" name="Untertitel 2">
            <a:extLst>
              <a:ext uri="{FF2B5EF4-FFF2-40B4-BE49-F238E27FC236}">
                <a16:creationId xmlns:a16="http://schemas.microsoft.com/office/drawing/2014/main" id="{4A661D54-F0EC-4978-AEE2-7C2D5FFEDA4B}"/>
              </a:ext>
            </a:extLst>
          </p:cNvPr>
          <p:cNvSpPr>
            <a:spLocks noGrp="1"/>
          </p:cNvSpPr>
          <p:nvPr>
            <p:ph type="subTitle" idx="1"/>
          </p:nvPr>
        </p:nvSpPr>
        <p:spPr/>
        <p:txBody>
          <a:bodyPr/>
          <a:lstStyle/>
          <a:p>
            <a:endParaRPr lang="de-DE"/>
          </a:p>
        </p:txBody>
      </p:sp>
    </p:spTree>
    <p:extLst>
      <p:ext uri="{BB962C8B-B14F-4D97-AF65-F5344CB8AC3E}">
        <p14:creationId xmlns:p14="http://schemas.microsoft.com/office/powerpoint/2010/main" val="1427584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 5">
            <a:hlinkClick r:id="rId2"/>
          </p:cNvPr>
          <p:cNvPicPr>
            <a:picLocks noChangeAspect="1"/>
          </p:cNvPicPr>
          <p:nvPr/>
        </p:nvPicPr>
        <p:blipFill>
          <a:blip r:embed="rId3"/>
          <a:stretch>
            <a:fillRect/>
          </a:stretch>
        </p:blipFill>
        <p:spPr>
          <a:xfrm>
            <a:off x="3207336" y="2566968"/>
            <a:ext cx="5913000" cy="2806248"/>
          </a:xfrm>
          <a:prstGeom prst="rect">
            <a:avLst/>
          </a:prstGeom>
        </p:spPr>
      </p:pic>
      <p:sp>
        <p:nvSpPr>
          <p:cNvPr id="7" name="Inhaltsplatzhalter 6"/>
          <p:cNvSpPr>
            <a:spLocks noGrp="1"/>
          </p:cNvSpPr>
          <p:nvPr>
            <p:ph idx="1"/>
          </p:nvPr>
        </p:nvSpPr>
        <p:spPr>
          <a:xfrm>
            <a:off x="3207336" y="1727593"/>
            <a:ext cx="7081200" cy="3462300"/>
          </a:xfrm>
        </p:spPr>
        <p:txBody>
          <a:bodyPr/>
          <a:lstStyle/>
          <a:p>
            <a:pPr>
              <a:buNone/>
            </a:pPr>
            <a:endParaRPr lang="de-DE" dirty="0"/>
          </a:p>
          <a:p>
            <a:pPr>
              <a:buNone/>
            </a:pPr>
            <a:r>
              <a:rPr lang="en-US" b="1" dirty="0"/>
              <a:t>The PROM Tool – List of organizations</a:t>
            </a:r>
          </a:p>
          <a:p>
            <a:pPr>
              <a:buNone/>
            </a:pPr>
            <a:endParaRPr lang="de-DE" dirty="0"/>
          </a:p>
        </p:txBody>
      </p:sp>
      <p:sp>
        <p:nvSpPr>
          <p:cNvPr id="9" name="Titel 5">
            <a:extLst>
              <a:ext uri="{FF2B5EF4-FFF2-40B4-BE49-F238E27FC236}">
                <a16:creationId xmlns:a16="http://schemas.microsoft.com/office/drawing/2014/main" id="{9319C6F5-C8D8-4BB6-A5C0-5C499AB75341}"/>
              </a:ext>
            </a:extLst>
          </p:cNvPr>
          <p:cNvSpPr>
            <a:spLocks noGrp="1"/>
          </p:cNvSpPr>
          <p:nvPr>
            <p:ph type="title"/>
          </p:nvPr>
        </p:nvSpPr>
        <p:spPr>
          <a:xfrm>
            <a:off x="1189607" y="870343"/>
            <a:ext cx="7710017" cy="857250"/>
          </a:xfrm>
        </p:spPr>
        <p:txBody>
          <a:bodyPr>
            <a:normAutofit/>
          </a:bodyPr>
          <a:lstStyle/>
          <a:p>
            <a:pPr algn="l"/>
            <a:r>
              <a:rPr lang="en-US" dirty="0">
                <a:solidFill>
                  <a:srgbClr val="000000"/>
                </a:solidFill>
              </a:rPr>
              <a:t>PROM – Project Management Tool</a:t>
            </a:r>
            <a:endParaRPr lang="de-DE" dirty="0"/>
          </a:p>
        </p:txBody>
      </p:sp>
    </p:spTree>
    <p:extLst>
      <p:ext uri="{BB962C8B-B14F-4D97-AF65-F5344CB8AC3E}">
        <p14:creationId xmlns:p14="http://schemas.microsoft.com/office/powerpoint/2010/main" val="6647798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 6">
            <a:hlinkClick r:id="rId2"/>
          </p:cNvPr>
          <p:cNvPicPr>
            <a:picLocks noChangeAspect="1"/>
          </p:cNvPicPr>
          <p:nvPr/>
        </p:nvPicPr>
        <p:blipFill>
          <a:blip r:embed="rId3"/>
          <a:stretch>
            <a:fillRect/>
          </a:stretch>
        </p:blipFill>
        <p:spPr>
          <a:xfrm>
            <a:off x="3207336" y="2587641"/>
            <a:ext cx="5913000" cy="2785577"/>
          </a:xfrm>
          <a:prstGeom prst="rect">
            <a:avLst/>
          </a:prstGeom>
        </p:spPr>
      </p:pic>
      <p:sp>
        <p:nvSpPr>
          <p:cNvPr id="6" name="Inhaltsplatzhalter 5"/>
          <p:cNvSpPr>
            <a:spLocks noGrp="1"/>
          </p:cNvSpPr>
          <p:nvPr>
            <p:ph idx="1"/>
          </p:nvPr>
        </p:nvSpPr>
        <p:spPr>
          <a:xfrm>
            <a:off x="3207336" y="1792300"/>
            <a:ext cx="7081200" cy="3462300"/>
          </a:xfrm>
        </p:spPr>
        <p:txBody>
          <a:bodyPr/>
          <a:lstStyle/>
          <a:p>
            <a:pPr>
              <a:buNone/>
            </a:pPr>
            <a:endParaRPr lang="de-DE" dirty="0"/>
          </a:p>
          <a:p>
            <a:pPr>
              <a:buNone/>
            </a:pPr>
            <a:r>
              <a:rPr lang="en-US" b="1" dirty="0"/>
              <a:t>The PROM Tool – List of projects</a:t>
            </a:r>
          </a:p>
          <a:p>
            <a:pPr>
              <a:buNone/>
            </a:pPr>
            <a:endParaRPr lang="de-DE" dirty="0"/>
          </a:p>
        </p:txBody>
      </p:sp>
      <p:sp>
        <p:nvSpPr>
          <p:cNvPr id="9" name="Titel 5">
            <a:extLst>
              <a:ext uri="{FF2B5EF4-FFF2-40B4-BE49-F238E27FC236}">
                <a16:creationId xmlns:a16="http://schemas.microsoft.com/office/drawing/2014/main" id="{8F606A72-3BDE-4A91-AE92-C3D946EC2779}"/>
              </a:ext>
            </a:extLst>
          </p:cNvPr>
          <p:cNvSpPr>
            <a:spLocks noGrp="1"/>
          </p:cNvSpPr>
          <p:nvPr>
            <p:ph type="title"/>
          </p:nvPr>
        </p:nvSpPr>
        <p:spPr>
          <a:xfrm>
            <a:off x="1189607" y="870343"/>
            <a:ext cx="7710017" cy="857250"/>
          </a:xfrm>
        </p:spPr>
        <p:txBody>
          <a:bodyPr>
            <a:normAutofit/>
          </a:bodyPr>
          <a:lstStyle/>
          <a:p>
            <a:pPr algn="l"/>
            <a:r>
              <a:rPr lang="en-US" dirty="0">
                <a:solidFill>
                  <a:srgbClr val="000000"/>
                </a:solidFill>
              </a:rPr>
              <a:t>PROM – Project Management Tool</a:t>
            </a:r>
            <a:endParaRPr lang="de-DE" dirty="0"/>
          </a:p>
        </p:txBody>
      </p:sp>
    </p:spTree>
    <p:extLst>
      <p:ext uri="{BB962C8B-B14F-4D97-AF65-F5344CB8AC3E}">
        <p14:creationId xmlns:p14="http://schemas.microsoft.com/office/powerpoint/2010/main" val="32329806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 6">
            <a:hlinkClick r:id="rId2"/>
          </p:cNvPr>
          <p:cNvPicPr>
            <a:picLocks noChangeAspect="1"/>
          </p:cNvPicPr>
          <p:nvPr/>
        </p:nvPicPr>
        <p:blipFill>
          <a:blip r:embed="rId3"/>
          <a:stretch>
            <a:fillRect/>
          </a:stretch>
        </p:blipFill>
        <p:spPr>
          <a:xfrm>
            <a:off x="3211271" y="2576112"/>
            <a:ext cx="5913000" cy="2790197"/>
          </a:xfrm>
          <a:prstGeom prst="rect">
            <a:avLst/>
          </a:prstGeom>
        </p:spPr>
      </p:pic>
      <p:sp>
        <p:nvSpPr>
          <p:cNvPr id="6" name="Inhaltsplatzhalter 5"/>
          <p:cNvSpPr>
            <a:spLocks noGrp="1"/>
          </p:cNvSpPr>
          <p:nvPr>
            <p:ph idx="1"/>
          </p:nvPr>
        </p:nvSpPr>
        <p:spPr>
          <a:xfrm>
            <a:off x="3211271" y="1727593"/>
            <a:ext cx="7081200" cy="3462300"/>
          </a:xfrm>
        </p:spPr>
        <p:txBody>
          <a:bodyPr/>
          <a:lstStyle/>
          <a:p>
            <a:pPr>
              <a:buNone/>
            </a:pPr>
            <a:endParaRPr lang="de-DE" dirty="0"/>
          </a:p>
          <a:p>
            <a:pPr>
              <a:buNone/>
            </a:pPr>
            <a:r>
              <a:rPr lang="en-US" b="1" dirty="0"/>
              <a:t>The PROM Tool – List of staff members</a:t>
            </a:r>
          </a:p>
          <a:p>
            <a:pPr>
              <a:buNone/>
            </a:pPr>
            <a:endParaRPr lang="de-DE" dirty="0"/>
          </a:p>
        </p:txBody>
      </p:sp>
      <p:sp>
        <p:nvSpPr>
          <p:cNvPr id="8" name="Titel 5">
            <a:extLst>
              <a:ext uri="{FF2B5EF4-FFF2-40B4-BE49-F238E27FC236}">
                <a16:creationId xmlns:a16="http://schemas.microsoft.com/office/drawing/2014/main" id="{D1BBDDF2-5709-4E41-A79D-9200C578FB50}"/>
              </a:ext>
            </a:extLst>
          </p:cNvPr>
          <p:cNvSpPr>
            <a:spLocks noGrp="1"/>
          </p:cNvSpPr>
          <p:nvPr>
            <p:ph type="title"/>
          </p:nvPr>
        </p:nvSpPr>
        <p:spPr>
          <a:xfrm>
            <a:off x="1189607" y="870343"/>
            <a:ext cx="7710017" cy="857250"/>
          </a:xfrm>
        </p:spPr>
        <p:txBody>
          <a:bodyPr>
            <a:normAutofit/>
          </a:bodyPr>
          <a:lstStyle/>
          <a:p>
            <a:pPr algn="l"/>
            <a:r>
              <a:rPr lang="en-US" dirty="0">
                <a:solidFill>
                  <a:srgbClr val="000000"/>
                </a:solidFill>
              </a:rPr>
              <a:t>PROM – Project Management Tool</a:t>
            </a:r>
            <a:endParaRPr lang="de-DE" dirty="0"/>
          </a:p>
        </p:txBody>
      </p:sp>
    </p:spTree>
    <p:extLst>
      <p:ext uri="{BB962C8B-B14F-4D97-AF65-F5344CB8AC3E}">
        <p14:creationId xmlns:p14="http://schemas.microsoft.com/office/powerpoint/2010/main" val="42210175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 1">
            <a:hlinkClick r:id="rId2"/>
          </p:cNvPr>
          <p:cNvPicPr>
            <a:picLocks noChangeAspect="1"/>
          </p:cNvPicPr>
          <p:nvPr/>
        </p:nvPicPr>
        <p:blipFill>
          <a:blip r:embed="rId3"/>
          <a:stretch>
            <a:fillRect/>
          </a:stretch>
        </p:blipFill>
        <p:spPr>
          <a:xfrm>
            <a:off x="3216519" y="2578401"/>
            <a:ext cx="5913000" cy="2794817"/>
          </a:xfrm>
          <a:prstGeom prst="rect">
            <a:avLst/>
          </a:prstGeom>
        </p:spPr>
      </p:pic>
      <p:sp>
        <p:nvSpPr>
          <p:cNvPr id="7" name="Inhaltsplatzhalter 6"/>
          <p:cNvSpPr>
            <a:spLocks noGrp="1"/>
          </p:cNvSpPr>
          <p:nvPr>
            <p:ph idx="1"/>
          </p:nvPr>
        </p:nvSpPr>
        <p:spPr>
          <a:xfrm>
            <a:off x="3216519" y="1727593"/>
            <a:ext cx="7081200" cy="3462300"/>
          </a:xfrm>
        </p:spPr>
        <p:txBody>
          <a:bodyPr/>
          <a:lstStyle/>
          <a:p>
            <a:pPr>
              <a:buNone/>
            </a:pPr>
            <a:endParaRPr lang="de-DE" dirty="0"/>
          </a:p>
          <a:p>
            <a:pPr>
              <a:buNone/>
            </a:pPr>
            <a:r>
              <a:rPr lang="en-US" b="1" dirty="0"/>
              <a:t>The PROM Tool – Travel costs (1)</a:t>
            </a:r>
          </a:p>
          <a:p>
            <a:pPr>
              <a:buNone/>
            </a:pPr>
            <a:endParaRPr lang="de-DE" dirty="0"/>
          </a:p>
        </p:txBody>
      </p:sp>
      <p:sp>
        <p:nvSpPr>
          <p:cNvPr id="8" name="Titel 5">
            <a:extLst>
              <a:ext uri="{FF2B5EF4-FFF2-40B4-BE49-F238E27FC236}">
                <a16:creationId xmlns:a16="http://schemas.microsoft.com/office/drawing/2014/main" id="{1F4A7764-211A-40CA-B0E6-B08EE27352D8}"/>
              </a:ext>
            </a:extLst>
          </p:cNvPr>
          <p:cNvSpPr>
            <a:spLocks noGrp="1"/>
          </p:cNvSpPr>
          <p:nvPr>
            <p:ph type="title"/>
          </p:nvPr>
        </p:nvSpPr>
        <p:spPr>
          <a:xfrm>
            <a:off x="1189607" y="870343"/>
            <a:ext cx="7710017" cy="857250"/>
          </a:xfrm>
        </p:spPr>
        <p:txBody>
          <a:bodyPr>
            <a:normAutofit/>
          </a:bodyPr>
          <a:lstStyle/>
          <a:p>
            <a:pPr algn="l"/>
            <a:r>
              <a:rPr lang="en-US" dirty="0">
                <a:solidFill>
                  <a:srgbClr val="000000"/>
                </a:solidFill>
              </a:rPr>
              <a:t>PROM – Project Management Tool</a:t>
            </a:r>
            <a:endParaRPr lang="de-DE" dirty="0"/>
          </a:p>
        </p:txBody>
      </p:sp>
    </p:spTree>
    <p:extLst>
      <p:ext uri="{BB962C8B-B14F-4D97-AF65-F5344CB8AC3E}">
        <p14:creationId xmlns:p14="http://schemas.microsoft.com/office/powerpoint/2010/main" val="33903577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 1">
            <a:hlinkClick r:id="rId2"/>
          </p:cNvPr>
          <p:cNvPicPr>
            <a:picLocks noChangeAspect="1"/>
          </p:cNvPicPr>
          <p:nvPr/>
        </p:nvPicPr>
        <p:blipFill>
          <a:blip r:embed="rId3"/>
          <a:stretch>
            <a:fillRect/>
          </a:stretch>
        </p:blipFill>
        <p:spPr>
          <a:xfrm>
            <a:off x="3216519" y="2578401"/>
            <a:ext cx="5913000" cy="2794817"/>
          </a:xfrm>
          <a:prstGeom prst="rect">
            <a:avLst/>
          </a:prstGeom>
        </p:spPr>
      </p:pic>
      <p:sp>
        <p:nvSpPr>
          <p:cNvPr id="8" name="Inhaltsplatzhalter 7"/>
          <p:cNvSpPr>
            <a:spLocks noGrp="1"/>
          </p:cNvSpPr>
          <p:nvPr>
            <p:ph idx="1"/>
          </p:nvPr>
        </p:nvSpPr>
        <p:spPr>
          <a:xfrm>
            <a:off x="3216519" y="1814929"/>
            <a:ext cx="7655424" cy="3462300"/>
          </a:xfrm>
        </p:spPr>
        <p:txBody>
          <a:bodyPr/>
          <a:lstStyle/>
          <a:p>
            <a:pPr>
              <a:buNone/>
            </a:pPr>
            <a:endParaRPr lang="de-DE" dirty="0"/>
          </a:p>
          <a:p>
            <a:pPr>
              <a:buNone/>
            </a:pPr>
            <a:r>
              <a:rPr lang="en-US" b="1" dirty="0"/>
              <a:t>The PROM Tool – Travel costs (2) – Travel record I</a:t>
            </a:r>
          </a:p>
          <a:p>
            <a:pPr>
              <a:buNone/>
            </a:pPr>
            <a:endParaRPr lang="de-DE" dirty="0"/>
          </a:p>
        </p:txBody>
      </p:sp>
      <p:sp>
        <p:nvSpPr>
          <p:cNvPr id="6" name="Rechteck 5"/>
          <p:cNvSpPr/>
          <p:nvPr/>
        </p:nvSpPr>
        <p:spPr>
          <a:xfrm>
            <a:off x="5047475" y="3991472"/>
            <a:ext cx="162018" cy="243030"/>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050">
              <a:ln w="12700" cmpd="sng">
                <a:solidFill>
                  <a:schemeClr val="tx1"/>
                </a:solidFill>
              </a:ln>
            </a:endParaRPr>
          </a:p>
        </p:txBody>
      </p:sp>
      <p:sp>
        <p:nvSpPr>
          <p:cNvPr id="10" name="Titel 5">
            <a:extLst>
              <a:ext uri="{FF2B5EF4-FFF2-40B4-BE49-F238E27FC236}">
                <a16:creationId xmlns:a16="http://schemas.microsoft.com/office/drawing/2014/main" id="{5CA09C9F-8EC3-4FFE-80EF-F7ED84493C7F}"/>
              </a:ext>
            </a:extLst>
          </p:cNvPr>
          <p:cNvSpPr>
            <a:spLocks noGrp="1"/>
          </p:cNvSpPr>
          <p:nvPr>
            <p:ph type="title"/>
          </p:nvPr>
        </p:nvSpPr>
        <p:spPr>
          <a:xfrm>
            <a:off x="1189607" y="870343"/>
            <a:ext cx="7710017" cy="857250"/>
          </a:xfrm>
        </p:spPr>
        <p:txBody>
          <a:bodyPr>
            <a:normAutofit/>
          </a:bodyPr>
          <a:lstStyle/>
          <a:p>
            <a:pPr algn="l"/>
            <a:r>
              <a:rPr lang="en-US" dirty="0">
                <a:solidFill>
                  <a:srgbClr val="000000"/>
                </a:solidFill>
              </a:rPr>
              <a:t>PROM – Project Management Tool</a:t>
            </a:r>
            <a:endParaRPr lang="de-DE" dirty="0"/>
          </a:p>
        </p:txBody>
      </p:sp>
    </p:spTree>
    <p:extLst>
      <p:ext uri="{BB962C8B-B14F-4D97-AF65-F5344CB8AC3E}">
        <p14:creationId xmlns:p14="http://schemas.microsoft.com/office/powerpoint/2010/main" val="6227085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 6"/>
          <p:cNvPicPr>
            <a:picLocks/>
          </p:cNvPicPr>
          <p:nvPr/>
        </p:nvPicPr>
        <p:blipFill>
          <a:blip r:embed="rId2"/>
          <a:stretch>
            <a:fillRect/>
          </a:stretch>
        </p:blipFill>
        <p:spPr>
          <a:xfrm>
            <a:off x="3227725" y="2576669"/>
            <a:ext cx="5913000" cy="2807755"/>
          </a:xfrm>
          <a:prstGeom prst="rect">
            <a:avLst/>
          </a:prstGeom>
          <a:ln>
            <a:solidFill>
              <a:schemeClr val="bg1">
                <a:lumMod val="65000"/>
              </a:schemeClr>
            </a:solidFill>
          </a:ln>
        </p:spPr>
      </p:pic>
      <p:sp>
        <p:nvSpPr>
          <p:cNvPr id="6" name="Inhaltsplatzhalter 5"/>
          <p:cNvSpPr>
            <a:spLocks noGrp="1"/>
          </p:cNvSpPr>
          <p:nvPr>
            <p:ph idx="1"/>
          </p:nvPr>
        </p:nvSpPr>
        <p:spPr>
          <a:xfrm>
            <a:off x="3227725" y="1727593"/>
            <a:ext cx="8263879" cy="3462300"/>
          </a:xfrm>
        </p:spPr>
        <p:txBody>
          <a:bodyPr/>
          <a:lstStyle/>
          <a:p>
            <a:pPr>
              <a:buNone/>
            </a:pPr>
            <a:endParaRPr lang="de-DE" dirty="0"/>
          </a:p>
          <a:p>
            <a:pPr>
              <a:buNone/>
            </a:pPr>
            <a:r>
              <a:rPr lang="en-US" b="1" dirty="0"/>
              <a:t>The PROM Tool – Travel costs (3) – Travel record II</a:t>
            </a:r>
          </a:p>
          <a:p>
            <a:pPr>
              <a:buNone/>
            </a:pPr>
            <a:endParaRPr lang="de-DE" dirty="0"/>
          </a:p>
        </p:txBody>
      </p:sp>
      <p:sp>
        <p:nvSpPr>
          <p:cNvPr id="9" name="Titel 5">
            <a:extLst>
              <a:ext uri="{FF2B5EF4-FFF2-40B4-BE49-F238E27FC236}">
                <a16:creationId xmlns:a16="http://schemas.microsoft.com/office/drawing/2014/main" id="{C4A1523E-0405-422D-B614-28AE8FD8D37D}"/>
              </a:ext>
            </a:extLst>
          </p:cNvPr>
          <p:cNvSpPr>
            <a:spLocks noGrp="1"/>
          </p:cNvSpPr>
          <p:nvPr>
            <p:ph type="title"/>
          </p:nvPr>
        </p:nvSpPr>
        <p:spPr>
          <a:xfrm>
            <a:off x="1189607" y="870343"/>
            <a:ext cx="7710017" cy="857250"/>
          </a:xfrm>
        </p:spPr>
        <p:txBody>
          <a:bodyPr>
            <a:normAutofit/>
          </a:bodyPr>
          <a:lstStyle/>
          <a:p>
            <a:pPr algn="l"/>
            <a:r>
              <a:rPr lang="en-US" dirty="0">
                <a:solidFill>
                  <a:srgbClr val="000000"/>
                </a:solidFill>
              </a:rPr>
              <a:t>PROM – Project Management Tool</a:t>
            </a:r>
            <a:endParaRPr lang="de-DE" dirty="0"/>
          </a:p>
        </p:txBody>
      </p:sp>
    </p:spTree>
    <p:extLst>
      <p:ext uri="{BB962C8B-B14F-4D97-AF65-F5344CB8AC3E}">
        <p14:creationId xmlns:p14="http://schemas.microsoft.com/office/powerpoint/2010/main" val="8831269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 1">
            <a:hlinkClick r:id="rId2"/>
          </p:cNvPr>
          <p:cNvPicPr>
            <a:picLocks noChangeAspect="1"/>
          </p:cNvPicPr>
          <p:nvPr/>
        </p:nvPicPr>
        <p:blipFill>
          <a:blip r:embed="rId3"/>
          <a:stretch>
            <a:fillRect/>
          </a:stretch>
        </p:blipFill>
        <p:spPr>
          <a:xfrm>
            <a:off x="3238931" y="2576112"/>
            <a:ext cx="5913000" cy="2797001"/>
          </a:xfrm>
          <a:prstGeom prst="rect">
            <a:avLst/>
          </a:prstGeom>
        </p:spPr>
      </p:pic>
      <p:sp>
        <p:nvSpPr>
          <p:cNvPr id="7" name="Inhaltsplatzhalter 6"/>
          <p:cNvSpPr>
            <a:spLocks noGrp="1"/>
          </p:cNvSpPr>
          <p:nvPr>
            <p:ph idx="1"/>
          </p:nvPr>
        </p:nvSpPr>
        <p:spPr>
          <a:xfrm>
            <a:off x="3238931" y="1727593"/>
            <a:ext cx="8284505" cy="3462300"/>
          </a:xfrm>
        </p:spPr>
        <p:txBody>
          <a:bodyPr/>
          <a:lstStyle/>
          <a:p>
            <a:pPr>
              <a:buNone/>
            </a:pPr>
            <a:endParaRPr lang="de-DE" dirty="0"/>
          </a:p>
          <a:p>
            <a:pPr>
              <a:buNone/>
            </a:pPr>
            <a:r>
              <a:rPr lang="en-US" b="1" dirty="0"/>
              <a:t>The PROM Tool – Travel costs (4) – Subsistence costs I</a:t>
            </a:r>
          </a:p>
          <a:p>
            <a:pPr>
              <a:buNone/>
            </a:pPr>
            <a:endParaRPr lang="de-DE" dirty="0"/>
          </a:p>
        </p:txBody>
      </p:sp>
      <p:sp>
        <p:nvSpPr>
          <p:cNvPr id="8" name="Rechteck 7"/>
          <p:cNvSpPr/>
          <p:nvPr/>
        </p:nvSpPr>
        <p:spPr>
          <a:xfrm>
            <a:off x="5198287" y="3980266"/>
            <a:ext cx="162018" cy="243030"/>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050">
              <a:ln w="12700" cmpd="sng">
                <a:solidFill>
                  <a:schemeClr val="tx1"/>
                </a:solidFill>
              </a:ln>
            </a:endParaRPr>
          </a:p>
        </p:txBody>
      </p:sp>
      <p:sp>
        <p:nvSpPr>
          <p:cNvPr id="10" name="Titel 5">
            <a:extLst>
              <a:ext uri="{FF2B5EF4-FFF2-40B4-BE49-F238E27FC236}">
                <a16:creationId xmlns:a16="http://schemas.microsoft.com/office/drawing/2014/main" id="{63A9370A-15C8-4083-AE83-6E5A116C5893}"/>
              </a:ext>
            </a:extLst>
          </p:cNvPr>
          <p:cNvSpPr>
            <a:spLocks noGrp="1"/>
          </p:cNvSpPr>
          <p:nvPr>
            <p:ph type="title"/>
          </p:nvPr>
        </p:nvSpPr>
        <p:spPr>
          <a:xfrm>
            <a:off x="1189607" y="870343"/>
            <a:ext cx="7710017" cy="857250"/>
          </a:xfrm>
        </p:spPr>
        <p:txBody>
          <a:bodyPr>
            <a:normAutofit/>
          </a:bodyPr>
          <a:lstStyle/>
          <a:p>
            <a:pPr algn="l"/>
            <a:r>
              <a:rPr lang="en-US" dirty="0">
                <a:solidFill>
                  <a:srgbClr val="000000"/>
                </a:solidFill>
              </a:rPr>
              <a:t>PROM – Project Management Tool</a:t>
            </a:r>
            <a:endParaRPr lang="de-DE" dirty="0"/>
          </a:p>
        </p:txBody>
      </p:sp>
    </p:spTree>
    <p:extLst>
      <p:ext uri="{BB962C8B-B14F-4D97-AF65-F5344CB8AC3E}">
        <p14:creationId xmlns:p14="http://schemas.microsoft.com/office/powerpoint/2010/main" val="27565017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 5"/>
          <p:cNvPicPr>
            <a:picLocks/>
          </p:cNvPicPr>
          <p:nvPr/>
        </p:nvPicPr>
        <p:blipFill>
          <a:blip r:embed="rId2"/>
          <a:stretch>
            <a:fillRect/>
          </a:stretch>
        </p:blipFill>
        <p:spPr>
          <a:xfrm>
            <a:off x="3238931" y="2565219"/>
            <a:ext cx="5913000" cy="2807999"/>
          </a:xfrm>
          <a:prstGeom prst="rect">
            <a:avLst/>
          </a:prstGeom>
          <a:ln>
            <a:solidFill>
              <a:srgbClr val="A6A6A6"/>
            </a:solidFill>
          </a:ln>
        </p:spPr>
      </p:pic>
      <p:sp>
        <p:nvSpPr>
          <p:cNvPr id="7" name="Inhaltsplatzhalter 6"/>
          <p:cNvSpPr>
            <a:spLocks noGrp="1"/>
          </p:cNvSpPr>
          <p:nvPr>
            <p:ph idx="1"/>
          </p:nvPr>
        </p:nvSpPr>
        <p:spPr>
          <a:xfrm>
            <a:off x="3238931" y="1727593"/>
            <a:ext cx="8428884" cy="3462300"/>
          </a:xfrm>
        </p:spPr>
        <p:txBody>
          <a:bodyPr/>
          <a:lstStyle/>
          <a:p>
            <a:pPr>
              <a:buNone/>
            </a:pPr>
            <a:endParaRPr lang="de-DE" dirty="0"/>
          </a:p>
          <a:p>
            <a:pPr>
              <a:buNone/>
            </a:pPr>
            <a:r>
              <a:rPr lang="en-US" b="1" dirty="0"/>
              <a:t>The PROM Tool – Travel costs (5) – Subsistence costs II</a:t>
            </a:r>
          </a:p>
          <a:p>
            <a:pPr>
              <a:buNone/>
            </a:pPr>
            <a:endParaRPr lang="de-DE" dirty="0"/>
          </a:p>
        </p:txBody>
      </p:sp>
      <p:sp>
        <p:nvSpPr>
          <p:cNvPr id="9" name="Titel 5">
            <a:extLst>
              <a:ext uri="{FF2B5EF4-FFF2-40B4-BE49-F238E27FC236}">
                <a16:creationId xmlns:a16="http://schemas.microsoft.com/office/drawing/2014/main" id="{CEE8B9B9-C7F7-4DAB-A01F-1AFDC3CE9796}"/>
              </a:ext>
            </a:extLst>
          </p:cNvPr>
          <p:cNvSpPr>
            <a:spLocks noGrp="1"/>
          </p:cNvSpPr>
          <p:nvPr>
            <p:ph type="title"/>
          </p:nvPr>
        </p:nvSpPr>
        <p:spPr>
          <a:xfrm>
            <a:off x="1189607" y="870343"/>
            <a:ext cx="7710017" cy="857250"/>
          </a:xfrm>
        </p:spPr>
        <p:txBody>
          <a:bodyPr>
            <a:normAutofit/>
          </a:bodyPr>
          <a:lstStyle/>
          <a:p>
            <a:pPr algn="l"/>
            <a:r>
              <a:rPr lang="en-US" dirty="0">
                <a:solidFill>
                  <a:srgbClr val="000000"/>
                </a:solidFill>
              </a:rPr>
              <a:t>PROM – Project Management Tool</a:t>
            </a:r>
            <a:endParaRPr lang="de-DE" dirty="0"/>
          </a:p>
        </p:txBody>
      </p:sp>
    </p:spTree>
    <p:extLst>
      <p:ext uri="{BB962C8B-B14F-4D97-AF65-F5344CB8AC3E}">
        <p14:creationId xmlns:p14="http://schemas.microsoft.com/office/powerpoint/2010/main" val="10017991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 1">
            <a:hlinkClick r:id="rId2"/>
          </p:cNvPr>
          <p:cNvPicPr>
            <a:picLocks noChangeAspect="1"/>
          </p:cNvPicPr>
          <p:nvPr/>
        </p:nvPicPr>
        <p:blipFill>
          <a:blip r:embed="rId3"/>
          <a:stretch>
            <a:fillRect/>
          </a:stretch>
        </p:blipFill>
        <p:spPr>
          <a:xfrm>
            <a:off x="3238931" y="2573781"/>
            <a:ext cx="5913000" cy="2799437"/>
          </a:xfrm>
          <a:prstGeom prst="rect">
            <a:avLst/>
          </a:prstGeom>
        </p:spPr>
      </p:pic>
      <p:sp>
        <p:nvSpPr>
          <p:cNvPr id="7" name="Inhaltsplatzhalter 6"/>
          <p:cNvSpPr>
            <a:spLocks noGrp="1"/>
          </p:cNvSpPr>
          <p:nvPr>
            <p:ph idx="1"/>
          </p:nvPr>
        </p:nvSpPr>
        <p:spPr>
          <a:xfrm>
            <a:off x="3238931" y="1804316"/>
            <a:ext cx="8346381" cy="3462300"/>
          </a:xfrm>
        </p:spPr>
        <p:txBody>
          <a:bodyPr/>
          <a:lstStyle/>
          <a:p>
            <a:pPr>
              <a:buNone/>
            </a:pPr>
            <a:endParaRPr lang="de-DE" dirty="0"/>
          </a:p>
          <a:p>
            <a:pPr>
              <a:buNone/>
            </a:pPr>
            <a:r>
              <a:rPr lang="en-US" b="1" dirty="0"/>
              <a:t>The PROM Tool – Timesheets (1) – Select the month </a:t>
            </a:r>
          </a:p>
          <a:p>
            <a:pPr>
              <a:buNone/>
            </a:pPr>
            <a:endParaRPr lang="de-DE" dirty="0"/>
          </a:p>
        </p:txBody>
      </p:sp>
      <p:sp>
        <p:nvSpPr>
          <p:cNvPr id="8" name="Titel 5">
            <a:extLst>
              <a:ext uri="{FF2B5EF4-FFF2-40B4-BE49-F238E27FC236}">
                <a16:creationId xmlns:a16="http://schemas.microsoft.com/office/drawing/2014/main" id="{E4BC1E1A-127B-4EE7-8B28-3B443DDF82F1}"/>
              </a:ext>
            </a:extLst>
          </p:cNvPr>
          <p:cNvSpPr>
            <a:spLocks noGrp="1"/>
          </p:cNvSpPr>
          <p:nvPr>
            <p:ph type="title"/>
          </p:nvPr>
        </p:nvSpPr>
        <p:spPr>
          <a:xfrm>
            <a:off x="1189607" y="870343"/>
            <a:ext cx="7710017" cy="857250"/>
          </a:xfrm>
        </p:spPr>
        <p:txBody>
          <a:bodyPr>
            <a:normAutofit/>
          </a:bodyPr>
          <a:lstStyle/>
          <a:p>
            <a:pPr algn="l"/>
            <a:r>
              <a:rPr lang="en-US" dirty="0">
                <a:solidFill>
                  <a:srgbClr val="000000"/>
                </a:solidFill>
              </a:rPr>
              <a:t>PROM – Project Management Tool</a:t>
            </a:r>
            <a:endParaRPr lang="de-DE" dirty="0"/>
          </a:p>
        </p:txBody>
      </p:sp>
    </p:spTree>
    <p:extLst>
      <p:ext uri="{BB962C8B-B14F-4D97-AF65-F5344CB8AC3E}">
        <p14:creationId xmlns:p14="http://schemas.microsoft.com/office/powerpoint/2010/main" val="2353366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 5"/>
          <p:cNvPicPr>
            <a:picLocks/>
          </p:cNvPicPr>
          <p:nvPr/>
        </p:nvPicPr>
        <p:blipFill>
          <a:blip r:embed="rId2"/>
          <a:stretch>
            <a:fillRect/>
          </a:stretch>
        </p:blipFill>
        <p:spPr>
          <a:xfrm>
            <a:off x="3233682" y="2565224"/>
            <a:ext cx="5913000" cy="2807995"/>
          </a:xfrm>
          <a:prstGeom prst="rect">
            <a:avLst/>
          </a:prstGeom>
          <a:ln>
            <a:solidFill>
              <a:srgbClr val="A6A6A6"/>
            </a:solidFill>
          </a:ln>
        </p:spPr>
      </p:pic>
      <p:sp>
        <p:nvSpPr>
          <p:cNvPr id="7" name="Inhaltsplatzhalter 6"/>
          <p:cNvSpPr>
            <a:spLocks noGrp="1"/>
          </p:cNvSpPr>
          <p:nvPr>
            <p:ph idx="1"/>
          </p:nvPr>
        </p:nvSpPr>
        <p:spPr>
          <a:xfrm>
            <a:off x="3233682" y="1727593"/>
            <a:ext cx="8057623" cy="3462300"/>
          </a:xfrm>
        </p:spPr>
        <p:txBody>
          <a:bodyPr/>
          <a:lstStyle/>
          <a:p>
            <a:pPr>
              <a:buNone/>
            </a:pPr>
            <a:endParaRPr lang="en-US" b="1" dirty="0"/>
          </a:p>
          <a:p>
            <a:pPr>
              <a:buNone/>
            </a:pPr>
            <a:r>
              <a:rPr lang="en-US" b="1" dirty="0"/>
              <a:t>The PROM Tool – Timesheets (2) – Fill in the form I </a:t>
            </a:r>
          </a:p>
          <a:p>
            <a:endParaRPr lang="de-DE" dirty="0"/>
          </a:p>
        </p:txBody>
      </p:sp>
      <p:sp>
        <p:nvSpPr>
          <p:cNvPr id="9" name="Titel 5">
            <a:extLst>
              <a:ext uri="{FF2B5EF4-FFF2-40B4-BE49-F238E27FC236}">
                <a16:creationId xmlns:a16="http://schemas.microsoft.com/office/drawing/2014/main" id="{B8A62707-AFE8-4BFD-8C9C-2B31AEBB1DB3}"/>
              </a:ext>
            </a:extLst>
          </p:cNvPr>
          <p:cNvSpPr>
            <a:spLocks noGrp="1"/>
          </p:cNvSpPr>
          <p:nvPr>
            <p:ph type="title"/>
          </p:nvPr>
        </p:nvSpPr>
        <p:spPr>
          <a:xfrm>
            <a:off x="1189607" y="870343"/>
            <a:ext cx="7710017" cy="857250"/>
          </a:xfrm>
        </p:spPr>
        <p:txBody>
          <a:bodyPr>
            <a:normAutofit/>
          </a:bodyPr>
          <a:lstStyle/>
          <a:p>
            <a:pPr algn="l"/>
            <a:r>
              <a:rPr lang="en-US" dirty="0">
                <a:solidFill>
                  <a:srgbClr val="000000"/>
                </a:solidFill>
              </a:rPr>
              <a:t>PROM – Project Management Tool</a:t>
            </a:r>
            <a:endParaRPr lang="de-DE" dirty="0"/>
          </a:p>
        </p:txBody>
      </p:sp>
    </p:spTree>
    <p:extLst>
      <p:ext uri="{BB962C8B-B14F-4D97-AF65-F5344CB8AC3E}">
        <p14:creationId xmlns:p14="http://schemas.microsoft.com/office/powerpoint/2010/main" val="16616207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7757DFF-841E-4B6D-8CA1-641F4B4D2740}"/>
              </a:ext>
            </a:extLst>
          </p:cNvPr>
          <p:cNvSpPr>
            <a:spLocks noGrp="1"/>
          </p:cNvSpPr>
          <p:nvPr>
            <p:ph type="title"/>
          </p:nvPr>
        </p:nvSpPr>
        <p:spPr/>
        <p:txBody>
          <a:bodyPr/>
          <a:lstStyle/>
          <a:p>
            <a:r>
              <a:rPr lang="de-DE" dirty="0" err="1"/>
              <a:t>What</a:t>
            </a:r>
            <a:r>
              <a:rPr lang="de-DE" dirty="0"/>
              <a:t> </a:t>
            </a:r>
            <a:r>
              <a:rPr lang="de-DE" dirty="0" err="1"/>
              <a:t>we</a:t>
            </a:r>
            <a:r>
              <a:rPr lang="de-DE" dirty="0"/>
              <a:t> </a:t>
            </a:r>
            <a:r>
              <a:rPr lang="de-DE" dirty="0" err="1"/>
              <a:t>need</a:t>
            </a:r>
            <a:r>
              <a:rPr lang="de-DE" dirty="0"/>
              <a:t> for the Final Report	</a:t>
            </a:r>
          </a:p>
        </p:txBody>
      </p:sp>
      <p:sp>
        <p:nvSpPr>
          <p:cNvPr id="3" name="Inhaltsplatzhalter 2">
            <a:extLst>
              <a:ext uri="{FF2B5EF4-FFF2-40B4-BE49-F238E27FC236}">
                <a16:creationId xmlns:a16="http://schemas.microsoft.com/office/drawing/2014/main" id="{E9BCFD69-0C5C-4770-9D78-C2F7B64D1E13}"/>
              </a:ext>
            </a:extLst>
          </p:cNvPr>
          <p:cNvSpPr>
            <a:spLocks noGrp="1"/>
          </p:cNvSpPr>
          <p:nvPr>
            <p:ph idx="1"/>
          </p:nvPr>
        </p:nvSpPr>
        <p:spPr/>
        <p:txBody>
          <a:bodyPr>
            <a:normAutofit fontScale="77500" lnSpcReduction="20000"/>
          </a:bodyPr>
          <a:lstStyle/>
          <a:p>
            <a:r>
              <a:rPr lang="de-DE" u="sng" dirty="0"/>
              <a:t>The </a:t>
            </a:r>
            <a:r>
              <a:rPr lang="de-DE" u="sng" dirty="0" err="1"/>
              <a:t>coordinator</a:t>
            </a:r>
            <a:r>
              <a:rPr lang="de-DE" u="sng" dirty="0"/>
              <a:t> </a:t>
            </a:r>
            <a:r>
              <a:rPr lang="de-DE" u="sng" dirty="0" err="1"/>
              <a:t>needs</a:t>
            </a:r>
            <a:r>
              <a:rPr lang="de-DE" u="sng" dirty="0"/>
              <a:t> from the partner </a:t>
            </a:r>
            <a:r>
              <a:rPr lang="de-DE" u="sng" dirty="0" err="1"/>
              <a:t>organisations</a:t>
            </a:r>
            <a:endParaRPr lang="de-DE" u="sng" dirty="0"/>
          </a:p>
          <a:p>
            <a:endParaRPr lang="de-DE" u="sng" dirty="0"/>
          </a:p>
          <a:p>
            <a:pPr marL="201168" lvl="1" indent="0">
              <a:buNone/>
            </a:pPr>
            <a:r>
              <a:rPr lang="de-DE" dirty="0"/>
              <a:t>1. </a:t>
            </a:r>
            <a:r>
              <a:rPr lang="de-DE" dirty="0" err="1"/>
              <a:t>Signed</a:t>
            </a:r>
            <a:r>
              <a:rPr lang="de-DE" dirty="0"/>
              <a:t> and </a:t>
            </a:r>
            <a:r>
              <a:rPr lang="de-DE" dirty="0" err="1"/>
              <a:t>stamped</a:t>
            </a:r>
            <a:r>
              <a:rPr lang="de-DE" dirty="0"/>
              <a:t> Timesheets </a:t>
            </a:r>
          </a:p>
          <a:p>
            <a:pPr lvl="1"/>
            <a:r>
              <a:rPr lang="de-DE" dirty="0">
                <a:highlight>
                  <a:srgbClr val="FFFF00"/>
                </a:highlight>
              </a:rPr>
              <a:t>PLEASE </a:t>
            </a:r>
            <a:r>
              <a:rPr lang="de-DE" dirty="0" err="1">
                <a:highlight>
                  <a:srgbClr val="FFFF00"/>
                </a:highlight>
              </a:rPr>
              <a:t>create</a:t>
            </a:r>
            <a:r>
              <a:rPr lang="de-DE" dirty="0">
                <a:highlight>
                  <a:srgbClr val="FFFF00"/>
                </a:highlight>
              </a:rPr>
              <a:t> </a:t>
            </a:r>
            <a:r>
              <a:rPr lang="de-DE" dirty="0" err="1">
                <a:highlight>
                  <a:srgbClr val="FFFF00"/>
                </a:highlight>
              </a:rPr>
              <a:t>one</a:t>
            </a:r>
            <a:r>
              <a:rPr lang="de-DE" dirty="0">
                <a:highlight>
                  <a:srgbClr val="FFFF00"/>
                </a:highlight>
              </a:rPr>
              <a:t> </a:t>
            </a:r>
            <a:r>
              <a:rPr lang="de-DE" dirty="0" err="1">
                <a:highlight>
                  <a:srgbClr val="FFFF00"/>
                </a:highlight>
              </a:rPr>
              <a:t>pdf.</a:t>
            </a:r>
            <a:r>
              <a:rPr lang="de-DE" dirty="0">
                <a:highlight>
                  <a:srgbClr val="FFFF00"/>
                </a:highlight>
              </a:rPr>
              <a:t> for </a:t>
            </a:r>
            <a:r>
              <a:rPr lang="de-DE" dirty="0" err="1">
                <a:highlight>
                  <a:srgbClr val="FFFF00"/>
                </a:highlight>
              </a:rPr>
              <a:t>one</a:t>
            </a:r>
            <a:r>
              <a:rPr lang="de-DE" dirty="0">
                <a:highlight>
                  <a:srgbClr val="FFFF00"/>
                </a:highlight>
              </a:rPr>
              <a:t> staff </a:t>
            </a:r>
            <a:r>
              <a:rPr lang="de-DE" dirty="0" err="1">
                <a:highlight>
                  <a:srgbClr val="FFFF00"/>
                </a:highlight>
              </a:rPr>
              <a:t>member</a:t>
            </a:r>
            <a:r>
              <a:rPr lang="de-DE" dirty="0">
                <a:highlight>
                  <a:srgbClr val="FFFF00"/>
                </a:highlight>
              </a:rPr>
              <a:t> (for the </a:t>
            </a:r>
            <a:r>
              <a:rPr lang="de-DE" dirty="0" err="1">
                <a:highlight>
                  <a:srgbClr val="FFFF00"/>
                </a:highlight>
              </a:rPr>
              <a:t>whole</a:t>
            </a:r>
            <a:r>
              <a:rPr lang="de-DE" dirty="0">
                <a:highlight>
                  <a:srgbClr val="FFFF00"/>
                </a:highlight>
              </a:rPr>
              <a:t> project </a:t>
            </a:r>
            <a:r>
              <a:rPr lang="de-DE" dirty="0" err="1">
                <a:highlight>
                  <a:srgbClr val="FFFF00"/>
                </a:highlight>
              </a:rPr>
              <a:t>lifetime</a:t>
            </a:r>
            <a:r>
              <a:rPr lang="de-DE" dirty="0">
                <a:highlight>
                  <a:srgbClr val="FFFF00"/>
                </a:highlight>
              </a:rPr>
              <a:t> and send </a:t>
            </a:r>
            <a:r>
              <a:rPr lang="de-DE" dirty="0" err="1">
                <a:highlight>
                  <a:srgbClr val="FFFF00"/>
                </a:highlight>
              </a:rPr>
              <a:t>them</a:t>
            </a:r>
            <a:r>
              <a:rPr lang="de-DE" dirty="0">
                <a:highlight>
                  <a:srgbClr val="FFFF00"/>
                </a:highlight>
              </a:rPr>
              <a:t> </a:t>
            </a:r>
            <a:r>
              <a:rPr lang="de-DE" dirty="0" err="1">
                <a:highlight>
                  <a:srgbClr val="FFFF00"/>
                </a:highlight>
              </a:rPr>
              <a:t>even</a:t>
            </a:r>
            <a:r>
              <a:rPr lang="de-DE" dirty="0">
                <a:highlight>
                  <a:srgbClr val="FFFF00"/>
                </a:highlight>
              </a:rPr>
              <a:t> </a:t>
            </a:r>
            <a:r>
              <a:rPr lang="de-DE" dirty="0" err="1">
                <a:highlight>
                  <a:srgbClr val="FFFF00"/>
                </a:highlight>
              </a:rPr>
              <a:t>sign</a:t>
            </a:r>
            <a:r>
              <a:rPr lang="de-DE" dirty="0">
                <a:highlight>
                  <a:srgbClr val="FFFF00"/>
                </a:highlight>
              </a:rPr>
              <a:t> and </a:t>
            </a:r>
            <a:r>
              <a:rPr lang="de-DE" dirty="0" err="1">
                <a:highlight>
                  <a:srgbClr val="FFFF00"/>
                </a:highlight>
              </a:rPr>
              <a:t>stamp</a:t>
            </a:r>
            <a:r>
              <a:rPr lang="de-DE" dirty="0">
                <a:highlight>
                  <a:srgbClr val="FFFF00"/>
                </a:highlight>
              </a:rPr>
              <a:t> the 0- Timesheets)</a:t>
            </a:r>
          </a:p>
          <a:p>
            <a:pPr lvl="1"/>
            <a:r>
              <a:rPr lang="de-DE" dirty="0" err="1"/>
              <a:t>as</a:t>
            </a:r>
            <a:r>
              <a:rPr lang="de-DE" dirty="0"/>
              <a:t> </a:t>
            </a:r>
            <a:r>
              <a:rPr lang="de-DE" dirty="0" err="1"/>
              <a:t>scan</a:t>
            </a:r>
            <a:r>
              <a:rPr lang="de-DE" dirty="0"/>
              <a:t> to Jennifer and Marc </a:t>
            </a:r>
          </a:p>
          <a:p>
            <a:pPr lvl="1"/>
            <a:r>
              <a:rPr lang="de-DE" dirty="0"/>
              <a:t>Originals via Post to </a:t>
            </a:r>
          </a:p>
          <a:p>
            <a:pPr lvl="2"/>
            <a:r>
              <a:rPr lang="de-DE" dirty="0"/>
              <a:t>Universität Paderborn </a:t>
            </a:r>
            <a:br>
              <a:rPr lang="de-DE" dirty="0"/>
            </a:br>
            <a:r>
              <a:rPr lang="de-DE" dirty="0"/>
              <a:t>Prof. Dr. Marc Beutner</a:t>
            </a:r>
            <a:br>
              <a:rPr lang="de-DE" dirty="0"/>
            </a:br>
            <a:r>
              <a:rPr lang="de-DE" dirty="0"/>
              <a:t>Warburger Str. 100</a:t>
            </a:r>
            <a:br>
              <a:rPr lang="de-DE" dirty="0"/>
            </a:br>
            <a:r>
              <a:rPr lang="de-DE" dirty="0"/>
              <a:t>33100 Paderborn (Germany) </a:t>
            </a:r>
          </a:p>
          <a:p>
            <a:pPr lvl="2"/>
            <a:endParaRPr lang="de-DE" dirty="0"/>
          </a:p>
          <a:p>
            <a:pPr marL="201168" lvl="1" indent="0">
              <a:buNone/>
            </a:pPr>
            <a:r>
              <a:rPr lang="de-DE" dirty="0"/>
              <a:t>2. </a:t>
            </a:r>
            <a:r>
              <a:rPr lang="de-DE" dirty="0" err="1"/>
              <a:t>Contracts</a:t>
            </a:r>
            <a:r>
              <a:rPr lang="de-DE" dirty="0"/>
              <a:t> from the staff </a:t>
            </a:r>
            <a:r>
              <a:rPr lang="de-DE" dirty="0" err="1"/>
              <a:t>members</a:t>
            </a:r>
            <a:r>
              <a:rPr lang="de-DE" dirty="0"/>
              <a:t> (</a:t>
            </a:r>
            <a:r>
              <a:rPr lang="de-DE" dirty="0" err="1"/>
              <a:t>payment</a:t>
            </a:r>
            <a:r>
              <a:rPr lang="de-DE" dirty="0"/>
              <a:t> </a:t>
            </a:r>
            <a:r>
              <a:rPr lang="de-DE" dirty="0" err="1"/>
              <a:t>records</a:t>
            </a:r>
            <a:r>
              <a:rPr lang="de-DE" dirty="0"/>
              <a:t> </a:t>
            </a:r>
            <a:r>
              <a:rPr lang="de-DE" dirty="0" err="1"/>
              <a:t>if</a:t>
            </a:r>
            <a:r>
              <a:rPr lang="de-DE" dirty="0"/>
              <a:t> possible) (just from </a:t>
            </a:r>
            <a:r>
              <a:rPr lang="de-DE" dirty="0" err="1"/>
              <a:t>this</a:t>
            </a:r>
            <a:r>
              <a:rPr lang="de-DE" dirty="0"/>
              <a:t> staff, </a:t>
            </a:r>
            <a:r>
              <a:rPr lang="de-DE" dirty="0" err="1"/>
              <a:t>who</a:t>
            </a:r>
            <a:r>
              <a:rPr lang="de-DE" dirty="0"/>
              <a:t> </a:t>
            </a:r>
            <a:r>
              <a:rPr lang="de-DE" dirty="0" err="1"/>
              <a:t>get</a:t>
            </a:r>
            <a:r>
              <a:rPr lang="de-DE" dirty="0"/>
              <a:t> Timesheets)</a:t>
            </a:r>
          </a:p>
          <a:p>
            <a:pPr lvl="2"/>
            <a:r>
              <a:rPr lang="de-DE" dirty="0"/>
              <a:t>As </a:t>
            </a:r>
            <a:r>
              <a:rPr lang="de-DE" dirty="0" err="1"/>
              <a:t>scan</a:t>
            </a:r>
            <a:r>
              <a:rPr lang="de-DE" dirty="0"/>
              <a:t> to Jennifer and Marc</a:t>
            </a:r>
          </a:p>
          <a:p>
            <a:pPr lvl="2"/>
            <a:r>
              <a:rPr lang="de-DE" dirty="0"/>
              <a:t>In your </a:t>
            </a:r>
            <a:r>
              <a:rPr lang="de-DE" dirty="0" err="1"/>
              <a:t>folders</a:t>
            </a:r>
            <a:r>
              <a:rPr lang="de-DE" dirty="0"/>
              <a:t> </a:t>
            </a:r>
            <a:r>
              <a:rPr lang="de-DE" dirty="0" err="1"/>
              <a:t>if</a:t>
            </a:r>
            <a:r>
              <a:rPr lang="de-DE" dirty="0"/>
              <a:t> </a:t>
            </a:r>
            <a:r>
              <a:rPr lang="de-DE" dirty="0" err="1"/>
              <a:t>their</a:t>
            </a:r>
            <a:r>
              <a:rPr lang="de-DE" dirty="0"/>
              <a:t> </a:t>
            </a:r>
            <a:r>
              <a:rPr lang="de-DE" dirty="0" err="1"/>
              <a:t>comes</a:t>
            </a:r>
            <a:r>
              <a:rPr lang="de-DE" dirty="0"/>
              <a:t> to a </a:t>
            </a:r>
            <a:r>
              <a:rPr lang="de-DE" dirty="0" err="1"/>
              <a:t>deep</a:t>
            </a:r>
            <a:r>
              <a:rPr lang="de-DE" dirty="0"/>
              <a:t> </a:t>
            </a:r>
            <a:r>
              <a:rPr lang="de-DE" dirty="0" err="1"/>
              <a:t>audit</a:t>
            </a:r>
            <a:endParaRPr lang="de-DE" dirty="0"/>
          </a:p>
          <a:p>
            <a:pPr lvl="2"/>
            <a:endParaRPr lang="de-DE" dirty="0"/>
          </a:p>
          <a:p>
            <a:pPr lvl="2"/>
            <a:r>
              <a:rPr lang="de-DE" sz="1800" b="1" dirty="0"/>
              <a:t>Declaration of </a:t>
            </a:r>
            <a:r>
              <a:rPr lang="de-DE" sz="1800" b="1" dirty="0" err="1"/>
              <a:t>Employment</a:t>
            </a:r>
            <a:r>
              <a:rPr lang="de-DE" sz="1800" b="1"/>
              <a:t> </a:t>
            </a:r>
          </a:p>
          <a:p>
            <a:pPr marL="201168" lvl="1" indent="0">
              <a:buNone/>
            </a:pPr>
            <a:endParaRPr lang="de-DE" dirty="0"/>
          </a:p>
          <a:p>
            <a:pPr marL="201168" lvl="1" indent="0">
              <a:buNone/>
            </a:pPr>
            <a:r>
              <a:rPr lang="de-DE" dirty="0"/>
              <a:t>3. Travel </a:t>
            </a:r>
            <a:r>
              <a:rPr lang="de-DE" dirty="0" err="1"/>
              <a:t>Cost</a:t>
            </a:r>
            <a:r>
              <a:rPr lang="de-DE" dirty="0"/>
              <a:t> </a:t>
            </a:r>
            <a:r>
              <a:rPr lang="de-DE" dirty="0" err="1"/>
              <a:t>records</a:t>
            </a:r>
            <a:r>
              <a:rPr lang="de-DE" dirty="0"/>
              <a:t> </a:t>
            </a:r>
          </a:p>
          <a:p>
            <a:pPr lvl="2"/>
            <a:r>
              <a:rPr lang="de-DE" dirty="0"/>
              <a:t>Print </a:t>
            </a:r>
            <a:r>
              <a:rPr lang="de-DE" dirty="0" err="1"/>
              <a:t>them</a:t>
            </a:r>
            <a:r>
              <a:rPr lang="de-DE" dirty="0"/>
              <a:t> in Prom, </a:t>
            </a:r>
            <a:r>
              <a:rPr lang="de-DE" dirty="0" err="1"/>
              <a:t>than</a:t>
            </a:r>
            <a:r>
              <a:rPr lang="de-DE" dirty="0"/>
              <a:t> </a:t>
            </a:r>
            <a:r>
              <a:rPr lang="de-DE" dirty="0" err="1"/>
              <a:t>sign</a:t>
            </a:r>
            <a:r>
              <a:rPr lang="de-DE" dirty="0"/>
              <a:t> and </a:t>
            </a:r>
            <a:r>
              <a:rPr lang="de-DE" dirty="0" err="1"/>
              <a:t>stamp</a:t>
            </a:r>
            <a:r>
              <a:rPr lang="de-DE" dirty="0"/>
              <a:t> the </a:t>
            </a:r>
            <a:r>
              <a:rPr lang="de-DE" dirty="0" err="1"/>
              <a:t>records</a:t>
            </a:r>
            <a:endParaRPr lang="de-DE" dirty="0"/>
          </a:p>
          <a:p>
            <a:pPr lvl="2"/>
            <a:r>
              <a:rPr lang="de-DE" dirty="0"/>
              <a:t>Send the </a:t>
            </a:r>
            <a:r>
              <a:rPr lang="de-DE" dirty="0" err="1"/>
              <a:t>records</a:t>
            </a:r>
            <a:r>
              <a:rPr lang="de-DE" dirty="0"/>
              <a:t> via mail </a:t>
            </a:r>
          </a:p>
        </p:txBody>
      </p:sp>
      <p:pic>
        <p:nvPicPr>
          <p:cNvPr id="5" name="Grafik 4" descr="Zeichen">
            <a:extLst>
              <a:ext uri="{FF2B5EF4-FFF2-40B4-BE49-F238E27FC236}">
                <a16:creationId xmlns:a16="http://schemas.microsoft.com/office/drawing/2014/main" id="{422CDCDC-C6A5-46BA-B7B0-4C9E7C24AC4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631619" y="4287915"/>
            <a:ext cx="5770486" cy="2483527"/>
          </a:xfrm>
          <a:prstGeom prst="rect">
            <a:avLst/>
          </a:prstGeom>
        </p:spPr>
      </p:pic>
      <p:sp>
        <p:nvSpPr>
          <p:cNvPr id="6" name="Textfeld 5">
            <a:extLst>
              <a:ext uri="{FF2B5EF4-FFF2-40B4-BE49-F238E27FC236}">
                <a16:creationId xmlns:a16="http://schemas.microsoft.com/office/drawing/2014/main" id="{A652F400-35D9-45C5-8621-4C88E396282A}"/>
              </a:ext>
            </a:extLst>
          </p:cNvPr>
          <p:cNvSpPr txBox="1"/>
          <p:nvPr/>
        </p:nvSpPr>
        <p:spPr>
          <a:xfrm>
            <a:off x="8031035" y="4954368"/>
            <a:ext cx="2971653" cy="707886"/>
          </a:xfrm>
          <a:prstGeom prst="rect">
            <a:avLst/>
          </a:prstGeom>
          <a:noFill/>
        </p:spPr>
        <p:txBody>
          <a:bodyPr wrap="square" rtlCol="0">
            <a:spAutoFit/>
          </a:bodyPr>
          <a:lstStyle/>
          <a:p>
            <a:r>
              <a:rPr lang="de-DE" sz="2000" dirty="0">
                <a:solidFill>
                  <a:srgbClr val="FF0000"/>
                </a:solidFill>
              </a:rPr>
              <a:t>Deadline for the documents: 28.02.2023</a:t>
            </a:r>
          </a:p>
        </p:txBody>
      </p:sp>
    </p:spTree>
    <p:extLst>
      <p:ext uri="{BB962C8B-B14F-4D97-AF65-F5344CB8AC3E}">
        <p14:creationId xmlns:p14="http://schemas.microsoft.com/office/powerpoint/2010/main" val="334892141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Inhaltsplatzhalter 7"/>
          <p:cNvSpPr>
            <a:spLocks noGrp="1"/>
          </p:cNvSpPr>
          <p:nvPr>
            <p:ph idx="1"/>
          </p:nvPr>
        </p:nvSpPr>
        <p:spPr>
          <a:xfrm>
            <a:off x="3233682" y="1697850"/>
            <a:ext cx="8140075" cy="3462300"/>
          </a:xfrm>
        </p:spPr>
        <p:txBody>
          <a:bodyPr/>
          <a:lstStyle/>
          <a:p>
            <a:endParaRPr lang="de-DE" dirty="0"/>
          </a:p>
          <a:p>
            <a:pPr>
              <a:buNone/>
            </a:pPr>
            <a:r>
              <a:rPr lang="en-US" b="1" dirty="0"/>
              <a:t>The PROM Tool – Timesheets (3) – Fill in the form II </a:t>
            </a:r>
          </a:p>
          <a:p>
            <a:pPr>
              <a:buNone/>
            </a:pPr>
            <a:endParaRPr lang="de-DE" dirty="0"/>
          </a:p>
        </p:txBody>
      </p:sp>
      <p:pic>
        <p:nvPicPr>
          <p:cNvPr id="6" name="Bild 5"/>
          <p:cNvPicPr>
            <a:picLocks/>
          </p:cNvPicPr>
          <p:nvPr/>
        </p:nvPicPr>
        <p:blipFill>
          <a:blip r:embed="rId2"/>
          <a:stretch>
            <a:fillRect/>
          </a:stretch>
        </p:blipFill>
        <p:spPr>
          <a:xfrm>
            <a:off x="3233682" y="2565224"/>
            <a:ext cx="5913000" cy="2807995"/>
          </a:xfrm>
          <a:prstGeom prst="rect">
            <a:avLst/>
          </a:prstGeom>
          <a:ln>
            <a:solidFill>
              <a:srgbClr val="A6A6A6"/>
            </a:solidFill>
          </a:ln>
        </p:spPr>
      </p:pic>
      <p:sp>
        <p:nvSpPr>
          <p:cNvPr id="7" name="Rechteck 6"/>
          <p:cNvSpPr/>
          <p:nvPr/>
        </p:nvSpPr>
        <p:spPr>
          <a:xfrm>
            <a:off x="4529828" y="2542812"/>
            <a:ext cx="3374996" cy="161701"/>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050"/>
          </a:p>
        </p:txBody>
      </p:sp>
      <p:sp>
        <p:nvSpPr>
          <p:cNvPr id="10" name="Titel 5">
            <a:extLst>
              <a:ext uri="{FF2B5EF4-FFF2-40B4-BE49-F238E27FC236}">
                <a16:creationId xmlns:a16="http://schemas.microsoft.com/office/drawing/2014/main" id="{9658142D-EADD-4EAB-8985-86B37B2B8EFE}"/>
              </a:ext>
            </a:extLst>
          </p:cNvPr>
          <p:cNvSpPr>
            <a:spLocks noGrp="1"/>
          </p:cNvSpPr>
          <p:nvPr>
            <p:ph type="title"/>
          </p:nvPr>
        </p:nvSpPr>
        <p:spPr>
          <a:xfrm>
            <a:off x="1189607" y="870343"/>
            <a:ext cx="7710017" cy="857250"/>
          </a:xfrm>
        </p:spPr>
        <p:txBody>
          <a:bodyPr>
            <a:normAutofit/>
          </a:bodyPr>
          <a:lstStyle/>
          <a:p>
            <a:pPr algn="l"/>
            <a:r>
              <a:rPr lang="en-US" dirty="0">
                <a:solidFill>
                  <a:srgbClr val="000000"/>
                </a:solidFill>
              </a:rPr>
              <a:t>PROM – Project Management Tool</a:t>
            </a:r>
            <a:endParaRPr lang="de-DE" dirty="0"/>
          </a:p>
        </p:txBody>
      </p:sp>
    </p:spTree>
    <p:extLst>
      <p:ext uri="{BB962C8B-B14F-4D97-AF65-F5344CB8AC3E}">
        <p14:creationId xmlns:p14="http://schemas.microsoft.com/office/powerpoint/2010/main" val="22712338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 1">
            <a:hlinkClick r:id="rId2"/>
          </p:cNvPr>
          <p:cNvPicPr>
            <a:picLocks noChangeAspect="1"/>
          </p:cNvPicPr>
          <p:nvPr/>
        </p:nvPicPr>
        <p:blipFill>
          <a:blip r:embed="rId3"/>
          <a:stretch>
            <a:fillRect/>
          </a:stretch>
        </p:blipFill>
        <p:spPr>
          <a:xfrm>
            <a:off x="3227725" y="2572235"/>
            <a:ext cx="5913000" cy="2787755"/>
          </a:xfrm>
          <a:prstGeom prst="rect">
            <a:avLst/>
          </a:prstGeom>
        </p:spPr>
      </p:pic>
      <p:sp>
        <p:nvSpPr>
          <p:cNvPr id="7" name="Inhaltsplatzhalter 6"/>
          <p:cNvSpPr>
            <a:spLocks noGrp="1"/>
          </p:cNvSpPr>
          <p:nvPr>
            <p:ph idx="1"/>
          </p:nvPr>
        </p:nvSpPr>
        <p:spPr>
          <a:xfrm>
            <a:off x="3227725" y="1806051"/>
            <a:ext cx="7081200" cy="3462300"/>
          </a:xfrm>
        </p:spPr>
        <p:txBody>
          <a:bodyPr/>
          <a:lstStyle/>
          <a:p>
            <a:pPr>
              <a:buNone/>
            </a:pPr>
            <a:endParaRPr lang="de-DE" dirty="0"/>
          </a:p>
          <a:p>
            <a:pPr>
              <a:buNone/>
            </a:pPr>
            <a:r>
              <a:rPr lang="en-US" b="1" dirty="0"/>
              <a:t>The PROM Tool – Timesheets (4) - Overview </a:t>
            </a:r>
            <a:endParaRPr lang="en-US" sz="1350" dirty="0"/>
          </a:p>
          <a:p>
            <a:pPr>
              <a:buNone/>
            </a:pPr>
            <a:endParaRPr lang="de-DE" dirty="0"/>
          </a:p>
        </p:txBody>
      </p:sp>
      <p:sp>
        <p:nvSpPr>
          <p:cNvPr id="9" name="Titel 5">
            <a:extLst>
              <a:ext uri="{FF2B5EF4-FFF2-40B4-BE49-F238E27FC236}">
                <a16:creationId xmlns:a16="http://schemas.microsoft.com/office/drawing/2014/main" id="{C6F9CFE0-6567-4A53-87B1-9A2BA154913F}"/>
              </a:ext>
            </a:extLst>
          </p:cNvPr>
          <p:cNvSpPr>
            <a:spLocks noGrp="1"/>
          </p:cNvSpPr>
          <p:nvPr>
            <p:ph type="title"/>
          </p:nvPr>
        </p:nvSpPr>
        <p:spPr>
          <a:xfrm>
            <a:off x="1189607" y="870343"/>
            <a:ext cx="7710017" cy="857250"/>
          </a:xfrm>
        </p:spPr>
        <p:txBody>
          <a:bodyPr>
            <a:normAutofit/>
          </a:bodyPr>
          <a:lstStyle/>
          <a:p>
            <a:pPr algn="l"/>
            <a:r>
              <a:rPr lang="en-US" dirty="0">
                <a:solidFill>
                  <a:srgbClr val="000000"/>
                </a:solidFill>
              </a:rPr>
              <a:t>PROM – Project Management Tool</a:t>
            </a:r>
            <a:endParaRPr lang="de-DE" dirty="0"/>
          </a:p>
        </p:txBody>
      </p:sp>
    </p:spTree>
    <p:extLst>
      <p:ext uri="{BB962C8B-B14F-4D97-AF65-F5344CB8AC3E}">
        <p14:creationId xmlns:p14="http://schemas.microsoft.com/office/powerpoint/2010/main" val="102687842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 5">
            <a:hlinkClick r:id="rId2"/>
          </p:cNvPr>
          <p:cNvPicPr>
            <a:picLocks noChangeAspect="1"/>
          </p:cNvPicPr>
          <p:nvPr/>
        </p:nvPicPr>
        <p:blipFill>
          <a:blip r:embed="rId3"/>
          <a:stretch>
            <a:fillRect/>
          </a:stretch>
        </p:blipFill>
        <p:spPr>
          <a:xfrm>
            <a:off x="3227728" y="2564543"/>
            <a:ext cx="5912999" cy="2808675"/>
          </a:xfrm>
          <a:prstGeom prst="rect">
            <a:avLst/>
          </a:prstGeom>
        </p:spPr>
      </p:pic>
      <p:sp>
        <p:nvSpPr>
          <p:cNvPr id="8" name="Inhaltsplatzhalter 7"/>
          <p:cNvSpPr>
            <a:spLocks noGrp="1"/>
          </p:cNvSpPr>
          <p:nvPr>
            <p:ph idx="1"/>
          </p:nvPr>
        </p:nvSpPr>
        <p:spPr>
          <a:xfrm>
            <a:off x="3227728" y="1727593"/>
            <a:ext cx="7081200" cy="3462300"/>
          </a:xfrm>
        </p:spPr>
        <p:txBody>
          <a:bodyPr/>
          <a:lstStyle/>
          <a:p>
            <a:pPr>
              <a:buNone/>
            </a:pPr>
            <a:endParaRPr lang="de-DE" dirty="0"/>
          </a:p>
          <a:p>
            <a:pPr>
              <a:buNone/>
            </a:pPr>
            <a:r>
              <a:rPr lang="en-US" b="1" dirty="0"/>
              <a:t>The PROM Tool – Log out</a:t>
            </a:r>
            <a:endParaRPr lang="en-US" sz="1350" dirty="0"/>
          </a:p>
          <a:p>
            <a:pPr>
              <a:buNone/>
            </a:pPr>
            <a:endParaRPr lang="de-DE" dirty="0"/>
          </a:p>
        </p:txBody>
      </p:sp>
      <p:sp>
        <p:nvSpPr>
          <p:cNvPr id="7" name="Rechteck 6"/>
          <p:cNvSpPr>
            <a:spLocks noChangeAspect="1"/>
          </p:cNvSpPr>
          <p:nvPr/>
        </p:nvSpPr>
        <p:spPr>
          <a:xfrm>
            <a:off x="8778522" y="2718572"/>
            <a:ext cx="350999" cy="138774"/>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050"/>
          </a:p>
        </p:txBody>
      </p:sp>
      <p:sp>
        <p:nvSpPr>
          <p:cNvPr id="10" name="Titel 5">
            <a:extLst>
              <a:ext uri="{FF2B5EF4-FFF2-40B4-BE49-F238E27FC236}">
                <a16:creationId xmlns:a16="http://schemas.microsoft.com/office/drawing/2014/main" id="{C206C7A0-218C-457C-BA51-3AA766F8C9AF}"/>
              </a:ext>
            </a:extLst>
          </p:cNvPr>
          <p:cNvSpPr>
            <a:spLocks noGrp="1"/>
          </p:cNvSpPr>
          <p:nvPr>
            <p:ph type="title"/>
          </p:nvPr>
        </p:nvSpPr>
        <p:spPr>
          <a:xfrm>
            <a:off x="1189607" y="870343"/>
            <a:ext cx="7710017" cy="857250"/>
          </a:xfrm>
        </p:spPr>
        <p:txBody>
          <a:bodyPr>
            <a:normAutofit/>
          </a:bodyPr>
          <a:lstStyle/>
          <a:p>
            <a:pPr algn="l"/>
            <a:r>
              <a:rPr lang="en-US" dirty="0">
                <a:solidFill>
                  <a:srgbClr val="000000"/>
                </a:solidFill>
              </a:rPr>
              <a:t>PROM – Project Management Tool</a:t>
            </a:r>
            <a:endParaRPr lang="de-DE" dirty="0"/>
          </a:p>
        </p:txBody>
      </p:sp>
    </p:spTree>
    <p:extLst>
      <p:ext uri="{BB962C8B-B14F-4D97-AF65-F5344CB8AC3E}">
        <p14:creationId xmlns:p14="http://schemas.microsoft.com/office/powerpoint/2010/main" val="173098464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47">
            <a:extLst>
              <a:ext uri="{FF2B5EF4-FFF2-40B4-BE49-F238E27FC236}">
                <a16:creationId xmlns:a16="http://schemas.microsoft.com/office/drawing/2014/main" id="{F836337D-F421-4D6B-9F20-3C9200FD5181}"/>
              </a:ext>
            </a:extLst>
          </p:cNvPr>
          <p:cNvSpPr txBox="1"/>
          <p:nvPr/>
        </p:nvSpPr>
        <p:spPr>
          <a:xfrm>
            <a:off x="6502523" y="2414726"/>
            <a:ext cx="4378975" cy="935641"/>
          </a:xfrm>
          <a:prstGeom prst="rect">
            <a:avLst/>
          </a:prstGeom>
          <a:noFill/>
        </p:spPr>
        <p:txBody>
          <a:bodyPr wrap="square" lIns="0" tIns="0" rIns="0" bIns="0" rtlCol="0">
            <a:spAutoFit/>
          </a:bodyPr>
          <a:lstStyle/>
          <a:p>
            <a:pPr marL="0">
              <a:lnSpc>
                <a:spcPct val="100000"/>
              </a:lnSpc>
            </a:pPr>
            <a:r>
              <a:rPr lang="en-US" altLang="zh-CN" sz="1600" b="1" spc="-69" dirty="0">
                <a:ea typeface="Times New Roman"/>
              </a:rPr>
              <a:t>Prof.</a:t>
            </a:r>
            <a:r>
              <a:rPr lang="en-US" altLang="zh-CN" sz="1600" b="1" spc="-44" dirty="0">
                <a:cs typeface="Times New Roman"/>
              </a:rPr>
              <a:t> </a:t>
            </a:r>
            <a:r>
              <a:rPr lang="en-US" altLang="zh-CN" sz="1600" b="1" spc="-80" dirty="0">
                <a:ea typeface="Times New Roman"/>
              </a:rPr>
              <a:t>Dr.</a:t>
            </a:r>
            <a:r>
              <a:rPr lang="en-US" altLang="zh-CN" sz="1600" b="1" spc="-44" dirty="0">
                <a:cs typeface="Times New Roman"/>
              </a:rPr>
              <a:t> </a:t>
            </a:r>
            <a:r>
              <a:rPr lang="en-US" altLang="zh-CN" sz="1600" b="1" spc="-94" dirty="0">
                <a:ea typeface="Times New Roman"/>
              </a:rPr>
              <a:t>Marc</a:t>
            </a:r>
            <a:r>
              <a:rPr lang="en-US" altLang="zh-CN" sz="1600" b="1" spc="-50" dirty="0">
                <a:cs typeface="Times New Roman"/>
              </a:rPr>
              <a:t> </a:t>
            </a:r>
            <a:r>
              <a:rPr lang="en-US" altLang="zh-CN" sz="1600" b="1" spc="-80" dirty="0">
                <a:ea typeface="Times New Roman"/>
              </a:rPr>
              <a:t>Beutner</a:t>
            </a:r>
          </a:p>
          <a:p>
            <a:pPr marL="0">
              <a:lnSpc>
                <a:spcPct val="89999"/>
              </a:lnSpc>
              <a:tabLst>
                <a:tab pos="914654" algn="l"/>
              </a:tabLst>
            </a:pPr>
            <a:r>
              <a:rPr lang="en-US" altLang="zh-CN" sz="1600" spc="-139" dirty="0">
                <a:ea typeface="Times New Roman"/>
              </a:rPr>
              <a:t>Tel</a:t>
            </a:r>
            <a:r>
              <a:rPr lang="en-US" altLang="zh-CN" sz="1600" spc="-90" dirty="0">
                <a:ea typeface="Times New Roman"/>
              </a:rPr>
              <a:t>:	</a:t>
            </a:r>
            <a:r>
              <a:rPr lang="en-US" altLang="zh-CN" sz="1600" spc="85" dirty="0">
                <a:ea typeface="Times New Roman"/>
              </a:rPr>
              <a:t>+49</a:t>
            </a:r>
            <a:r>
              <a:rPr lang="en-US" altLang="zh-CN" sz="1600" spc="40" dirty="0">
                <a:cs typeface="Times New Roman"/>
              </a:rPr>
              <a:t> </a:t>
            </a:r>
            <a:r>
              <a:rPr lang="en-US" altLang="zh-CN" sz="1600" spc="64" dirty="0">
                <a:ea typeface="Times New Roman"/>
              </a:rPr>
              <a:t>(0)</a:t>
            </a:r>
            <a:r>
              <a:rPr lang="en-US" altLang="zh-CN" sz="1600" spc="40" dirty="0">
                <a:cs typeface="Times New Roman"/>
              </a:rPr>
              <a:t> </a:t>
            </a:r>
            <a:r>
              <a:rPr lang="en-US" altLang="zh-CN" sz="1600" spc="80" dirty="0">
                <a:ea typeface="Times New Roman"/>
              </a:rPr>
              <a:t>52</a:t>
            </a:r>
            <a:r>
              <a:rPr lang="en-US" altLang="zh-CN" sz="1600" spc="40" dirty="0">
                <a:cs typeface="Times New Roman"/>
              </a:rPr>
              <a:t> </a:t>
            </a:r>
            <a:r>
              <a:rPr lang="en-US" altLang="zh-CN" sz="1600" spc="85" dirty="0">
                <a:ea typeface="Times New Roman"/>
              </a:rPr>
              <a:t>51</a:t>
            </a:r>
            <a:r>
              <a:rPr lang="en-US" altLang="zh-CN" sz="1600" spc="44" dirty="0">
                <a:cs typeface="Times New Roman"/>
              </a:rPr>
              <a:t> </a:t>
            </a:r>
            <a:r>
              <a:rPr lang="en-US" altLang="zh-CN" sz="1600" spc="44" dirty="0">
                <a:ea typeface="Times New Roman"/>
              </a:rPr>
              <a:t>/</a:t>
            </a:r>
            <a:r>
              <a:rPr lang="en-US" altLang="zh-CN" sz="1600" spc="40" dirty="0">
                <a:cs typeface="Times New Roman"/>
              </a:rPr>
              <a:t> </a:t>
            </a:r>
            <a:r>
              <a:rPr lang="en-US" altLang="zh-CN" sz="1600" spc="80" dirty="0">
                <a:ea typeface="Times New Roman"/>
              </a:rPr>
              <a:t>60</a:t>
            </a:r>
            <a:r>
              <a:rPr lang="en-US" altLang="zh-CN" sz="1600" spc="40" dirty="0">
                <a:cs typeface="Times New Roman"/>
              </a:rPr>
              <a:t> </a:t>
            </a:r>
            <a:r>
              <a:rPr lang="en-US" altLang="zh-CN" sz="1600" spc="60" dirty="0">
                <a:ea typeface="Times New Roman"/>
              </a:rPr>
              <a:t>-</a:t>
            </a:r>
            <a:r>
              <a:rPr lang="en-US" altLang="zh-CN" sz="1600" spc="44" dirty="0">
                <a:cs typeface="Times New Roman"/>
              </a:rPr>
              <a:t> </a:t>
            </a:r>
            <a:r>
              <a:rPr lang="en-US" altLang="zh-CN" sz="1600" spc="80" dirty="0">
                <a:ea typeface="Times New Roman"/>
              </a:rPr>
              <a:t>23</a:t>
            </a:r>
            <a:r>
              <a:rPr lang="en-US" altLang="zh-CN" sz="1600" spc="40" dirty="0">
                <a:cs typeface="Times New Roman"/>
              </a:rPr>
              <a:t> </a:t>
            </a:r>
            <a:r>
              <a:rPr lang="en-US" altLang="zh-CN" sz="1600" spc="85" dirty="0">
                <a:ea typeface="Times New Roman"/>
              </a:rPr>
              <a:t>67</a:t>
            </a:r>
          </a:p>
          <a:p>
            <a:pPr marL="0">
              <a:lnSpc>
                <a:spcPct val="89999"/>
              </a:lnSpc>
              <a:tabLst>
                <a:tab pos="914654" algn="l"/>
              </a:tabLst>
            </a:pPr>
            <a:r>
              <a:rPr lang="en-US" altLang="zh-CN" sz="1600" spc="-35" dirty="0">
                <a:ea typeface="Times New Roman"/>
              </a:rPr>
              <a:t>Fax:	</a:t>
            </a:r>
            <a:r>
              <a:rPr lang="en-US" altLang="zh-CN" sz="1600" spc="89" dirty="0">
                <a:ea typeface="Times New Roman"/>
              </a:rPr>
              <a:t>+</a:t>
            </a:r>
            <a:r>
              <a:rPr lang="en-US" altLang="zh-CN" sz="1600" spc="80" dirty="0">
                <a:ea typeface="Times New Roman"/>
              </a:rPr>
              <a:t>49</a:t>
            </a:r>
            <a:r>
              <a:rPr lang="en-US" altLang="zh-CN" sz="1600" spc="40" dirty="0">
                <a:cs typeface="Times New Roman"/>
              </a:rPr>
              <a:t> </a:t>
            </a:r>
            <a:r>
              <a:rPr lang="en-US" altLang="zh-CN" sz="1600" spc="64" dirty="0">
                <a:ea typeface="Times New Roman"/>
              </a:rPr>
              <a:t>(0)</a:t>
            </a:r>
            <a:r>
              <a:rPr lang="en-US" altLang="zh-CN" sz="1600" spc="40" dirty="0">
                <a:cs typeface="Times New Roman"/>
              </a:rPr>
              <a:t> </a:t>
            </a:r>
            <a:r>
              <a:rPr lang="en-US" altLang="zh-CN" sz="1600" spc="85" dirty="0">
                <a:ea typeface="Times New Roman"/>
              </a:rPr>
              <a:t>52</a:t>
            </a:r>
            <a:r>
              <a:rPr lang="en-US" altLang="zh-CN" sz="1600" spc="40" dirty="0">
                <a:cs typeface="Times New Roman"/>
              </a:rPr>
              <a:t> </a:t>
            </a:r>
            <a:r>
              <a:rPr lang="en-US" altLang="zh-CN" sz="1600" spc="80" dirty="0">
                <a:ea typeface="Times New Roman"/>
              </a:rPr>
              <a:t>51</a:t>
            </a:r>
            <a:r>
              <a:rPr lang="en-US" altLang="zh-CN" sz="1600" spc="44" dirty="0">
                <a:cs typeface="Times New Roman"/>
              </a:rPr>
              <a:t> </a:t>
            </a:r>
            <a:r>
              <a:rPr lang="en-US" altLang="zh-CN" sz="1600" spc="50" dirty="0">
                <a:ea typeface="Times New Roman"/>
              </a:rPr>
              <a:t>/</a:t>
            </a:r>
            <a:r>
              <a:rPr lang="en-US" altLang="zh-CN" sz="1600" spc="40" dirty="0">
                <a:cs typeface="Times New Roman"/>
              </a:rPr>
              <a:t> </a:t>
            </a:r>
            <a:r>
              <a:rPr lang="en-US" altLang="zh-CN" sz="1600" spc="80" dirty="0">
                <a:ea typeface="Times New Roman"/>
              </a:rPr>
              <a:t>60</a:t>
            </a:r>
            <a:r>
              <a:rPr lang="en-US" altLang="zh-CN" sz="1600" spc="40" dirty="0">
                <a:cs typeface="Times New Roman"/>
              </a:rPr>
              <a:t> </a:t>
            </a:r>
            <a:r>
              <a:rPr lang="en-US" altLang="zh-CN" sz="1600" spc="60" dirty="0">
                <a:ea typeface="Times New Roman"/>
              </a:rPr>
              <a:t>-</a:t>
            </a:r>
            <a:r>
              <a:rPr lang="en-US" altLang="zh-CN" sz="1600" spc="44" dirty="0">
                <a:cs typeface="Times New Roman"/>
              </a:rPr>
              <a:t> </a:t>
            </a:r>
            <a:r>
              <a:rPr lang="en-US" altLang="zh-CN" sz="1600" spc="80" dirty="0">
                <a:ea typeface="Times New Roman"/>
              </a:rPr>
              <a:t>35</a:t>
            </a:r>
            <a:r>
              <a:rPr lang="en-US" altLang="zh-CN" sz="1600" spc="40" dirty="0">
                <a:cs typeface="Times New Roman"/>
              </a:rPr>
              <a:t> </a:t>
            </a:r>
            <a:r>
              <a:rPr lang="en-US" altLang="zh-CN" sz="1600" spc="85" dirty="0">
                <a:ea typeface="Times New Roman"/>
              </a:rPr>
              <a:t>63</a:t>
            </a:r>
          </a:p>
          <a:p>
            <a:pPr marL="0">
              <a:lnSpc>
                <a:spcPct val="100000"/>
              </a:lnSpc>
              <a:tabLst>
                <a:tab pos="914654" algn="l"/>
              </a:tabLst>
            </a:pPr>
            <a:r>
              <a:rPr lang="en-US" altLang="zh-CN" sz="1600" spc="-114" dirty="0">
                <a:ea typeface="Times New Roman"/>
              </a:rPr>
              <a:t>E</a:t>
            </a:r>
            <a:r>
              <a:rPr lang="en-US" altLang="zh-CN" sz="1600" spc="-60" dirty="0">
                <a:ea typeface="Times New Roman"/>
              </a:rPr>
              <a:t>-</a:t>
            </a:r>
            <a:r>
              <a:rPr lang="en-US" altLang="zh-CN" sz="1600" spc="-85" dirty="0">
                <a:ea typeface="Times New Roman"/>
              </a:rPr>
              <a:t>Mail:	</a:t>
            </a:r>
            <a:r>
              <a:rPr lang="en-US" altLang="zh-CN" sz="1600" spc="5" dirty="0">
                <a:ea typeface="Times New Roman"/>
              </a:rPr>
              <a:t>marc.beutner@uni</a:t>
            </a:r>
            <a:r>
              <a:rPr lang="en-US" altLang="zh-CN" sz="1600" spc="80" dirty="0">
                <a:ea typeface="Times New Roman"/>
              </a:rPr>
              <a:t>-</a:t>
            </a:r>
            <a:r>
              <a:rPr lang="en-US" altLang="zh-CN" sz="1600" spc="5" dirty="0">
                <a:ea typeface="Times New Roman"/>
              </a:rPr>
              <a:t>paderborn.de</a:t>
            </a:r>
          </a:p>
        </p:txBody>
      </p:sp>
      <p:sp>
        <p:nvSpPr>
          <p:cNvPr id="4" name="TextBox 46">
            <a:extLst>
              <a:ext uri="{FF2B5EF4-FFF2-40B4-BE49-F238E27FC236}">
                <a16:creationId xmlns:a16="http://schemas.microsoft.com/office/drawing/2014/main" id="{133B48F3-6E78-4521-A77D-A51689EA9DBA}"/>
              </a:ext>
            </a:extLst>
          </p:cNvPr>
          <p:cNvSpPr txBox="1"/>
          <p:nvPr/>
        </p:nvSpPr>
        <p:spPr>
          <a:xfrm>
            <a:off x="1192568" y="2414726"/>
            <a:ext cx="4496910" cy="1720984"/>
          </a:xfrm>
          <a:prstGeom prst="rect">
            <a:avLst/>
          </a:prstGeom>
          <a:noFill/>
        </p:spPr>
        <p:txBody>
          <a:bodyPr wrap="square" lIns="0" tIns="0" rIns="0" bIns="0" rtlCol="0">
            <a:spAutoFit/>
          </a:bodyPr>
          <a:lstStyle/>
          <a:p>
            <a:pPr marL="0">
              <a:lnSpc>
                <a:spcPct val="100000"/>
              </a:lnSpc>
            </a:pPr>
            <a:r>
              <a:rPr lang="en-US" altLang="zh-CN" sz="1600" b="1" spc="-50" dirty="0">
                <a:ea typeface="Times New Roman"/>
              </a:rPr>
              <a:t>Universität</a:t>
            </a:r>
            <a:r>
              <a:rPr lang="en-US" altLang="zh-CN" sz="1600" b="1" spc="15" dirty="0">
                <a:cs typeface="Times New Roman"/>
              </a:rPr>
              <a:t> </a:t>
            </a:r>
            <a:r>
              <a:rPr lang="en-US" altLang="zh-CN" sz="1600" b="1" spc="-60" dirty="0">
                <a:ea typeface="Times New Roman"/>
              </a:rPr>
              <a:t>Paderborn</a:t>
            </a:r>
          </a:p>
          <a:p>
            <a:pPr marL="0" hangingPunct="0">
              <a:lnSpc>
                <a:spcPct val="99583"/>
              </a:lnSpc>
            </a:pPr>
            <a:r>
              <a:rPr lang="en-US" altLang="zh-CN" sz="1600" b="1" spc="-30" dirty="0">
                <a:ea typeface="Times New Roman"/>
              </a:rPr>
              <a:t>Department</a:t>
            </a:r>
            <a:r>
              <a:rPr lang="en-US" altLang="zh-CN" sz="1600" b="1" spc="-204" dirty="0">
                <a:cs typeface="Times New Roman"/>
              </a:rPr>
              <a:t> </a:t>
            </a:r>
            <a:r>
              <a:rPr lang="en-US" altLang="zh-CN" sz="1600" b="1" spc="-25" dirty="0">
                <a:ea typeface="Times New Roman"/>
              </a:rPr>
              <a:t>Wirtschaftspädagogik</a:t>
            </a:r>
            <a:r>
              <a:rPr lang="en-US" altLang="zh-CN" sz="1600" b="1" dirty="0">
                <a:cs typeface="Times New Roman"/>
              </a:rPr>
              <a:t> </a:t>
            </a:r>
            <a:r>
              <a:rPr lang="en-US" altLang="zh-CN" sz="1600" b="1" spc="-55" dirty="0">
                <a:ea typeface="Times New Roman"/>
              </a:rPr>
              <a:t>Lehrstuhl</a:t>
            </a:r>
            <a:r>
              <a:rPr lang="en-US" altLang="zh-CN" sz="1600" b="1" spc="-25" dirty="0">
                <a:cs typeface="Times New Roman"/>
              </a:rPr>
              <a:t> </a:t>
            </a:r>
            <a:r>
              <a:rPr lang="en-US" altLang="zh-CN" sz="1600" b="1" spc="-55" dirty="0">
                <a:ea typeface="Times New Roman"/>
              </a:rPr>
              <a:t>Wirtschaftspädagogik</a:t>
            </a:r>
            <a:r>
              <a:rPr lang="en-US" altLang="zh-CN" sz="1600" b="1" spc="-30" dirty="0">
                <a:cs typeface="Times New Roman"/>
              </a:rPr>
              <a:t> </a:t>
            </a:r>
            <a:r>
              <a:rPr lang="en-US" altLang="zh-CN" sz="1600" b="1" spc="-55" dirty="0">
                <a:ea typeface="Times New Roman"/>
              </a:rPr>
              <a:t>II</a:t>
            </a:r>
            <a:r>
              <a:rPr lang="en-US" altLang="zh-CN" sz="1600" b="1" dirty="0">
                <a:cs typeface="Times New Roman"/>
              </a:rPr>
              <a:t> </a:t>
            </a:r>
            <a:r>
              <a:rPr lang="en-US" altLang="zh-CN" sz="1600" b="1" spc="-80" dirty="0">
                <a:ea typeface="Times New Roman"/>
              </a:rPr>
              <a:t>Warburger</a:t>
            </a:r>
            <a:r>
              <a:rPr lang="en-US" altLang="zh-CN" sz="1600" b="1" spc="-34" dirty="0">
                <a:cs typeface="Times New Roman"/>
              </a:rPr>
              <a:t> </a:t>
            </a:r>
            <a:r>
              <a:rPr lang="en-US" altLang="zh-CN" sz="1600" b="1" spc="-60" dirty="0">
                <a:ea typeface="Times New Roman"/>
              </a:rPr>
              <a:t>Str.</a:t>
            </a:r>
            <a:r>
              <a:rPr lang="en-US" altLang="zh-CN" sz="1600" b="1" spc="-45" dirty="0">
                <a:cs typeface="Times New Roman"/>
              </a:rPr>
              <a:t> </a:t>
            </a:r>
            <a:r>
              <a:rPr lang="en-US" altLang="zh-CN" sz="1600" b="1" spc="-69" dirty="0">
                <a:ea typeface="Times New Roman"/>
              </a:rPr>
              <a:t>100</a:t>
            </a:r>
          </a:p>
          <a:p>
            <a:pPr marL="0">
              <a:lnSpc>
                <a:spcPct val="100000"/>
              </a:lnSpc>
            </a:pPr>
            <a:r>
              <a:rPr lang="en-US" altLang="zh-CN" sz="1600" b="1" spc="-25" dirty="0">
                <a:ea typeface="Times New Roman"/>
              </a:rPr>
              <a:t>33098</a:t>
            </a:r>
            <a:r>
              <a:rPr lang="en-US" altLang="zh-CN" sz="1600" b="1" spc="30" dirty="0">
                <a:cs typeface="Times New Roman"/>
              </a:rPr>
              <a:t> </a:t>
            </a:r>
            <a:r>
              <a:rPr lang="en-US" altLang="zh-CN" sz="1600" b="1" spc="-25" dirty="0">
                <a:ea typeface="Times New Roman"/>
              </a:rPr>
              <a:t>Paderborn</a:t>
            </a:r>
          </a:p>
          <a:p>
            <a:pPr>
              <a:lnSpc>
                <a:spcPts val="1920"/>
              </a:lnSpc>
            </a:pPr>
            <a:endParaRPr lang="en-US" dirty="0"/>
          </a:p>
          <a:p>
            <a:pPr marL="0">
              <a:lnSpc>
                <a:spcPct val="100000"/>
              </a:lnSpc>
            </a:pPr>
            <a:r>
              <a:rPr lang="en-US" altLang="zh-CN" sz="1600" b="1" spc="10" dirty="0">
                <a:ea typeface="Times New Roman"/>
              </a:rPr>
              <a:t>http://www.</a:t>
            </a:r>
            <a:r>
              <a:rPr lang="en-US" altLang="zh-CN" sz="1600" b="1" spc="5" dirty="0">
                <a:ea typeface="Times New Roman"/>
              </a:rPr>
              <a:t>upb.de/wipaed</a:t>
            </a:r>
          </a:p>
          <a:p>
            <a:r>
              <a:rPr lang="en-US" altLang="zh-CN" sz="1600" b="1" spc="-20" dirty="0">
                <a:ea typeface="Times New Roman"/>
              </a:rPr>
              <a:t>http://https://safe.eduproject.eu/</a:t>
            </a:r>
            <a:endParaRPr lang="en-US" altLang="zh-CN" sz="1600" b="1" spc="-15" dirty="0">
              <a:ea typeface="Times New Roman"/>
            </a:endParaRPr>
          </a:p>
        </p:txBody>
      </p:sp>
    </p:spTree>
    <p:extLst>
      <p:ext uri="{BB962C8B-B14F-4D97-AF65-F5344CB8AC3E}">
        <p14:creationId xmlns:p14="http://schemas.microsoft.com/office/powerpoint/2010/main" val="15991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CCDE7B-50C4-489A-8121-8DBC00F59646}"/>
              </a:ext>
            </a:extLst>
          </p:cNvPr>
          <p:cNvSpPr>
            <a:spLocks noGrp="1"/>
          </p:cNvSpPr>
          <p:nvPr>
            <p:ph type="ctrTitle"/>
          </p:nvPr>
        </p:nvSpPr>
        <p:spPr/>
        <p:txBody>
          <a:bodyPr/>
          <a:lstStyle/>
          <a:p>
            <a:r>
              <a:rPr lang="en-US" dirty="0"/>
              <a:t>II Detailed Information</a:t>
            </a:r>
            <a:endParaRPr lang="de-DE" dirty="0"/>
          </a:p>
        </p:txBody>
      </p:sp>
      <p:sp>
        <p:nvSpPr>
          <p:cNvPr id="3" name="Untertitel 2">
            <a:extLst>
              <a:ext uri="{FF2B5EF4-FFF2-40B4-BE49-F238E27FC236}">
                <a16:creationId xmlns:a16="http://schemas.microsoft.com/office/drawing/2014/main" id="{E1DD6565-46B5-4120-98D1-8B66D6834284}"/>
              </a:ext>
            </a:extLst>
          </p:cNvPr>
          <p:cNvSpPr>
            <a:spLocks noGrp="1"/>
          </p:cNvSpPr>
          <p:nvPr>
            <p:ph type="subTitle" idx="1"/>
          </p:nvPr>
        </p:nvSpPr>
        <p:spPr/>
        <p:txBody>
          <a:bodyPr/>
          <a:lstStyle/>
          <a:p>
            <a:endParaRPr lang="de-DE"/>
          </a:p>
        </p:txBody>
      </p:sp>
    </p:spTree>
    <p:extLst>
      <p:ext uri="{BB962C8B-B14F-4D97-AF65-F5344CB8AC3E}">
        <p14:creationId xmlns:p14="http://schemas.microsoft.com/office/powerpoint/2010/main" val="1575093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A94070-FC39-49E0-AE86-8999D99999E1}"/>
              </a:ext>
            </a:extLst>
          </p:cNvPr>
          <p:cNvSpPr txBox="1">
            <a:spLocks/>
          </p:cNvSpPr>
          <p:nvPr/>
        </p:nvSpPr>
        <p:spPr>
          <a:xfrm>
            <a:off x="1316269" y="3512844"/>
            <a:ext cx="10008793" cy="1362075"/>
          </a:xfrm>
          <a:prstGeom prst="rect">
            <a:avLst/>
          </a:prstGeom>
        </p:spPr>
        <p:txBody>
          <a:bodyPr>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a:t>Part I - General information</a:t>
            </a:r>
            <a:br>
              <a:rPr lang="en-US"/>
            </a:br>
            <a:endParaRPr lang="de-DE" dirty="0"/>
          </a:p>
        </p:txBody>
      </p:sp>
    </p:spTree>
    <p:extLst>
      <p:ext uri="{BB962C8B-B14F-4D97-AF65-F5344CB8AC3E}">
        <p14:creationId xmlns:p14="http://schemas.microsoft.com/office/powerpoint/2010/main" val="439988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a:bodyPr>
          <a:lstStyle/>
          <a:p>
            <a:pPr>
              <a:buNone/>
            </a:pPr>
            <a:r>
              <a:rPr lang="en-GB" b="1" dirty="0"/>
              <a:t>„All beneficiaries </a:t>
            </a:r>
          </a:p>
          <a:p>
            <a:r>
              <a:rPr lang="en-GB" dirty="0"/>
              <a:t>are jointly and severally responsible for proper </a:t>
            </a:r>
            <a:r>
              <a:rPr lang="en-GB" b="1" dirty="0"/>
              <a:t>implementation</a:t>
            </a:r>
            <a:r>
              <a:rPr lang="en-GB" dirty="0"/>
              <a:t> of the project and for complying with any legal obligation each beneficiary </a:t>
            </a:r>
          </a:p>
          <a:p>
            <a:r>
              <a:rPr lang="en-GB" dirty="0"/>
              <a:t>informs the coordinator of any </a:t>
            </a:r>
            <a:r>
              <a:rPr lang="en-GB" b="1" dirty="0"/>
              <a:t>change</a:t>
            </a:r>
            <a:r>
              <a:rPr lang="en-GB" dirty="0"/>
              <a:t> with effects on the project </a:t>
            </a:r>
          </a:p>
          <a:p>
            <a:r>
              <a:rPr lang="en-GB" dirty="0"/>
              <a:t>submits to the coordinator: </a:t>
            </a:r>
          </a:p>
          <a:p>
            <a:pPr>
              <a:buNone/>
            </a:pPr>
            <a:r>
              <a:rPr lang="en-GB" dirty="0"/>
              <a:t>	- </a:t>
            </a:r>
            <a:r>
              <a:rPr lang="en-GB" b="1" dirty="0"/>
              <a:t>data needed for reports </a:t>
            </a:r>
            <a:r>
              <a:rPr lang="en-GB" dirty="0"/>
              <a:t>and financial statements </a:t>
            </a:r>
          </a:p>
          <a:p>
            <a:pPr>
              <a:buNone/>
            </a:pPr>
            <a:r>
              <a:rPr lang="en-GB" dirty="0"/>
              <a:t>	- documents needed for audits, checks, evaluation </a:t>
            </a:r>
          </a:p>
          <a:p>
            <a:pPr>
              <a:buNone/>
            </a:pPr>
            <a:r>
              <a:rPr lang="en-GB" dirty="0"/>
              <a:t>	- any other information to be provided to the NA“</a:t>
            </a:r>
          </a:p>
          <a:p>
            <a:pPr marL="269081">
              <a:buNone/>
            </a:pPr>
            <a:r>
              <a:rPr lang="en-GB" dirty="0"/>
              <a:t> </a:t>
            </a:r>
            <a:r>
              <a:rPr lang="en-GB" sz="1050" dirty="0"/>
              <a:t>(Presentation </a:t>
            </a:r>
            <a:r>
              <a:rPr lang="en-GB" sz="1050" dirty="0" err="1"/>
              <a:t>Strategische</a:t>
            </a:r>
            <a:r>
              <a:rPr lang="en-GB" sz="1050" dirty="0"/>
              <a:t> </a:t>
            </a:r>
            <a:r>
              <a:rPr lang="en-GB" sz="1050" dirty="0" err="1"/>
              <a:t>Partnerschaften</a:t>
            </a:r>
            <a:r>
              <a:rPr lang="en-GB" sz="1050" dirty="0"/>
              <a:t> Administrative und </a:t>
            </a:r>
            <a:r>
              <a:rPr lang="en-GB" sz="1050" dirty="0" err="1"/>
              <a:t>finanzielle</a:t>
            </a:r>
            <a:r>
              <a:rPr lang="en-GB" sz="1050" dirty="0"/>
              <a:t> </a:t>
            </a:r>
            <a:r>
              <a:rPr lang="en-GB" sz="1050" dirty="0" err="1"/>
              <a:t>Projektbegleitung</a:t>
            </a:r>
            <a:r>
              <a:rPr lang="en-GB" sz="1050" dirty="0"/>
              <a:t> Jürgen van     </a:t>
            </a:r>
          </a:p>
          <a:p>
            <a:pPr marL="269081">
              <a:spcBef>
                <a:spcPts val="0"/>
              </a:spcBef>
              <a:buNone/>
            </a:pPr>
            <a:r>
              <a:rPr lang="en-GB" sz="1050" dirty="0"/>
              <a:t>   </a:t>
            </a:r>
            <a:r>
              <a:rPr lang="en-GB" sz="1050" dirty="0" err="1"/>
              <a:t>Capelle</a:t>
            </a:r>
            <a:r>
              <a:rPr lang="en-GB" sz="1050" dirty="0"/>
              <a:t> / </a:t>
            </a:r>
            <a:r>
              <a:rPr lang="en-GB" sz="1050" dirty="0" err="1"/>
              <a:t>Katarzyna</a:t>
            </a:r>
            <a:r>
              <a:rPr lang="en-GB" sz="1050" dirty="0"/>
              <a:t> </a:t>
            </a:r>
            <a:r>
              <a:rPr lang="en-GB" sz="1050" dirty="0" err="1"/>
              <a:t>Sena</a:t>
            </a:r>
            <a:r>
              <a:rPr lang="en-GB" sz="1050" dirty="0"/>
              <a:t>, )</a:t>
            </a:r>
          </a:p>
          <a:p>
            <a:endParaRPr lang="en-GB" dirty="0"/>
          </a:p>
        </p:txBody>
      </p:sp>
      <p:sp>
        <p:nvSpPr>
          <p:cNvPr id="3" name="Foliennummernplatzhalter 2"/>
          <p:cNvSpPr>
            <a:spLocks noGrp="1"/>
          </p:cNvSpPr>
          <p:nvPr>
            <p:ph type="sldNum" sz="quarter" idx="4294967295"/>
          </p:nvPr>
        </p:nvSpPr>
        <p:spPr/>
        <p:txBody>
          <a:bodyPr/>
          <a:lstStyle/>
          <a:p>
            <a:fld id="{EBEFDD8C-C219-814E-BE12-D74F46A2A437}" type="slidenum">
              <a:rPr lang="en-GB" smtClean="0"/>
              <a:t>7</a:t>
            </a:fld>
            <a:endParaRPr lang="en-GB"/>
          </a:p>
        </p:txBody>
      </p:sp>
      <p:sp>
        <p:nvSpPr>
          <p:cNvPr id="4" name="Titel 3"/>
          <p:cNvSpPr>
            <a:spLocks noGrp="1"/>
          </p:cNvSpPr>
          <p:nvPr>
            <p:ph type="title"/>
          </p:nvPr>
        </p:nvSpPr>
        <p:spPr>
          <a:xfrm>
            <a:off x="1097280" y="319435"/>
            <a:ext cx="7851158" cy="857250"/>
          </a:xfrm>
        </p:spPr>
        <p:txBody>
          <a:bodyPr>
            <a:noAutofit/>
          </a:bodyPr>
          <a:lstStyle/>
          <a:p>
            <a:r>
              <a:rPr lang="en-GB" dirty="0">
                <a:solidFill>
                  <a:schemeClr val="tx1"/>
                </a:solidFill>
              </a:rPr>
              <a:t>Responsibilities of the beneficiaries</a:t>
            </a:r>
          </a:p>
        </p:txBody>
      </p:sp>
    </p:spTree>
    <p:extLst>
      <p:ext uri="{BB962C8B-B14F-4D97-AF65-F5344CB8AC3E}">
        <p14:creationId xmlns:p14="http://schemas.microsoft.com/office/powerpoint/2010/main" val="16387051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1143000" y="1853754"/>
            <a:ext cx="9905999" cy="3541714"/>
          </a:xfrm>
        </p:spPr>
        <p:txBody>
          <a:bodyPr>
            <a:normAutofit/>
          </a:bodyPr>
          <a:lstStyle/>
          <a:p>
            <a:pPr>
              <a:buNone/>
            </a:pPr>
            <a:r>
              <a:rPr lang="en-GB" b="1" dirty="0"/>
              <a:t>„The coordinators</a:t>
            </a:r>
            <a:r>
              <a:rPr lang="en-GB" dirty="0"/>
              <a:t>* </a:t>
            </a:r>
          </a:p>
          <a:p>
            <a:r>
              <a:rPr lang="en-GB" dirty="0"/>
              <a:t>monitor the </a:t>
            </a:r>
            <a:r>
              <a:rPr lang="en-GB" b="1" dirty="0"/>
              <a:t>implementation </a:t>
            </a:r>
          </a:p>
          <a:p>
            <a:r>
              <a:rPr lang="en-GB" dirty="0"/>
              <a:t>intermediate the </a:t>
            </a:r>
            <a:r>
              <a:rPr lang="en-GB" b="1" dirty="0"/>
              <a:t>communications</a:t>
            </a:r>
            <a:r>
              <a:rPr lang="en-GB" dirty="0"/>
              <a:t> between beneficiaries and NA </a:t>
            </a:r>
          </a:p>
          <a:p>
            <a:r>
              <a:rPr lang="en-GB" dirty="0"/>
              <a:t>provide NA with </a:t>
            </a:r>
            <a:r>
              <a:rPr lang="en-GB" b="1" dirty="0"/>
              <a:t>information</a:t>
            </a:r>
            <a:r>
              <a:rPr lang="en-GB" dirty="0"/>
              <a:t> related to substantial changes in the project </a:t>
            </a:r>
          </a:p>
          <a:p>
            <a:r>
              <a:rPr lang="en-GB" dirty="0"/>
              <a:t>establish requests for </a:t>
            </a:r>
            <a:r>
              <a:rPr lang="en-GB" b="1" dirty="0"/>
              <a:t>payment</a:t>
            </a:r>
            <a:r>
              <a:rPr lang="en-GB" dirty="0"/>
              <a:t> / ensures payments to the other beneficiaries </a:t>
            </a:r>
          </a:p>
          <a:p>
            <a:r>
              <a:rPr lang="en-GB" dirty="0"/>
              <a:t>provides necessary </a:t>
            </a:r>
            <a:r>
              <a:rPr lang="en-GB" b="1" dirty="0"/>
              <a:t>documents</a:t>
            </a:r>
            <a:r>
              <a:rPr lang="en-GB" dirty="0"/>
              <a:t> for checks, audits, evaluations. * Grant agreement, II,1.3“</a:t>
            </a:r>
          </a:p>
          <a:p>
            <a:pPr marL="269081">
              <a:buNone/>
            </a:pPr>
            <a:r>
              <a:rPr lang="en-GB" sz="1050" dirty="0"/>
              <a:t> (Presentation </a:t>
            </a:r>
            <a:r>
              <a:rPr lang="en-GB" sz="1050" dirty="0" err="1"/>
              <a:t>Strategische</a:t>
            </a:r>
            <a:r>
              <a:rPr lang="en-GB" sz="1050" dirty="0"/>
              <a:t> </a:t>
            </a:r>
            <a:r>
              <a:rPr lang="en-GB" sz="1050" dirty="0" err="1"/>
              <a:t>Partnerschaften</a:t>
            </a:r>
            <a:r>
              <a:rPr lang="en-GB" sz="1050" dirty="0"/>
              <a:t> Administrative und </a:t>
            </a:r>
            <a:r>
              <a:rPr lang="en-GB" sz="1050" dirty="0" err="1"/>
              <a:t>finanzielle</a:t>
            </a:r>
            <a:r>
              <a:rPr lang="en-GB" sz="1050" dirty="0"/>
              <a:t> </a:t>
            </a:r>
            <a:r>
              <a:rPr lang="en-GB" sz="1050" dirty="0" err="1"/>
              <a:t>Projektbegleitung</a:t>
            </a:r>
            <a:r>
              <a:rPr lang="en-GB" sz="1050" dirty="0"/>
              <a:t> Jürgen van     </a:t>
            </a:r>
          </a:p>
          <a:p>
            <a:pPr marL="269081">
              <a:spcBef>
                <a:spcPts val="0"/>
              </a:spcBef>
              <a:buNone/>
            </a:pPr>
            <a:r>
              <a:rPr lang="en-GB" sz="1050" dirty="0"/>
              <a:t>   </a:t>
            </a:r>
            <a:r>
              <a:rPr lang="en-GB" sz="1050" dirty="0" err="1"/>
              <a:t>Capelle</a:t>
            </a:r>
            <a:r>
              <a:rPr lang="en-GB" sz="1050" dirty="0"/>
              <a:t> / </a:t>
            </a:r>
            <a:r>
              <a:rPr lang="en-GB" sz="1050" dirty="0" err="1"/>
              <a:t>Katarzyna</a:t>
            </a:r>
            <a:r>
              <a:rPr lang="en-GB" sz="1050" dirty="0"/>
              <a:t> </a:t>
            </a:r>
            <a:r>
              <a:rPr lang="en-GB" sz="1050" dirty="0" err="1"/>
              <a:t>Sena</a:t>
            </a:r>
            <a:r>
              <a:rPr lang="en-GB" sz="1050" dirty="0"/>
              <a:t>, )</a:t>
            </a:r>
          </a:p>
        </p:txBody>
      </p:sp>
      <p:sp>
        <p:nvSpPr>
          <p:cNvPr id="3" name="Foliennummernplatzhalter 2"/>
          <p:cNvSpPr>
            <a:spLocks noGrp="1"/>
          </p:cNvSpPr>
          <p:nvPr>
            <p:ph type="sldNum" sz="quarter" idx="4294967295"/>
          </p:nvPr>
        </p:nvSpPr>
        <p:spPr/>
        <p:txBody>
          <a:bodyPr/>
          <a:lstStyle/>
          <a:p>
            <a:fld id="{EBEFDD8C-C219-814E-BE12-D74F46A2A437}" type="slidenum">
              <a:rPr lang="en-GB" smtClean="0"/>
              <a:t>8</a:t>
            </a:fld>
            <a:endParaRPr lang="en-GB"/>
          </a:p>
        </p:txBody>
      </p:sp>
      <p:sp>
        <p:nvSpPr>
          <p:cNvPr id="4" name="Titel 3"/>
          <p:cNvSpPr>
            <a:spLocks noGrp="1"/>
          </p:cNvSpPr>
          <p:nvPr>
            <p:ph type="title"/>
          </p:nvPr>
        </p:nvSpPr>
        <p:spPr>
          <a:xfrm>
            <a:off x="1143000" y="605282"/>
            <a:ext cx="7851945" cy="857250"/>
          </a:xfrm>
        </p:spPr>
        <p:txBody>
          <a:bodyPr>
            <a:normAutofit/>
          </a:bodyPr>
          <a:lstStyle/>
          <a:p>
            <a:r>
              <a:rPr lang="en-GB" dirty="0">
                <a:solidFill>
                  <a:schemeClr val="tx1"/>
                </a:solidFill>
              </a:rPr>
              <a:t>Responsibilities of the coordinator</a:t>
            </a:r>
          </a:p>
        </p:txBody>
      </p:sp>
    </p:spTree>
    <p:extLst>
      <p:ext uri="{BB962C8B-B14F-4D97-AF65-F5344CB8AC3E}">
        <p14:creationId xmlns:p14="http://schemas.microsoft.com/office/powerpoint/2010/main" val="24465881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2541530" y="2026032"/>
            <a:ext cx="7301449" cy="3148836"/>
          </a:xfrm>
          <a:prstGeom prst="rect">
            <a:avLst/>
          </a:prstGeom>
          <a:solidFill>
            <a:schemeClr val="accent1">
              <a:lumMod val="60000"/>
              <a:lumOff val="40000"/>
            </a:schemeClr>
          </a:solidFill>
          <a:ln>
            <a:solidFill>
              <a:schemeClr val="accent1"/>
            </a:solid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de-DE"/>
          </a:p>
        </p:txBody>
      </p:sp>
      <p:sp>
        <p:nvSpPr>
          <p:cNvPr id="3" name="Foliennummernplatzhalter 2"/>
          <p:cNvSpPr>
            <a:spLocks noGrp="1"/>
          </p:cNvSpPr>
          <p:nvPr>
            <p:ph type="sldNum" sz="quarter" idx="4294967295"/>
          </p:nvPr>
        </p:nvSpPr>
        <p:spPr/>
        <p:txBody>
          <a:bodyPr/>
          <a:lstStyle/>
          <a:p>
            <a:fld id="{EBEFDD8C-C219-814E-BE12-D74F46A2A437}" type="slidenum">
              <a:rPr lang="de-DE" smtClean="0"/>
              <a:t>9</a:t>
            </a:fld>
            <a:endParaRPr lang="de-DE"/>
          </a:p>
        </p:txBody>
      </p:sp>
      <p:sp>
        <p:nvSpPr>
          <p:cNvPr id="4" name="Titel 3"/>
          <p:cNvSpPr>
            <a:spLocks noGrp="1"/>
          </p:cNvSpPr>
          <p:nvPr>
            <p:ph type="title"/>
          </p:nvPr>
        </p:nvSpPr>
        <p:spPr>
          <a:xfrm>
            <a:off x="1151941" y="959700"/>
            <a:ext cx="7008019" cy="857250"/>
          </a:xfrm>
        </p:spPr>
        <p:txBody>
          <a:bodyPr>
            <a:normAutofit/>
          </a:bodyPr>
          <a:lstStyle/>
          <a:p>
            <a:r>
              <a:rPr lang="en-GB" dirty="0">
                <a:solidFill>
                  <a:schemeClr val="tx1"/>
                </a:solidFill>
              </a:rPr>
              <a:t>Scheme of the money-transfer</a:t>
            </a:r>
          </a:p>
        </p:txBody>
      </p:sp>
      <p:pic>
        <p:nvPicPr>
          <p:cNvPr id="2" name="Grafik 1"/>
          <p:cNvPicPr>
            <a:picLocks noChangeAspect="1"/>
          </p:cNvPicPr>
          <p:nvPr/>
        </p:nvPicPr>
        <p:blipFill>
          <a:blip r:embed="rId2"/>
          <a:stretch>
            <a:fillRect/>
          </a:stretch>
        </p:blipFill>
        <p:spPr>
          <a:xfrm>
            <a:off x="2730832" y="2171788"/>
            <a:ext cx="7027680" cy="2857323"/>
          </a:xfrm>
          <a:prstGeom prst="rect">
            <a:avLst/>
          </a:prstGeom>
          <a:solidFill>
            <a:schemeClr val="accent1">
              <a:lumMod val="75000"/>
            </a:schemeClr>
          </a:solidFill>
          <a:effectLst>
            <a:outerShdw blurRad="50800" dist="38100" dir="10800000" algn="r" rotWithShape="0">
              <a:prstClr val="black">
                <a:alpha val="40000"/>
              </a:prstClr>
            </a:outerShdw>
          </a:effectLst>
        </p:spPr>
      </p:pic>
    </p:spTree>
    <p:extLst>
      <p:ext uri="{BB962C8B-B14F-4D97-AF65-F5344CB8AC3E}">
        <p14:creationId xmlns:p14="http://schemas.microsoft.com/office/powerpoint/2010/main" val="1097869234"/>
      </p:ext>
    </p:extLst>
  </p:cSld>
  <p:clrMapOvr>
    <a:masterClrMapping/>
  </p:clrMapOvr>
</p:sld>
</file>

<file path=ppt/theme/theme1.xml><?xml version="1.0" encoding="utf-8"?>
<a:theme xmlns:a="http://schemas.openxmlformats.org/drawingml/2006/main" name="Rückblick">
  <a:themeElements>
    <a:clrScheme name="Blau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Rückblick">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ückblick">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Design">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Design">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APDescription xmlns="4873beb7-5857-4685-be1f-d57550cc96cc" xsi:nil="true"/>
    <AssetExpire xmlns="4873beb7-5857-4685-be1f-d57550cc96cc">2029-01-01T08:00:00+00:00</AssetExpire>
    <CampaignTagsTaxHTField0 xmlns="4873beb7-5857-4685-be1f-d57550cc96cc">
      <Terms xmlns="http://schemas.microsoft.com/office/infopath/2007/PartnerControls"/>
    </CampaignTagsTaxHTField0>
    <IntlLangReviewDate xmlns="4873beb7-5857-4685-be1f-d57550cc96cc" xsi:nil="true"/>
    <TPFriendlyName xmlns="4873beb7-5857-4685-be1f-d57550cc96cc" xsi:nil="true"/>
    <IntlLangReview xmlns="4873beb7-5857-4685-be1f-d57550cc96cc">false</IntlLangReview>
    <LocLastLocAttemptVersionLookup xmlns="4873beb7-5857-4685-be1f-d57550cc96cc">855024</LocLastLocAttemptVersionLookup>
    <PolicheckWords xmlns="4873beb7-5857-4685-be1f-d57550cc96cc" xsi:nil="true"/>
    <SubmitterId xmlns="4873beb7-5857-4685-be1f-d57550cc96cc" xsi:nil="true"/>
    <AcquiredFrom xmlns="4873beb7-5857-4685-be1f-d57550cc96cc">Internal MS</AcquiredFrom>
    <EditorialStatus xmlns="4873beb7-5857-4685-be1f-d57550cc96cc">Complete</EditorialStatus>
    <Markets xmlns="4873beb7-5857-4685-be1f-d57550cc96cc"/>
    <OriginAsset xmlns="4873beb7-5857-4685-be1f-d57550cc96cc" xsi:nil="true"/>
    <AssetStart xmlns="4873beb7-5857-4685-be1f-d57550cc96cc">2012-08-31T08:50:00+00:00</AssetStart>
    <FriendlyTitle xmlns="4873beb7-5857-4685-be1f-d57550cc96cc" xsi:nil="true"/>
    <MarketSpecific xmlns="4873beb7-5857-4685-be1f-d57550cc96cc">false</MarketSpecific>
    <TPNamespace xmlns="4873beb7-5857-4685-be1f-d57550cc96cc" xsi:nil="true"/>
    <PublishStatusLookup xmlns="4873beb7-5857-4685-be1f-d57550cc96cc">
      <Value>1616423</Value>
    </PublishStatusLookup>
    <APAuthor xmlns="4873beb7-5857-4685-be1f-d57550cc96cc">
      <UserInfo>
        <DisplayName>REDMOND\kristaa</DisplayName>
        <AccountId>136</AccountId>
        <AccountType/>
      </UserInfo>
    </APAuthor>
    <TPCommandLine xmlns="4873beb7-5857-4685-be1f-d57550cc96cc" xsi:nil="true"/>
    <IntlLangReviewer xmlns="4873beb7-5857-4685-be1f-d57550cc96cc" xsi:nil="true"/>
    <OpenTemplate xmlns="4873beb7-5857-4685-be1f-d57550cc96cc">true</OpenTemplate>
    <CSXSubmissionDate xmlns="4873beb7-5857-4685-be1f-d57550cc96cc" xsi:nil="true"/>
    <TaxCatchAll xmlns="4873beb7-5857-4685-be1f-d57550cc96cc"/>
    <Manager xmlns="4873beb7-5857-4685-be1f-d57550cc96cc" xsi:nil="true"/>
    <NumericId xmlns="4873beb7-5857-4685-be1f-d57550cc96cc" xsi:nil="true"/>
    <ParentAssetId xmlns="4873beb7-5857-4685-be1f-d57550cc96cc" xsi:nil="true"/>
    <OriginalSourceMarket xmlns="4873beb7-5857-4685-be1f-d57550cc96cc" xsi:nil="true"/>
    <ApprovalStatus xmlns="4873beb7-5857-4685-be1f-d57550cc96cc">InProgress</ApprovalStatus>
    <TPComponent xmlns="4873beb7-5857-4685-be1f-d57550cc96cc" xsi:nil="true"/>
    <EditorialTags xmlns="4873beb7-5857-4685-be1f-d57550cc96cc" xsi:nil="true"/>
    <TPExecutable xmlns="4873beb7-5857-4685-be1f-d57550cc96cc" xsi:nil="true"/>
    <TPLaunchHelpLink xmlns="4873beb7-5857-4685-be1f-d57550cc96cc" xsi:nil="true"/>
    <LocComments xmlns="4873beb7-5857-4685-be1f-d57550cc96cc" xsi:nil="true"/>
    <LocRecommendedHandoff xmlns="4873beb7-5857-4685-be1f-d57550cc96cc" xsi:nil="true"/>
    <SourceTitle xmlns="4873beb7-5857-4685-be1f-d57550cc96cc" xsi:nil="true"/>
    <CSXUpdate xmlns="4873beb7-5857-4685-be1f-d57550cc96cc">false</CSXUpdate>
    <IntlLocPriority xmlns="4873beb7-5857-4685-be1f-d57550cc96cc" xsi:nil="true"/>
    <UAProjectedTotalWords xmlns="4873beb7-5857-4685-be1f-d57550cc96cc" xsi:nil="true"/>
    <AssetType xmlns="4873beb7-5857-4685-be1f-d57550cc96cc">TP</AssetType>
    <MachineTranslated xmlns="4873beb7-5857-4685-be1f-d57550cc96cc">false</MachineTranslated>
    <OutputCachingOn xmlns="4873beb7-5857-4685-be1f-d57550cc96cc">false</OutputCachingOn>
    <TemplateStatus xmlns="4873beb7-5857-4685-be1f-d57550cc96cc">Complete</TemplateStatus>
    <IsSearchable xmlns="4873beb7-5857-4685-be1f-d57550cc96cc">true</IsSearchable>
    <ContentItem xmlns="4873beb7-5857-4685-be1f-d57550cc96cc" xsi:nil="true"/>
    <HandoffToMSDN xmlns="4873beb7-5857-4685-be1f-d57550cc96cc" xsi:nil="true"/>
    <ShowIn xmlns="4873beb7-5857-4685-be1f-d57550cc96cc">Show everywhere</ShowIn>
    <ThumbnailAssetId xmlns="4873beb7-5857-4685-be1f-d57550cc96cc" xsi:nil="true"/>
    <UALocComments xmlns="4873beb7-5857-4685-be1f-d57550cc96cc" xsi:nil="true"/>
    <UALocRecommendation xmlns="4873beb7-5857-4685-be1f-d57550cc96cc">Localize</UALocRecommendation>
    <LastModifiedDateTime xmlns="4873beb7-5857-4685-be1f-d57550cc96cc" xsi:nil="true"/>
    <LegacyData xmlns="4873beb7-5857-4685-be1f-d57550cc96cc" xsi:nil="true"/>
    <LocManualTestRequired xmlns="4873beb7-5857-4685-be1f-d57550cc96cc">false</LocManualTestRequired>
    <LocMarketGroupTiers2 xmlns="4873beb7-5857-4685-be1f-d57550cc96cc" xsi:nil="true"/>
    <ClipArtFilename xmlns="4873beb7-5857-4685-be1f-d57550cc96cc" xsi:nil="true"/>
    <TPApplication xmlns="4873beb7-5857-4685-be1f-d57550cc96cc" xsi:nil="true"/>
    <CSXHash xmlns="4873beb7-5857-4685-be1f-d57550cc96cc" xsi:nil="true"/>
    <DirectSourceMarket xmlns="4873beb7-5857-4685-be1f-d57550cc96cc" xsi:nil="true"/>
    <PrimaryImageGen xmlns="4873beb7-5857-4685-be1f-d57550cc96cc">true</PrimaryImageGen>
    <PlannedPubDate xmlns="4873beb7-5857-4685-be1f-d57550cc96cc" xsi:nil="true"/>
    <CSXSubmissionMarket xmlns="4873beb7-5857-4685-be1f-d57550cc96cc" xsi:nil="true"/>
    <Downloads xmlns="4873beb7-5857-4685-be1f-d57550cc96cc">0</Downloads>
    <ArtSampleDocs xmlns="4873beb7-5857-4685-be1f-d57550cc96cc" xsi:nil="true"/>
    <TrustLevel xmlns="4873beb7-5857-4685-be1f-d57550cc96cc">1 Microsoft Managed Content</TrustLevel>
    <BlockPublish xmlns="4873beb7-5857-4685-be1f-d57550cc96cc">false</BlockPublish>
    <TPLaunchHelpLinkType xmlns="4873beb7-5857-4685-be1f-d57550cc96cc">Template</TPLaunchHelpLinkType>
    <LocalizationTagsTaxHTField0 xmlns="4873beb7-5857-4685-be1f-d57550cc96cc">
      <Terms xmlns="http://schemas.microsoft.com/office/infopath/2007/PartnerControls"/>
    </LocalizationTagsTaxHTField0>
    <BusinessGroup xmlns="4873beb7-5857-4685-be1f-d57550cc96cc" xsi:nil="true"/>
    <Providers xmlns="4873beb7-5857-4685-be1f-d57550cc96cc" xsi:nil="true"/>
    <TemplateTemplateType xmlns="4873beb7-5857-4685-be1f-d57550cc96cc">PowerPoint Presentation Template</TemplateTemplateType>
    <TimesCloned xmlns="4873beb7-5857-4685-be1f-d57550cc96cc" xsi:nil="true"/>
    <TPAppVersion xmlns="4873beb7-5857-4685-be1f-d57550cc96cc" xsi:nil="true"/>
    <VoteCount xmlns="4873beb7-5857-4685-be1f-d57550cc96cc" xsi:nil="true"/>
    <AverageRating xmlns="4873beb7-5857-4685-be1f-d57550cc96cc" xsi:nil="true"/>
    <FeatureTagsTaxHTField0 xmlns="4873beb7-5857-4685-be1f-d57550cc96cc">
      <Terms xmlns="http://schemas.microsoft.com/office/infopath/2007/PartnerControls"/>
    </FeatureTagsTaxHTField0>
    <Provider xmlns="4873beb7-5857-4685-be1f-d57550cc96cc" xsi:nil="true"/>
    <UACurrentWords xmlns="4873beb7-5857-4685-be1f-d57550cc96cc" xsi:nil="true"/>
    <AssetId xmlns="4873beb7-5857-4685-be1f-d57550cc96cc">TP103431361</AssetId>
    <TPClientViewer xmlns="4873beb7-5857-4685-be1f-d57550cc96cc" xsi:nil="true"/>
    <DSATActionTaken xmlns="4873beb7-5857-4685-be1f-d57550cc96cc" xsi:nil="true"/>
    <APEditor xmlns="4873beb7-5857-4685-be1f-d57550cc96cc">
      <UserInfo>
        <DisplayName/>
        <AccountId xsi:nil="true"/>
        <AccountType/>
      </UserInfo>
    </APEditor>
    <TPInstallLocation xmlns="4873beb7-5857-4685-be1f-d57550cc96cc" xsi:nil="true"/>
    <OOCacheId xmlns="4873beb7-5857-4685-be1f-d57550cc96cc" xsi:nil="true"/>
    <IsDeleted xmlns="4873beb7-5857-4685-be1f-d57550cc96cc">false</IsDeleted>
    <PublishTargets xmlns="4873beb7-5857-4685-be1f-d57550cc96cc">OfficeOnlineVNext</PublishTargets>
    <ApprovalLog xmlns="4873beb7-5857-4685-be1f-d57550cc96cc" xsi:nil="true"/>
    <BugNumber xmlns="4873beb7-5857-4685-be1f-d57550cc96cc" xsi:nil="true"/>
    <CrawlForDependencies xmlns="4873beb7-5857-4685-be1f-d57550cc96cc">false</CrawlForDependencies>
    <InternalTagsTaxHTField0 xmlns="4873beb7-5857-4685-be1f-d57550cc96cc">
      <Terms xmlns="http://schemas.microsoft.com/office/infopath/2007/PartnerControls"/>
    </InternalTagsTaxHTField0>
    <LastHandOff xmlns="4873beb7-5857-4685-be1f-d57550cc96cc" xsi:nil="true"/>
    <Milestone xmlns="4873beb7-5857-4685-be1f-d57550cc96cc" xsi:nil="true"/>
    <OriginalRelease xmlns="4873beb7-5857-4685-be1f-d57550cc96cc">15</OriginalRelease>
    <RecommendationsModifier xmlns="4873beb7-5857-4685-be1f-d57550cc96cc" xsi:nil="true"/>
    <ScenarioTagsTaxHTField0 xmlns="4873beb7-5857-4685-be1f-d57550cc96cc">
      <Terms xmlns="http://schemas.microsoft.com/office/infopath/2007/PartnerControls"/>
    </ScenarioTagsTaxHTField0>
    <UANotes xmlns="4873beb7-5857-4685-be1f-d57550cc96cc" xsi:nil="true"/>
  </documentManagement>
</p:properties>
</file>

<file path=customXml/itemProps1.xml><?xml version="1.0" encoding="utf-8"?>
<ds:datastoreItem xmlns:ds="http://schemas.openxmlformats.org/officeDocument/2006/customXml" ds:itemID="{561E720F-F05D-4536-9C34-0CFCED65D3B7}">
  <ds:schemaRefs>
    <ds:schemaRef ds:uri="http://schemas.microsoft.com/sharepoint/v3/contenttype/forms"/>
  </ds:schemaRefs>
</ds:datastoreItem>
</file>

<file path=customXml/itemProps2.xml><?xml version="1.0" encoding="utf-8"?>
<ds:datastoreItem xmlns:ds="http://schemas.openxmlformats.org/officeDocument/2006/customXml" ds:itemID="{28C8B9CA-0273-4370-889A-FC05DA5C2F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CDDBB83-77C1-4099-A0AA-289882E745E2}">
  <ds:schemaRefs>
    <ds:schemaRef ds:uri="http://purl.org/dc/elements/1.1/"/>
    <ds:schemaRef ds:uri="http://schemas.microsoft.com/office/2006/metadata/properties"/>
    <ds:schemaRef ds:uri="http://schemas.openxmlformats.org/package/2006/metadata/core-properties"/>
    <ds:schemaRef ds:uri="http://schemas.microsoft.com/office/infopath/2007/PartnerControls"/>
    <ds:schemaRef ds:uri="http://purl.org/dc/terms/"/>
    <ds:schemaRef ds:uri="http://schemas.microsoft.com/office/2006/documentManagement/types"/>
    <ds:schemaRef ds:uri="4873beb7-5857-4685-be1f-d57550cc96cc"/>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Retrospect</Template>
  <TotalTime>0</TotalTime>
  <Words>1591</Words>
  <Application>Microsoft Office PowerPoint</Application>
  <PresentationFormat>Breitbild</PresentationFormat>
  <Paragraphs>263</Paragraphs>
  <Slides>43</Slides>
  <Notes>1</Notes>
  <HiddenSlides>1</HiddenSlides>
  <MMClips>0</MMClips>
  <ScaleCrop>false</ScaleCrop>
  <HeadingPairs>
    <vt:vector size="6" baseType="variant">
      <vt:variant>
        <vt:lpstr>Verwendete Schriftarten</vt:lpstr>
      </vt:variant>
      <vt:variant>
        <vt:i4>8</vt:i4>
      </vt:variant>
      <vt:variant>
        <vt:lpstr>Design</vt:lpstr>
      </vt:variant>
      <vt:variant>
        <vt:i4>1</vt:i4>
      </vt:variant>
      <vt:variant>
        <vt:lpstr>Folientitel</vt:lpstr>
      </vt:variant>
      <vt:variant>
        <vt:i4>43</vt:i4>
      </vt:variant>
    </vt:vector>
  </HeadingPairs>
  <TitlesOfParts>
    <vt:vector size="52" baseType="lpstr">
      <vt:lpstr>SimSun</vt:lpstr>
      <vt:lpstr>Arial</vt:lpstr>
      <vt:lpstr>Calibri</vt:lpstr>
      <vt:lpstr>Calibri Light</vt:lpstr>
      <vt:lpstr>Euphemia</vt:lpstr>
      <vt:lpstr>Times New Roman</vt:lpstr>
      <vt:lpstr>Wingdings</vt:lpstr>
      <vt:lpstr>Wingdings 3</vt:lpstr>
      <vt:lpstr>Rückblick</vt:lpstr>
      <vt:lpstr>SAFE  Streaming Approaches for Europe </vt:lpstr>
      <vt:lpstr>Overview</vt:lpstr>
      <vt:lpstr>I Summary for the Final Financial Report</vt:lpstr>
      <vt:lpstr>What we need for the Final Report </vt:lpstr>
      <vt:lpstr>II Detailed Information</vt:lpstr>
      <vt:lpstr>PowerPoint-Präsentation</vt:lpstr>
      <vt:lpstr>Responsibilities of the beneficiaries</vt:lpstr>
      <vt:lpstr>Responsibilities of the coordinator</vt:lpstr>
      <vt:lpstr>Scheme of the money-transfer</vt:lpstr>
      <vt:lpstr>Eligible costs</vt:lpstr>
      <vt:lpstr>Cost types</vt:lpstr>
      <vt:lpstr>Unit costs</vt:lpstr>
      <vt:lpstr>Application Budget of the SAFE project</vt:lpstr>
      <vt:lpstr>Project Management and Implementation</vt:lpstr>
      <vt:lpstr>Intellectual Outputs (1)</vt:lpstr>
      <vt:lpstr>Intellectual Outputs (2)</vt:lpstr>
      <vt:lpstr>PowerPoint-Präsentation</vt:lpstr>
      <vt:lpstr>Travel costs (1)</vt:lpstr>
      <vt:lpstr>PowerPoint-Präsentation</vt:lpstr>
      <vt:lpstr>Travel costs (3)</vt:lpstr>
      <vt:lpstr>PowerPoint-Präsentation</vt:lpstr>
      <vt:lpstr>Financial Reporting</vt:lpstr>
      <vt:lpstr>PowerPoint-Präsentation</vt:lpstr>
      <vt:lpstr>PROM – Project Management Tool</vt:lpstr>
      <vt:lpstr>PROM – Project Management Tool</vt:lpstr>
      <vt:lpstr>PROM – Project Management Tool</vt:lpstr>
      <vt:lpstr>PowerPoint-Präsentation</vt:lpstr>
      <vt:lpstr>PROM – Project Management Tool</vt:lpstr>
      <vt:lpstr>PROM – Project Management Tool</vt:lpstr>
      <vt:lpstr>PROM – Project Management Tool</vt:lpstr>
      <vt:lpstr>PROM – Project Management Tool</vt:lpstr>
      <vt:lpstr>PROM – Project Management Tool</vt:lpstr>
      <vt:lpstr>PROM – Project Management Tool</vt:lpstr>
      <vt:lpstr>PROM – Project Management Tool</vt:lpstr>
      <vt:lpstr>PROM – Project Management Tool</vt:lpstr>
      <vt:lpstr>PROM – Project Management Tool</vt:lpstr>
      <vt:lpstr>PROM – Project Management Tool</vt:lpstr>
      <vt:lpstr>PROM – Project Management Tool</vt:lpstr>
      <vt:lpstr>PROM – Project Management Tool</vt:lpstr>
      <vt:lpstr>PROM – Project Management Tool</vt:lpstr>
      <vt:lpstr>PROM – Project Management Tool</vt:lpstr>
      <vt:lpstr>PROM – Project Management Tool</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2020-11-17T09:39:06Z</dcterms:created>
  <dcterms:modified xsi:type="dcterms:W3CDTF">2023-02-08T11:40:12Z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0x0101006EDDDB5EE6D98C44930B742096920B300400F5B6D36B3EF94B4E9A635CDF2A18F5B8</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