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9"/>
  </p:notesMasterIdLst>
  <p:handoutMasterIdLst>
    <p:handoutMasterId r:id="rId10"/>
  </p:handoutMasterIdLst>
  <p:sldIdLst>
    <p:sldId id="289" r:id="rId5"/>
    <p:sldId id="379" r:id="rId6"/>
    <p:sldId id="301"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94660"/>
  </p:normalViewPr>
  <p:slideViewPr>
    <p:cSldViewPr snapToGrid="0" showGuides="1">
      <p:cViewPr varScale="1">
        <p:scale>
          <a:sx n="83" d="100"/>
          <a:sy n="83" d="100"/>
        </p:scale>
        <p:origin x="108"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28.06.2022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28.06.2022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28.06.2022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BE920823-F7CE-4571-8196-0098CAC4768E}"/>
              </a:ext>
            </a:extLst>
          </p:cNvPr>
          <p:cNvPicPr>
            <a:picLocks noChangeAspect="1"/>
          </p:cNvPicPr>
          <p:nvPr userDrawn="1"/>
        </p:nvPicPr>
        <p:blipFill>
          <a:blip r:embed="rId2"/>
          <a:stretch>
            <a:fillRect/>
          </a:stretch>
        </p:blipFill>
        <p:spPr>
          <a:xfrm>
            <a:off x="9337430" y="277640"/>
            <a:ext cx="2594097" cy="1880634"/>
          </a:xfrm>
          <a:prstGeom prst="rect">
            <a:avLst/>
          </a:prstGeom>
        </p:spPr>
      </p:pic>
      <p:pic>
        <p:nvPicPr>
          <p:cNvPr id="14" name="Grafik 13">
            <a:extLst>
              <a:ext uri="{FF2B5EF4-FFF2-40B4-BE49-F238E27FC236}">
                <a16:creationId xmlns:a16="http://schemas.microsoft.com/office/drawing/2014/main" id="{A5514CC5-9F74-410F-9764-C41B9AA117F4}"/>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28.06.2022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1" name="Grafik 10">
            <a:extLst>
              <a:ext uri="{FF2B5EF4-FFF2-40B4-BE49-F238E27FC236}">
                <a16:creationId xmlns:a16="http://schemas.microsoft.com/office/drawing/2014/main" id="{312D0061-9B85-4367-9EA3-861A09E1545C}"/>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CA30B99D-5893-4EA3-B063-D174FE8ADF81}"/>
              </a:ext>
            </a:extLst>
          </p:cNvPr>
          <p:cNvPicPr/>
          <p:nvPr userDrawn="1"/>
        </p:nvPicPr>
        <p:blipFill>
          <a:blip r:embed="rId4"/>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21" name="Grafik 20">
            <a:extLst>
              <a:ext uri="{FF2B5EF4-FFF2-40B4-BE49-F238E27FC236}">
                <a16:creationId xmlns:a16="http://schemas.microsoft.com/office/drawing/2014/main" id="{B331BD96-9573-4FB4-B04D-D2A8938028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sp>
        <p:nvSpPr>
          <p:cNvPr id="6" name="Rechteck 5">
            <a:extLst>
              <a:ext uri="{FF2B5EF4-FFF2-40B4-BE49-F238E27FC236}">
                <a16:creationId xmlns:a16="http://schemas.microsoft.com/office/drawing/2014/main" id="{D79F4F24-D747-4BC4-9B51-3126DE9C8BA3}"/>
              </a:ext>
            </a:extLst>
          </p:cNvPr>
          <p:cNvSpPr/>
          <p:nvPr userDrawn="1"/>
        </p:nvSpPr>
        <p:spPr>
          <a:xfrm>
            <a:off x="2623041" y="5921327"/>
            <a:ext cx="6096000" cy="1046440"/>
          </a:xfrm>
          <a:prstGeom prst="rect">
            <a:avLst/>
          </a:prstGeom>
        </p:spPr>
        <p:txBody>
          <a:bodyPr>
            <a:spAutoFit/>
          </a:bodyPr>
          <a:lstStyle/>
          <a:p>
            <a:pPr algn="ctr"/>
            <a:r>
              <a:rPr lang="en-US" sz="12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sz="3600" dirty="0">
              <a:solidFill>
                <a:schemeClr val="bg1"/>
              </a:solidFill>
            </a:endParaRPr>
          </a:p>
          <a:p>
            <a:pPr algn="ctr"/>
            <a:endParaRPr lang="en-US" sz="1200" dirty="0">
              <a:solidFill>
                <a:schemeClr val="bg1"/>
              </a:solidFill>
            </a:endParaRPr>
          </a:p>
        </p:txBody>
      </p:sp>
      <p:pic>
        <p:nvPicPr>
          <p:cNvPr id="10" name="Grafik 9">
            <a:extLst>
              <a:ext uri="{FF2B5EF4-FFF2-40B4-BE49-F238E27FC236}">
                <a16:creationId xmlns:a16="http://schemas.microsoft.com/office/drawing/2014/main" id="{BC71516D-DAA5-47FB-B6B4-30FB8A55BB5A}"/>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F5864BAB-5091-422E-92AB-AD41005A96FA}"/>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3635451E-1BFB-42EB-8CCF-151F586AB01D}"/>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2713489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28.06.2022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28.06.2022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8A92D6B6-92F3-454C-BAEF-663E7610A180}"/>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3" name="Grafik 12">
            <a:extLst>
              <a:ext uri="{FF2B5EF4-FFF2-40B4-BE49-F238E27FC236}">
                <a16:creationId xmlns:a16="http://schemas.microsoft.com/office/drawing/2014/main" id="{8FCD6719-4FBF-4800-89A4-207C503F8C7C}"/>
              </a:ext>
            </a:extLst>
          </p:cNvPr>
          <p:cNvPicPr/>
          <p:nvPr userDrawn="1"/>
        </p:nvPicPr>
        <p:blipFill>
          <a:blip r:embed="rId4"/>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28.06.2022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28.06.2022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28.06.2022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28.06.2022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3" name="Grafik 12">
            <a:extLst>
              <a:ext uri="{FF2B5EF4-FFF2-40B4-BE49-F238E27FC236}">
                <a16:creationId xmlns:a16="http://schemas.microsoft.com/office/drawing/2014/main" id="{B8D1BAFF-CA2B-44E4-A674-5B6068F46E98}"/>
              </a:ext>
            </a:extLst>
          </p:cNvPr>
          <p:cNvPicPr>
            <a:picLocks noChangeAspect="1"/>
          </p:cNvPicPr>
          <p:nvPr userDrawn="1"/>
        </p:nvPicPr>
        <p:blipFill>
          <a:blip r:embed="rId3"/>
          <a:stretch>
            <a:fillRect/>
          </a:stretch>
        </p:blipFill>
        <p:spPr>
          <a:xfrm>
            <a:off x="9337430" y="277640"/>
            <a:ext cx="2594097" cy="1880634"/>
          </a:xfrm>
          <a:prstGeom prst="rect">
            <a:avLst/>
          </a:prstGeom>
        </p:spPr>
      </p:pic>
      <p:pic>
        <p:nvPicPr>
          <p:cNvPr id="12" name="Grafik 11">
            <a:extLst>
              <a:ext uri="{FF2B5EF4-FFF2-40B4-BE49-F238E27FC236}">
                <a16:creationId xmlns:a16="http://schemas.microsoft.com/office/drawing/2014/main" id="{3234369C-67BB-4B23-A6FB-6E089552A7A0}"/>
              </a:ext>
            </a:extLst>
          </p:cNvPr>
          <p:cNvPicPr/>
          <p:nvPr userDrawn="1"/>
        </p:nvPicPr>
        <p:blipFill>
          <a:blip r:embed="rId4"/>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28.06.2022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pic>
        <p:nvPicPr>
          <p:cNvPr id="13" name="Grafik 12">
            <a:extLst>
              <a:ext uri="{FF2B5EF4-FFF2-40B4-BE49-F238E27FC236}">
                <a16:creationId xmlns:a16="http://schemas.microsoft.com/office/drawing/2014/main" id="{5F85A34F-CE04-4BE0-B851-8EB6D5AD9FA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28.06.2022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28.06.2022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pic>
        <p:nvPicPr>
          <p:cNvPr id="8" name="Grafik 7">
            <a:extLst>
              <a:ext uri="{FF2B5EF4-FFF2-40B4-BE49-F238E27FC236}">
                <a16:creationId xmlns:a16="http://schemas.microsoft.com/office/drawing/2014/main" id="{0F15DBA9-8FD9-442A-93D7-3BA9C8395B31}"/>
              </a:ext>
            </a:extLst>
          </p:cNvPr>
          <p:cNvPicPr>
            <a:picLocks noChangeAspect="1"/>
          </p:cNvPicPr>
          <p:nvPr userDrawn="1"/>
        </p:nvPicPr>
        <p:blipFill>
          <a:blip r:embed="rId14"/>
          <a:stretch>
            <a:fillRect/>
          </a:stretch>
        </p:blipFill>
        <p:spPr>
          <a:xfrm>
            <a:off x="10255610" y="277640"/>
            <a:ext cx="1675917" cy="12149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5"/>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p:txBody>
          <a:bodyPr/>
          <a:lstStyle/>
          <a:p>
            <a:r>
              <a:rPr lang="de-DE" dirty="0"/>
              <a:t>SAFE </a:t>
            </a:r>
            <a:br>
              <a:rPr lang="de-DE" dirty="0"/>
            </a:br>
            <a:r>
              <a:rPr lang="de-DE" sz="2800" dirty="0"/>
              <a:t>Streaming </a:t>
            </a:r>
            <a:r>
              <a:rPr lang="de-DE" sz="2800" dirty="0" err="1"/>
              <a:t>Approaches</a:t>
            </a:r>
            <a:r>
              <a:rPr lang="de-DE" sz="2800" dirty="0"/>
              <a:t> </a:t>
            </a:r>
            <a:r>
              <a:rPr lang="de-DE" sz="2800" dirty="0" err="1"/>
              <a:t>for</a:t>
            </a:r>
            <a:r>
              <a:rPr lang="de-DE" sz="2800" dirty="0"/>
              <a:t> Europe </a:t>
            </a:r>
            <a:endParaRPr lang="de-DE" dirty="0"/>
          </a:p>
        </p:txBody>
      </p:sp>
      <p:sp>
        <p:nvSpPr>
          <p:cNvPr id="3" name="Inhaltsplatzhalter 2">
            <a:extLst>
              <a:ext uri="{FF2B5EF4-FFF2-40B4-BE49-F238E27FC236}">
                <a16:creationId xmlns:a16="http://schemas.microsoft.com/office/drawing/2014/main" id="{1A7B7185-57EC-45F2-8C25-1C15CE431D16}"/>
              </a:ext>
            </a:extLst>
          </p:cNvPr>
          <p:cNvSpPr>
            <a:spLocks noGrp="1"/>
          </p:cNvSpPr>
          <p:nvPr>
            <p:ph idx="1"/>
          </p:nvPr>
        </p:nvSpPr>
        <p:spPr/>
        <p:txBody>
          <a:bodyPr/>
          <a:lstStyle/>
          <a:p>
            <a:pPr marL="0" indent="0">
              <a:buNone/>
            </a:pPr>
            <a:r>
              <a:rPr lang="de-DE" dirty="0"/>
              <a:t> </a:t>
            </a:r>
          </a:p>
          <a:p>
            <a:pPr marL="0" indent="0">
              <a:buNone/>
            </a:pPr>
            <a:endParaRPr lang="de-DE" dirty="0"/>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p:txBody>
          <a:bodyPr>
            <a:normAutofit/>
          </a:bodyPr>
          <a:lstStyle/>
          <a:p>
            <a:r>
              <a:rPr lang="en-US" b="1" i="1" dirty="0"/>
              <a:t>Reference Number:</a:t>
            </a:r>
            <a:br>
              <a:rPr lang="en-US" b="1" i="1" dirty="0"/>
            </a:br>
            <a:r>
              <a:rPr lang="en-US" b="1" i="1" dirty="0"/>
              <a:t>2020-1-DE03-KA226-SCH-093590</a:t>
            </a:r>
            <a:endParaRPr lang="de-DE" b="1" dirty="0"/>
          </a:p>
          <a:p>
            <a:r>
              <a:rPr lang="de-DE" b="1" i="1" dirty="0"/>
              <a:t>Aktenzeichen der NA:</a:t>
            </a:r>
            <a:br>
              <a:rPr lang="de-DE" b="1" i="1" dirty="0"/>
            </a:br>
            <a:r>
              <a:rPr lang="de-DE" b="1" i="1" dirty="0"/>
              <a:t>VG-226-IN-NW-20-24-093590</a:t>
            </a:r>
            <a:endParaRPr lang="de-DE" b="1" dirty="0"/>
          </a:p>
          <a:p>
            <a:r>
              <a:rPr lang="de-DE" b="1" dirty="0"/>
              <a:t>Duration: </a:t>
            </a:r>
          </a:p>
          <a:p>
            <a:r>
              <a:rPr lang="de-DE" b="1" dirty="0"/>
              <a:t>01.03.2021 </a:t>
            </a:r>
            <a:r>
              <a:rPr lang="de-DE" b="1" dirty="0" err="1"/>
              <a:t>to</a:t>
            </a:r>
            <a:r>
              <a:rPr lang="de-DE" b="1" dirty="0"/>
              <a:t> 28.02.2023 (24 </a:t>
            </a:r>
            <a:r>
              <a:rPr lang="en-GB" b="1" dirty="0"/>
              <a:t>month</a:t>
            </a:r>
            <a:r>
              <a:rPr lang="de-DE" b="1" dirty="0"/>
              <a:t>) </a:t>
            </a:r>
          </a:p>
          <a:p>
            <a:endParaRPr lang="de-DE" b="1" dirty="0"/>
          </a:p>
        </p:txBody>
      </p:sp>
      <p:sp>
        <p:nvSpPr>
          <p:cNvPr id="5" name="Untertitel 2">
            <a:extLst>
              <a:ext uri="{FF2B5EF4-FFF2-40B4-BE49-F238E27FC236}">
                <a16:creationId xmlns:a16="http://schemas.microsoft.com/office/drawing/2014/main" id="{90F75D2D-1863-45BA-B0CE-09CEB6304E67}"/>
              </a:ext>
            </a:extLst>
          </p:cNvPr>
          <p:cNvSpPr txBox="1">
            <a:spLocks/>
          </p:cNvSpPr>
          <p:nvPr/>
        </p:nvSpPr>
        <p:spPr>
          <a:xfrm>
            <a:off x="4311479" y="5580116"/>
            <a:ext cx="6400800"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GB" dirty="0"/>
              <a:t>Chair of Business and Human Resource Education II</a:t>
            </a:r>
            <a:br>
              <a:rPr lang="en-GB" dirty="0"/>
            </a:br>
            <a:r>
              <a:rPr lang="en-GB" dirty="0" err="1"/>
              <a:t>Prof.</a:t>
            </a:r>
            <a:r>
              <a:rPr lang="en-GB" dirty="0"/>
              <a:t> </a:t>
            </a:r>
            <a:r>
              <a:rPr lang="en-GB" dirty="0" err="1"/>
              <a:t>Dr.</a:t>
            </a:r>
            <a:r>
              <a:rPr lang="en-GB" dirty="0"/>
              <a:t> Marc Beutner</a:t>
            </a:r>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4657987" y="1196653"/>
            <a:ext cx="4687349" cy="4327533"/>
          </a:xfrm>
          <a:prstGeom prst="rect">
            <a:avLst/>
          </a:prstGeom>
        </p:spPr>
        <p:txBody>
          <a:bodyPr vert="horz" lIns="91440" tIns="45720" rIns="91440" bIns="45720" rtlCol="0" anchor="t">
            <a:normAutofit fontScale="700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Transnational Partner Meeting 3</a:t>
            </a:r>
          </a:p>
          <a:p>
            <a:r>
              <a:rPr lang="en-US" sz="2800" b="1" dirty="0"/>
              <a:t>27</a:t>
            </a:r>
            <a:r>
              <a:rPr lang="en-US" sz="2800" b="1" baseline="30000" dirty="0"/>
              <a:t>th</a:t>
            </a:r>
            <a:r>
              <a:rPr lang="en-US" sz="2800" b="1" dirty="0"/>
              <a:t> till 29</a:t>
            </a:r>
            <a:r>
              <a:rPr lang="en-US" sz="2800" b="1" baseline="30000" dirty="0"/>
              <a:t>th</a:t>
            </a:r>
            <a:r>
              <a:rPr lang="en-US" sz="2800" b="1" dirty="0"/>
              <a:t> June, 2022 </a:t>
            </a:r>
          </a:p>
          <a:p>
            <a:r>
              <a:rPr lang="en-US" sz="2800" b="1" baseline="30000" dirty="0"/>
              <a:t> </a:t>
            </a:r>
            <a:endParaRPr lang="en-US" sz="2800" b="1" dirty="0"/>
          </a:p>
          <a:p>
            <a:pPr algn="ctr"/>
            <a:r>
              <a:rPr lang="en-US" sz="2800" b="1" dirty="0"/>
              <a:t>WELCOME to the TPM3 </a:t>
            </a:r>
          </a:p>
          <a:p>
            <a:pPr algn="ctr"/>
            <a:r>
              <a:rPr lang="de-DE" sz="2800" b="1" dirty="0"/>
              <a:t>SAFE – </a:t>
            </a:r>
          </a:p>
          <a:p>
            <a:pPr algn="ctr"/>
            <a:r>
              <a:rPr lang="de-DE" sz="2800" b="1" dirty="0" err="1"/>
              <a:t>Didactic</a:t>
            </a:r>
            <a:r>
              <a:rPr lang="de-DE" sz="2800" b="1" dirty="0"/>
              <a:t> Design and</a:t>
            </a:r>
          </a:p>
          <a:p>
            <a:pPr algn="ctr"/>
            <a:r>
              <a:rPr lang="de-DE" sz="2800" b="1" dirty="0"/>
              <a:t>Implementation Meeting</a:t>
            </a:r>
          </a:p>
          <a:p>
            <a:pPr algn="ctr"/>
            <a:r>
              <a:rPr lang="en-US" sz="2800" b="1" dirty="0"/>
              <a:t>STATUS QUO </a:t>
            </a:r>
          </a:p>
          <a:p>
            <a:endParaRPr lang="en-US" sz="2800" b="1" dirty="0"/>
          </a:p>
          <a:p>
            <a:endParaRPr lang="en-US" sz="2800" b="1" dirty="0"/>
          </a:p>
          <a:p>
            <a:r>
              <a:rPr lang="en-US" sz="2800" b="1" dirty="0"/>
              <a:t>Partner Presentation</a:t>
            </a:r>
            <a:br>
              <a:rPr lang="en-US" sz="2800" b="1" dirty="0"/>
            </a:br>
            <a:r>
              <a:rPr lang="en-US" sz="2800" b="1" dirty="0"/>
              <a:t>University of Paderborn</a:t>
            </a:r>
            <a:endParaRPr lang="pt-PT" sz="28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83B303-4FAE-4696-8B59-1B45719BDEFA}"/>
              </a:ext>
            </a:extLst>
          </p:cNvPr>
          <p:cNvSpPr txBox="1">
            <a:spLocks/>
          </p:cNvSpPr>
          <p:nvPr/>
        </p:nvSpPr>
        <p:spPr>
          <a:xfrm>
            <a:off x="1066800" y="2125204"/>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de-DE" sz="4000" dirty="0"/>
              <a:t>General </a:t>
            </a:r>
            <a:r>
              <a:rPr lang="de-DE" sz="4000" dirty="0" err="1"/>
              <a:t>Overview</a:t>
            </a:r>
            <a:r>
              <a:rPr lang="de-DE" sz="4000" dirty="0"/>
              <a:t>: </a:t>
            </a:r>
            <a:r>
              <a:rPr lang="de-DE" sz="4000" dirty="0" err="1"/>
              <a:t>Intellectual</a:t>
            </a:r>
            <a:r>
              <a:rPr lang="de-DE" sz="4000" dirty="0"/>
              <a:t> Outputs </a:t>
            </a:r>
            <a:r>
              <a:rPr lang="de-DE" sz="4000" dirty="0" err="1"/>
              <a:t>of</a:t>
            </a:r>
            <a:r>
              <a:rPr lang="de-DE" sz="4000" dirty="0"/>
              <a:t> SAFE</a:t>
            </a:r>
          </a:p>
          <a:p>
            <a:pPr algn="ctr"/>
            <a:endParaRPr lang="de-DE" sz="4000" dirty="0"/>
          </a:p>
          <a:p>
            <a:pPr algn="ctr"/>
            <a:r>
              <a:rPr lang="de-DE" dirty="0"/>
              <a:t>In Detail: I</a:t>
            </a:r>
            <a:r>
              <a:rPr lang="en-GB" dirty="0"/>
              <a:t>O5 SAFE – Creation of streaming videos, didactic materials</a:t>
            </a:r>
            <a:endParaRPr lang="de-DE" dirty="0"/>
          </a:p>
        </p:txBody>
      </p:sp>
      <p:sp>
        <p:nvSpPr>
          <p:cNvPr id="3" name="Rechteck: abgerundete Ecken 2">
            <a:extLst>
              <a:ext uri="{FF2B5EF4-FFF2-40B4-BE49-F238E27FC236}">
                <a16:creationId xmlns:a16="http://schemas.microsoft.com/office/drawing/2014/main" id="{51FF0870-6923-4CC7-9B3C-0E5D098EB6AA}"/>
              </a:ext>
            </a:extLst>
          </p:cNvPr>
          <p:cNvSpPr/>
          <p:nvPr/>
        </p:nvSpPr>
        <p:spPr>
          <a:xfrm rot="19823912">
            <a:off x="7413841" y="4763879"/>
            <a:ext cx="4960742" cy="5715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FFFF00"/>
                </a:solidFill>
              </a:rPr>
              <a:t>Focus at </a:t>
            </a:r>
            <a:r>
              <a:rPr lang="de-DE" sz="3200" dirty="0" err="1">
                <a:solidFill>
                  <a:srgbClr val="FFFF00"/>
                </a:solidFill>
              </a:rPr>
              <a:t>this</a:t>
            </a:r>
            <a:r>
              <a:rPr lang="de-DE" sz="3200" dirty="0">
                <a:solidFill>
                  <a:srgbClr val="FFFF00"/>
                </a:solidFill>
              </a:rPr>
              <a:t> meeting</a:t>
            </a:r>
          </a:p>
        </p:txBody>
      </p:sp>
    </p:spTree>
    <p:extLst>
      <p:ext uri="{BB962C8B-B14F-4D97-AF65-F5344CB8AC3E}">
        <p14:creationId xmlns:p14="http://schemas.microsoft.com/office/powerpoint/2010/main" val="96309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1BBFE-A4CF-45DD-897F-C23596C02808}"/>
              </a:ext>
            </a:extLst>
          </p:cNvPr>
          <p:cNvSpPr>
            <a:spLocks noGrp="1"/>
          </p:cNvSpPr>
          <p:nvPr>
            <p:ph type="title"/>
          </p:nvPr>
        </p:nvSpPr>
        <p:spPr/>
        <p:txBody>
          <a:bodyPr>
            <a:normAutofit/>
          </a:bodyPr>
          <a:lstStyle/>
          <a:p>
            <a:r>
              <a:rPr lang="en-GB" dirty="0"/>
              <a:t>Hints for the statement videos</a:t>
            </a:r>
            <a:endParaRPr lang="de-DE" dirty="0"/>
          </a:p>
        </p:txBody>
      </p:sp>
      <p:sp>
        <p:nvSpPr>
          <p:cNvPr id="3" name="Inhaltsplatzhalter 2">
            <a:extLst>
              <a:ext uri="{FF2B5EF4-FFF2-40B4-BE49-F238E27FC236}">
                <a16:creationId xmlns:a16="http://schemas.microsoft.com/office/drawing/2014/main" id="{DE7ACC4F-FDC7-4694-9CEC-E9EB82345125}"/>
              </a:ext>
            </a:extLst>
          </p:cNvPr>
          <p:cNvSpPr>
            <a:spLocks noGrp="1"/>
          </p:cNvSpPr>
          <p:nvPr>
            <p:ph idx="1"/>
          </p:nvPr>
        </p:nvSpPr>
        <p:spPr/>
        <p:txBody>
          <a:bodyPr>
            <a:normAutofit/>
          </a:bodyPr>
          <a:lstStyle/>
          <a:p>
            <a:r>
              <a:rPr lang="de-DE" dirty="0"/>
              <a:t>My </a:t>
            </a:r>
            <a:r>
              <a:rPr lang="de-DE" dirty="0" err="1"/>
              <a:t>name</a:t>
            </a:r>
            <a:r>
              <a:rPr lang="de-DE" dirty="0"/>
              <a:t> </a:t>
            </a:r>
            <a:r>
              <a:rPr lang="de-DE" dirty="0" err="1"/>
              <a:t>is</a:t>
            </a:r>
            <a:r>
              <a:rPr lang="de-DE" dirty="0"/>
              <a:t> … and I am </a:t>
            </a:r>
            <a:r>
              <a:rPr lang="de-DE" dirty="0" err="1"/>
              <a:t>teacher</a:t>
            </a:r>
            <a:r>
              <a:rPr lang="de-DE" dirty="0"/>
              <a:t> / </a:t>
            </a:r>
            <a:r>
              <a:rPr lang="de-DE" dirty="0" err="1"/>
              <a:t>headmaster</a:t>
            </a:r>
            <a:r>
              <a:rPr lang="de-DE" dirty="0"/>
              <a:t> at … in Germany / Spain / Czech </a:t>
            </a:r>
            <a:r>
              <a:rPr lang="de-DE" dirty="0" err="1"/>
              <a:t>Republic</a:t>
            </a:r>
            <a:br>
              <a:rPr lang="de-DE"/>
            </a:br>
            <a:endParaRPr lang="de-DE"/>
          </a:p>
          <a:p>
            <a:r>
              <a:rPr lang="de-DE"/>
              <a:t>I </a:t>
            </a:r>
            <a:r>
              <a:rPr lang="de-DE" dirty="0"/>
              <a:t>am happy to </a:t>
            </a:r>
            <a:r>
              <a:rPr lang="de-DE" dirty="0" err="1"/>
              <a:t>be</a:t>
            </a:r>
            <a:r>
              <a:rPr lang="de-DE" dirty="0"/>
              <a:t> a </a:t>
            </a:r>
            <a:r>
              <a:rPr lang="de-DE" dirty="0" err="1"/>
              <a:t>partner</a:t>
            </a:r>
            <a:r>
              <a:rPr lang="de-DE" dirty="0"/>
              <a:t> in </a:t>
            </a:r>
            <a:r>
              <a:rPr lang="de-DE" dirty="0" err="1"/>
              <a:t>the</a:t>
            </a:r>
            <a:r>
              <a:rPr lang="de-DE" dirty="0"/>
              <a:t> SAFE </a:t>
            </a:r>
            <a:r>
              <a:rPr lang="de-DE" dirty="0" err="1"/>
              <a:t>project</a:t>
            </a:r>
            <a:r>
              <a:rPr lang="de-DE" dirty="0"/>
              <a:t> </a:t>
            </a:r>
            <a:r>
              <a:rPr lang="de-DE" dirty="0" err="1"/>
              <a:t>because</a:t>
            </a:r>
            <a:r>
              <a:rPr lang="de-DE" dirty="0"/>
              <a:t> ….</a:t>
            </a:r>
            <a:br>
              <a:rPr lang="de-DE" dirty="0"/>
            </a:br>
            <a:br>
              <a:rPr lang="de-DE" dirty="0"/>
            </a:br>
            <a:r>
              <a:rPr lang="de-DE" dirty="0"/>
              <a:t>The </a:t>
            </a:r>
            <a:r>
              <a:rPr lang="de-DE" dirty="0" err="1"/>
              <a:t>most</a:t>
            </a:r>
            <a:r>
              <a:rPr lang="de-DE" dirty="0"/>
              <a:t> </a:t>
            </a:r>
            <a:r>
              <a:rPr lang="de-DE" dirty="0" err="1"/>
              <a:t>important</a:t>
            </a:r>
            <a:r>
              <a:rPr lang="de-DE" dirty="0"/>
              <a:t> </a:t>
            </a:r>
            <a:r>
              <a:rPr lang="de-DE" dirty="0" err="1"/>
              <a:t>thing</a:t>
            </a:r>
            <a:r>
              <a:rPr lang="de-DE" dirty="0"/>
              <a:t> </a:t>
            </a:r>
            <a:r>
              <a:rPr lang="de-DE" dirty="0" err="1"/>
              <a:t>about</a:t>
            </a:r>
            <a:r>
              <a:rPr lang="de-DE" dirty="0"/>
              <a:t> SAFE </a:t>
            </a:r>
            <a:r>
              <a:rPr lang="de-DE" dirty="0" err="1"/>
              <a:t>project</a:t>
            </a:r>
            <a:r>
              <a:rPr lang="de-DE" dirty="0"/>
              <a:t> </a:t>
            </a:r>
            <a:r>
              <a:rPr lang="de-DE" dirty="0" err="1"/>
              <a:t>is</a:t>
            </a:r>
            <a:r>
              <a:rPr lang="de-DE" dirty="0"/>
              <a:t> …</a:t>
            </a:r>
            <a:br>
              <a:rPr lang="de-DE" dirty="0"/>
            </a:br>
            <a:br>
              <a:rPr lang="de-DE" dirty="0"/>
            </a:br>
            <a:r>
              <a:rPr lang="de-DE" dirty="0"/>
              <a:t>Streaming at </a:t>
            </a:r>
            <a:r>
              <a:rPr lang="de-DE" dirty="0" err="1"/>
              <a:t>school</a:t>
            </a:r>
            <a:r>
              <a:rPr lang="de-DE" dirty="0"/>
              <a:t> </a:t>
            </a:r>
            <a:r>
              <a:rPr lang="de-DE" dirty="0" err="1"/>
              <a:t>is</a:t>
            </a:r>
            <a:r>
              <a:rPr lang="de-DE" dirty="0"/>
              <a:t> </a:t>
            </a:r>
            <a:r>
              <a:rPr lang="de-DE" dirty="0" err="1"/>
              <a:t>helpful</a:t>
            </a:r>
            <a:r>
              <a:rPr lang="de-DE" dirty="0"/>
              <a:t> </a:t>
            </a:r>
            <a:r>
              <a:rPr lang="de-DE" dirty="0" err="1"/>
              <a:t>because</a:t>
            </a:r>
            <a:r>
              <a:rPr lang="de-DE" dirty="0"/>
              <a:t> …</a:t>
            </a:r>
            <a:br>
              <a:rPr lang="de-DE" dirty="0"/>
            </a:br>
            <a:br>
              <a:rPr lang="de-DE" dirty="0"/>
            </a:br>
            <a:r>
              <a:rPr lang="de-DE" dirty="0"/>
              <a:t>The </a:t>
            </a:r>
            <a:r>
              <a:rPr lang="de-DE" dirty="0" err="1"/>
              <a:t>benefits</a:t>
            </a:r>
            <a:r>
              <a:rPr lang="de-DE" dirty="0"/>
              <a:t> </a:t>
            </a:r>
            <a:r>
              <a:rPr lang="de-DE" dirty="0" err="1"/>
              <a:t>of</a:t>
            </a:r>
            <a:r>
              <a:rPr lang="de-DE" dirty="0"/>
              <a:t> </a:t>
            </a:r>
            <a:r>
              <a:rPr lang="de-DE" dirty="0" err="1"/>
              <a:t>the</a:t>
            </a:r>
            <a:r>
              <a:rPr lang="de-DE" dirty="0"/>
              <a:t> SAFE </a:t>
            </a:r>
            <a:r>
              <a:rPr lang="de-DE" dirty="0" err="1"/>
              <a:t>streaming</a:t>
            </a:r>
            <a:r>
              <a:rPr lang="de-DE" dirty="0"/>
              <a:t> </a:t>
            </a:r>
            <a:r>
              <a:rPr lang="de-DE" dirty="0" err="1"/>
              <a:t>approach</a:t>
            </a:r>
            <a:r>
              <a:rPr lang="de-DE" dirty="0"/>
              <a:t> </a:t>
            </a:r>
            <a:r>
              <a:rPr lang="de-DE" dirty="0" err="1"/>
              <a:t>are</a:t>
            </a:r>
            <a:r>
              <a:rPr lang="de-DE" dirty="0"/>
              <a:t> …</a:t>
            </a:r>
            <a:br>
              <a:rPr lang="de-DE" dirty="0"/>
            </a:br>
            <a:br>
              <a:rPr lang="de-DE" dirty="0"/>
            </a:br>
            <a:r>
              <a:rPr lang="de-DE" dirty="0" err="1"/>
              <a:t>Our</a:t>
            </a:r>
            <a:r>
              <a:rPr lang="de-DE" dirty="0"/>
              <a:t> </a:t>
            </a:r>
            <a:r>
              <a:rPr lang="de-DE" dirty="0" err="1"/>
              <a:t>experiences</a:t>
            </a:r>
            <a:r>
              <a:rPr lang="de-DE" dirty="0"/>
              <a:t>, </a:t>
            </a:r>
            <a:r>
              <a:rPr lang="de-DE" dirty="0" err="1"/>
              <a:t>when</a:t>
            </a:r>
            <a:r>
              <a:rPr lang="de-DE" dirty="0"/>
              <a:t> </a:t>
            </a:r>
            <a:r>
              <a:rPr lang="de-DE" dirty="0" err="1"/>
              <a:t>we</a:t>
            </a:r>
            <a:r>
              <a:rPr lang="de-DE" dirty="0"/>
              <a:t> </a:t>
            </a:r>
            <a:r>
              <a:rPr lang="de-DE" dirty="0" err="1"/>
              <a:t>tested</a:t>
            </a:r>
            <a:r>
              <a:rPr lang="de-DE" dirty="0"/>
              <a:t> </a:t>
            </a:r>
            <a:r>
              <a:rPr lang="de-DE" dirty="0" err="1"/>
              <a:t>the</a:t>
            </a:r>
            <a:r>
              <a:rPr lang="de-DE" dirty="0"/>
              <a:t> SAFE </a:t>
            </a:r>
            <a:r>
              <a:rPr lang="de-DE" dirty="0" err="1"/>
              <a:t>streaming</a:t>
            </a:r>
            <a:r>
              <a:rPr lang="de-DE" dirty="0"/>
              <a:t> </a:t>
            </a:r>
            <a:r>
              <a:rPr lang="de-DE" dirty="0" err="1"/>
              <a:t>concept</a:t>
            </a:r>
            <a:r>
              <a:rPr lang="de-DE" dirty="0"/>
              <a:t> in </a:t>
            </a:r>
            <a:r>
              <a:rPr lang="de-DE" dirty="0" err="1"/>
              <a:t>the</a:t>
            </a:r>
            <a:r>
              <a:rPr lang="de-DE" dirty="0"/>
              <a:t> </a:t>
            </a:r>
            <a:r>
              <a:rPr lang="de-DE" dirty="0" err="1"/>
              <a:t>classroom</a:t>
            </a:r>
            <a:r>
              <a:rPr lang="de-DE" dirty="0"/>
              <a:t> </a:t>
            </a:r>
            <a:r>
              <a:rPr lang="de-DE" dirty="0" err="1"/>
              <a:t>were</a:t>
            </a:r>
            <a:r>
              <a:rPr lang="de-DE" dirty="0"/>
              <a:t> …</a:t>
            </a:r>
            <a:br>
              <a:rPr lang="de-DE" dirty="0"/>
            </a:br>
            <a:br>
              <a:rPr lang="de-DE" dirty="0"/>
            </a:br>
            <a:r>
              <a:rPr lang="de-DE" dirty="0" err="1"/>
              <a:t>For</a:t>
            </a:r>
            <a:r>
              <a:rPr lang="de-DE" dirty="0"/>
              <a:t> </a:t>
            </a:r>
            <a:r>
              <a:rPr lang="de-DE" dirty="0" err="1"/>
              <a:t>me</a:t>
            </a:r>
            <a:r>
              <a:rPr lang="de-DE" dirty="0"/>
              <a:t> </a:t>
            </a:r>
            <a:r>
              <a:rPr lang="de-DE" dirty="0" err="1"/>
              <a:t>the</a:t>
            </a:r>
            <a:r>
              <a:rPr lang="de-DE" dirty="0"/>
              <a:t> </a:t>
            </a:r>
            <a:r>
              <a:rPr lang="de-DE" dirty="0" err="1"/>
              <a:t>project</a:t>
            </a:r>
            <a:r>
              <a:rPr lang="de-DE" dirty="0"/>
              <a:t> </a:t>
            </a:r>
            <a:r>
              <a:rPr lang="de-DE" dirty="0" err="1"/>
              <a:t>means</a:t>
            </a:r>
            <a:r>
              <a:rPr lang="de-DE" dirty="0"/>
              <a:t> ….</a:t>
            </a:r>
          </a:p>
          <a:p>
            <a:endParaRPr lang="de-DE" dirty="0"/>
          </a:p>
          <a:p>
            <a:endParaRPr lang="de-DE" dirty="0"/>
          </a:p>
        </p:txBody>
      </p:sp>
    </p:spTree>
    <p:extLst>
      <p:ext uri="{BB962C8B-B14F-4D97-AF65-F5344CB8AC3E}">
        <p14:creationId xmlns:p14="http://schemas.microsoft.com/office/powerpoint/2010/main" val="15254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25AA9D7D-D1FD-44C8-B2CD-158934B0FC1E}"/>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A0CFAE-FFE8-4B32-99A8-2686169F1696}"/>
              </a:ext>
            </a:extLst>
          </p:cNvPr>
          <p:cNvSpPr txBox="1"/>
          <p:nvPr/>
        </p:nvSpPr>
        <p:spPr>
          <a:xfrm>
            <a:off x="1192568" y="2414726"/>
            <a:ext cx="4496910" cy="1720984"/>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upb.de/wipaed</a:t>
            </a:r>
          </a:p>
          <a:p>
            <a:r>
              <a:rPr lang="en-US" altLang="zh-CN" sz="1600" b="1" spc="-20" dirty="0">
                <a:ea typeface="Times New Roman"/>
              </a:rPr>
              <a:t>http://https://safe.eduproject.eu/</a:t>
            </a:r>
            <a:endParaRPr lang="en-US" altLang="zh-CN" sz="1600" b="1" spc="-15" dirty="0">
              <a:ea typeface="Times New Roman"/>
            </a:endParaRPr>
          </a:p>
        </p:txBody>
      </p:sp>
    </p:spTree>
    <p:extLst>
      <p:ext uri="{BB962C8B-B14F-4D97-AF65-F5344CB8AC3E}">
        <p14:creationId xmlns:p14="http://schemas.microsoft.com/office/powerpoint/2010/main" val="1599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269</Words>
  <Application>Microsoft Office PowerPoint</Application>
  <PresentationFormat>Breitbild</PresentationFormat>
  <Paragraphs>35</Paragraphs>
  <Slides>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vt:i4>
      </vt:variant>
    </vt:vector>
  </HeadingPairs>
  <TitlesOfParts>
    <vt:vector size="11" baseType="lpstr">
      <vt:lpstr>宋体</vt:lpstr>
      <vt:lpstr>Calibri</vt:lpstr>
      <vt:lpstr>Calibri Light</vt:lpstr>
      <vt:lpstr>Euphemia</vt:lpstr>
      <vt:lpstr>Times New Roman</vt:lpstr>
      <vt:lpstr>Wingdings 3</vt:lpstr>
      <vt:lpstr>Rückblick</vt:lpstr>
      <vt:lpstr>SAFE  Streaming Approaches for Europe </vt:lpstr>
      <vt:lpstr>PowerPoint-Präsentation</vt:lpstr>
      <vt:lpstr>Hints for the statement videos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2022-06-28T12:05:30Z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