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10"/>
  </p:notesMasterIdLst>
  <p:handoutMasterIdLst>
    <p:handoutMasterId r:id="rId11"/>
  </p:handoutMasterIdLst>
  <p:sldIdLst>
    <p:sldId id="289" r:id="rId5"/>
    <p:sldId id="355" r:id="rId6"/>
    <p:sldId id="367" r:id="rId7"/>
    <p:sldId id="368" r:id="rId8"/>
    <p:sldId id="35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showGuides="1">
      <p:cViewPr varScale="1">
        <p:scale>
          <a:sx n="86" d="100"/>
          <a:sy n="86" d="100"/>
        </p:scale>
        <p:origin x="523"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04.02.2023</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04.02.2023</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9EE94E67-4979-4A98-B57C-73F417A278B5}"/>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7C2865E7-F9EC-456F-91AC-0A312FD548C6}"/>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04.02.2023</a:t>
            </a:fld>
            <a:r>
              <a:t>​</a:t>
            </a:r>
            <a:endParaRPr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BE920823-F7CE-4571-8196-0098CAC4768E}"/>
              </a:ext>
            </a:extLst>
          </p:cNvPr>
          <p:cNvPicPr>
            <a:picLocks noChangeAspect="1"/>
          </p:cNvPicPr>
          <p:nvPr userDrawn="1"/>
        </p:nvPicPr>
        <p:blipFill>
          <a:blip r:embed="rId2"/>
          <a:stretch>
            <a:fillRect/>
          </a:stretch>
        </p:blipFill>
        <p:spPr>
          <a:xfrm>
            <a:off x="9337430" y="277640"/>
            <a:ext cx="2594097" cy="1880634"/>
          </a:xfrm>
          <a:prstGeom prst="rect">
            <a:avLst/>
          </a:prstGeom>
        </p:spPr>
      </p:pic>
      <p:pic>
        <p:nvPicPr>
          <p:cNvPr id="14" name="Grafik 13">
            <a:extLst>
              <a:ext uri="{FF2B5EF4-FFF2-40B4-BE49-F238E27FC236}">
                <a16:creationId xmlns:a16="http://schemas.microsoft.com/office/drawing/2014/main" id="{A5514CC5-9F74-410F-9764-C41B9AA117F4}"/>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4BE99218-C5F6-4E57-9C2C-F45EA09E5323}"/>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8" name="Grafik 17">
            <a:extLst>
              <a:ext uri="{FF2B5EF4-FFF2-40B4-BE49-F238E27FC236}">
                <a16:creationId xmlns:a16="http://schemas.microsoft.com/office/drawing/2014/main" id="{992402AE-ACF8-4126-8E19-1D5B9B887B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05D79598-CCB3-49FA-8F20-78D231679734}"/>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a:extLst>
              <a:ext uri="{FF2B5EF4-FFF2-40B4-BE49-F238E27FC236}">
                <a16:creationId xmlns:a16="http://schemas.microsoft.com/office/drawing/2014/main" id="{F5BBF09F-DD46-4C43-B0F0-3BE77057564C}"/>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Grafik 15">
            <a:extLst>
              <a:ext uri="{FF2B5EF4-FFF2-40B4-BE49-F238E27FC236}">
                <a16:creationId xmlns:a16="http://schemas.microsoft.com/office/drawing/2014/main" id="{25484D72-5ABC-4513-BED9-89D3C2E14A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04.02.2023</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pic>
        <p:nvPicPr>
          <p:cNvPr id="11" name="Grafik 10">
            <a:extLst>
              <a:ext uri="{FF2B5EF4-FFF2-40B4-BE49-F238E27FC236}">
                <a16:creationId xmlns:a16="http://schemas.microsoft.com/office/drawing/2014/main" id="{312D0061-9B85-4367-9EA3-861A09E1545C}"/>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3" name="Grafik 12">
            <a:extLst>
              <a:ext uri="{FF2B5EF4-FFF2-40B4-BE49-F238E27FC236}">
                <a16:creationId xmlns:a16="http://schemas.microsoft.com/office/drawing/2014/main" id="{CA30B99D-5893-4EA3-B063-D174FE8ADF81}"/>
              </a:ext>
            </a:extLst>
          </p:cNvPr>
          <p:cNvPicPr/>
          <p:nvPr userDrawn="1"/>
        </p:nvPicPr>
        <p:blipFill>
          <a:blip r:embed="rId4"/>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5E03E611-2053-40E4-BC66-FBCECDF88AE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6448C9EC-C3E1-4F5A-94AF-C149CD41BDF3}"/>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8">
            <a:extLst>
              <a:ext uri="{FF2B5EF4-FFF2-40B4-BE49-F238E27FC236}">
                <a16:creationId xmlns:a16="http://schemas.microsoft.com/office/drawing/2014/main" id="{91C87DB6-1D4E-4694-9905-4E1B9F63E468}"/>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Grafik 21">
            <a:extLst>
              <a:ext uri="{FF2B5EF4-FFF2-40B4-BE49-F238E27FC236}">
                <a16:creationId xmlns:a16="http://schemas.microsoft.com/office/drawing/2014/main" id="{1229CAE1-65AE-42F6-B84F-37838C138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10" name="Grafik 9">
            <a:extLst>
              <a:ext uri="{FF2B5EF4-FFF2-40B4-BE49-F238E27FC236}">
                <a16:creationId xmlns:a16="http://schemas.microsoft.com/office/drawing/2014/main" id="{BC71516D-DAA5-47FB-B6B4-30FB8A55BB5A}"/>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3" name="Grafik 12">
            <a:extLst>
              <a:ext uri="{FF2B5EF4-FFF2-40B4-BE49-F238E27FC236}">
                <a16:creationId xmlns:a16="http://schemas.microsoft.com/office/drawing/2014/main" id="{B27CEBE5-58AB-4F2D-B994-5256965C8598}"/>
              </a:ext>
            </a:extLst>
          </p:cNvPr>
          <p:cNvPicPr/>
          <p:nvPr userDrawn="1"/>
        </p:nvPicPr>
        <p:blipFill>
          <a:blip r:embed="rId4"/>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B51E1108-269B-49FE-B399-5753E0E425D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29822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04.02.2023</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F93FD68F-6327-4C0F-8016-3D0C89ECBD6A}"/>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2884904C-CD0F-4A65-B408-428CBAF919CA}"/>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Grafik 16">
            <a:extLst>
              <a:ext uri="{FF2B5EF4-FFF2-40B4-BE49-F238E27FC236}">
                <a16:creationId xmlns:a16="http://schemas.microsoft.com/office/drawing/2014/main" id="{991FCA08-D9C2-47D3-8246-9BFE07E6F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04.02.2023</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8A92D6B6-92F3-454C-BAEF-663E7610A180}"/>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3" name="Grafik 12">
            <a:extLst>
              <a:ext uri="{FF2B5EF4-FFF2-40B4-BE49-F238E27FC236}">
                <a16:creationId xmlns:a16="http://schemas.microsoft.com/office/drawing/2014/main" id="{8FCD6719-4FBF-4800-89A4-207C503F8C7C}"/>
              </a:ext>
            </a:extLst>
          </p:cNvPr>
          <p:cNvPicPr/>
          <p:nvPr userDrawn="1"/>
        </p:nvPicPr>
        <p:blipFill>
          <a:blip r:embed="rId4"/>
          <a:stretch>
            <a:fillRect/>
          </a:stretch>
        </p:blipFill>
        <p:spPr>
          <a:xfrm>
            <a:off x="10099505" y="6266872"/>
            <a:ext cx="1987550" cy="567690"/>
          </a:xfrm>
          <a:prstGeom prst="rect">
            <a:avLst/>
          </a:prstGeom>
        </p:spPr>
      </p:pic>
      <p:sp>
        <p:nvSpPr>
          <p:cNvPr id="14" name="Untertitel 2">
            <a:extLst>
              <a:ext uri="{FF2B5EF4-FFF2-40B4-BE49-F238E27FC236}">
                <a16:creationId xmlns:a16="http://schemas.microsoft.com/office/drawing/2014/main" id="{FA486C4F-A9CB-45DC-8854-CC626D6C461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04.02.2023</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04.02.2023</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04.02.2023</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‹Nr.›</a:t>
            </a:fld>
            <a:endParaRPr lang="de-DE" dirty="0"/>
          </a:p>
        </p:txBody>
      </p:sp>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2BC2390F-B3F1-414A-8483-445296411EF6}"/>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a:extLst>
              <a:ext uri="{FF2B5EF4-FFF2-40B4-BE49-F238E27FC236}">
                <a16:creationId xmlns:a16="http://schemas.microsoft.com/office/drawing/2014/main" id="{7E115167-E3B9-480F-A708-5E82DF2DC72D}"/>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Grafik 17">
            <a:extLst>
              <a:ext uri="{FF2B5EF4-FFF2-40B4-BE49-F238E27FC236}">
                <a16:creationId xmlns:a16="http://schemas.microsoft.com/office/drawing/2014/main" id="{022C9BA8-74E2-4ACC-A006-658397FD9E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7" name="Date Placeholder 6"/>
          <p:cNvSpPr>
            <a:spLocks noGrp="1"/>
          </p:cNvSpPr>
          <p:nvPr>
            <p:ph type="dt" sz="half" idx="10"/>
          </p:nvPr>
        </p:nvSpPr>
        <p:spPr/>
        <p:txBody>
          <a:bodyPr/>
          <a:lstStyle/>
          <a:p>
            <a:r>
              <a:rPr lang="de-DE"/>
              <a:t>​</a:t>
            </a:r>
            <a:fld id="{B359ED08-3DAD-4873-BEAE-E00CBB3C2D85}" type="datetime1">
              <a:rPr lang="de" smtClean="0"/>
              <a:pPr/>
              <a:t>04.02.2023</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‹Nr.›</a:t>
            </a:fld>
            <a:endParaRPr lang="de-DE" dirty="0"/>
          </a:p>
        </p:txBody>
      </p:sp>
      <p:pic>
        <p:nvPicPr>
          <p:cNvPr id="13" name="Grafik 12">
            <a:extLst>
              <a:ext uri="{FF2B5EF4-FFF2-40B4-BE49-F238E27FC236}">
                <a16:creationId xmlns:a16="http://schemas.microsoft.com/office/drawing/2014/main" id="{B8D1BAFF-CA2B-44E4-A674-5B6068F46E98}"/>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2" name="Grafik 11">
            <a:extLst>
              <a:ext uri="{FF2B5EF4-FFF2-40B4-BE49-F238E27FC236}">
                <a16:creationId xmlns:a16="http://schemas.microsoft.com/office/drawing/2014/main" id="{3234369C-67BB-4B23-A6FB-6E089552A7A0}"/>
              </a:ext>
            </a:extLst>
          </p:cNvPr>
          <p:cNvPicPr/>
          <p:nvPr userDrawn="1"/>
        </p:nvPicPr>
        <p:blipFill>
          <a:blip r:embed="rId4"/>
          <a:stretch>
            <a:fillRect/>
          </a:stretch>
        </p:blipFill>
        <p:spPr>
          <a:xfrm>
            <a:off x="10099505" y="6266872"/>
            <a:ext cx="1987550" cy="567690"/>
          </a:xfrm>
          <a:prstGeom prst="rect">
            <a:avLst/>
          </a:prstGeom>
        </p:spPr>
      </p:pic>
      <p:sp>
        <p:nvSpPr>
          <p:cNvPr id="15" name="Untertitel 2">
            <a:extLst>
              <a:ext uri="{FF2B5EF4-FFF2-40B4-BE49-F238E27FC236}">
                <a16:creationId xmlns:a16="http://schemas.microsoft.com/office/drawing/2014/main" id="{C2D1F4F4-550C-416B-B8CC-5DCAEFCFA21B}"/>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04.02.2023</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4526"/>
            <a:ext cx="1061484" cy="400384"/>
          </a:xfrm>
          <a:prstGeom prst="rect">
            <a:avLst/>
          </a:prstGeom>
        </p:spPr>
      </p:pic>
      <p:pic>
        <p:nvPicPr>
          <p:cNvPr id="13" name="Grafik 12">
            <a:extLst>
              <a:ext uri="{FF2B5EF4-FFF2-40B4-BE49-F238E27FC236}">
                <a16:creationId xmlns:a16="http://schemas.microsoft.com/office/drawing/2014/main" id="{5F85A34F-CE04-4BE0-B851-8EB6D5AD9FA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4701512" y="6425358"/>
            <a:ext cx="5015522"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04.02.2023</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23740"/>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492624"/>
            <a:ext cx="10058400" cy="437647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04.02.2023</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pic>
        <p:nvPicPr>
          <p:cNvPr id="8" name="Grafik 7">
            <a:extLst>
              <a:ext uri="{FF2B5EF4-FFF2-40B4-BE49-F238E27FC236}">
                <a16:creationId xmlns:a16="http://schemas.microsoft.com/office/drawing/2014/main" id="{0F15DBA9-8FD9-442A-93D7-3BA9C8395B31}"/>
              </a:ext>
            </a:extLst>
          </p:cNvPr>
          <p:cNvPicPr>
            <a:picLocks noChangeAspect="1"/>
          </p:cNvPicPr>
          <p:nvPr userDrawn="1"/>
        </p:nvPicPr>
        <p:blipFill>
          <a:blip r:embed="rId14"/>
          <a:stretch>
            <a:fillRect/>
          </a:stretch>
        </p:blipFill>
        <p:spPr>
          <a:xfrm>
            <a:off x="10255610" y="277640"/>
            <a:ext cx="1675917" cy="121498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5"/>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hyperlink" Target="https://safe.eduproject.eu/index.php/safe-learning-video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afe.eduproject.eu/index.php/safe-learning-video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marc.beutner@uni-paderborn.de"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p:txBody>
          <a:bodyPr/>
          <a:lstStyle/>
          <a:p>
            <a:r>
              <a:rPr lang="de-DE" dirty="0"/>
              <a:t>SAFE </a:t>
            </a:r>
            <a:br>
              <a:rPr lang="de-DE" dirty="0"/>
            </a:br>
            <a:r>
              <a:rPr lang="de-DE" sz="2800" dirty="0"/>
              <a:t>Streaming </a:t>
            </a:r>
            <a:r>
              <a:rPr lang="de-DE" sz="2800" dirty="0" err="1"/>
              <a:t>Approaches</a:t>
            </a:r>
            <a:r>
              <a:rPr lang="de-DE" sz="2800" dirty="0"/>
              <a:t> </a:t>
            </a:r>
            <a:r>
              <a:rPr lang="de-DE" sz="2800" dirty="0" err="1"/>
              <a:t>for</a:t>
            </a:r>
            <a:r>
              <a:rPr lang="de-DE" sz="2800" dirty="0"/>
              <a:t> Europe </a:t>
            </a:r>
            <a:endParaRPr lang="de-DE" dirty="0"/>
          </a:p>
        </p:txBody>
      </p:sp>
      <p:sp>
        <p:nvSpPr>
          <p:cNvPr id="3" name="Inhaltsplatzhalter 2">
            <a:extLst>
              <a:ext uri="{FF2B5EF4-FFF2-40B4-BE49-F238E27FC236}">
                <a16:creationId xmlns:a16="http://schemas.microsoft.com/office/drawing/2014/main" id="{1A7B7185-57EC-45F2-8C25-1C15CE431D16}"/>
              </a:ext>
            </a:extLst>
          </p:cNvPr>
          <p:cNvSpPr>
            <a:spLocks noGrp="1"/>
          </p:cNvSpPr>
          <p:nvPr>
            <p:ph idx="1"/>
          </p:nvPr>
        </p:nvSpPr>
        <p:spPr/>
        <p:txBody>
          <a:bodyPr/>
          <a:lstStyle/>
          <a:p>
            <a:pPr marL="0" indent="0">
              <a:buNone/>
            </a:pPr>
            <a:r>
              <a:rPr lang="de-DE" dirty="0"/>
              <a:t> </a:t>
            </a:r>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p:txBody>
          <a:bodyPr>
            <a:normAutofit/>
          </a:bodyPr>
          <a:lstStyle/>
          <a:p>
            <a:r>
              <a:rPr lang="en-US" b="1" i="1" dirty="0"/>
              <a:t>Reference Number:</a:t>
            </a:r>
            <a:br>
              <a:rPr lang="en-US" b="1" i="1" dirty="0"/>
            </a:br>
            <a:r>
              <a:rPr lang="en-US" b="1" i="1" dirty="0"/>
              <a:t>2020-1-DE03-KA226-SCH-093590</a:t>
            </a:r>
            <a:endParaRPr lang="de-DE" b="1" dirty="0"/>
          </a:p>
          <a:p>
            <a:r>
              <a:rPr lang="de-DE" b="1" i="1" dirty="0"/>
              <a:t>Aktenzeichen der NA:</a:t>
            </a:r>
            <a:br>
              <a:rPr lang="de-DE" b="1" i="1" dirty="0"/>
            </a:br>
            <a:r>
              <a:rPr lang="de-DE" b="1" i="1" dirty="0"/>
              <a:t>VG-226-IN-NW-20-24-093590</a:t>
            </a:r>
            <a:endParaRPr lang="de-DE" b="1" dirty="0"/>
          </a:p>
          <a:p>
            <a:r>
              <a:rPr lang="de-DE" b="1" dirty="0"/>
              <a:t>Duration: </a:t>
            </a:r>
          </a:p>
          <a:p>
            <a:r>
              <a:rPr lang="de-DE" b="1" dirty="0"/>
              <a:t>01.03.2021 </a:t>
            </a:r>
            <a:r>
              <a:rPr lang="de-DE" b="1" dirty="0" err="1"/>
              <a:t>to</a:t>
            </a:r>
            <a:r>
              <a:rPr lang="de-DE" b="1" dirty="0"/>
              <a:t> 28.02.2023 (24 </a:t>
            </a:r>
            <a:r>
              <a:rPr lang="en-GB" b="1" dirty="0"/>
              <a:t>month</a:t>
            </a:r>
            <a:r>
              <a:rPr lang="de-DE" b="1" dirty="0"/>
              <a:t>) </a:t>
            </a:r>
          </a:p>
          <a:p>
            <a:endParaRPr lang="de-DE" b="1" dirty="0"/>
          </a:p>
        </p:txBody>
      </p:sp>
      <p:sp>
        <p:nvSpPr>
          <p:cNvPr id="5" name="Untertitel 2">
            <a:extLst>
              <a:ext uri="{FF2B5EF4-FFF2-40B4-BE49-F238E27FC236}">
                <a16:creationId xmlns:a16="http://schemas.microsoft.com/office/drawing/2014/main" id="{90F75D2D-1863-45BA-B0CE-09CEB6304E67}"/>
              </a:ext>
            </a:extLst>
          </p:cNvPr>
          <p:cNvSpPr txBox="1">
            <a:spLocks/>
          </p:cNvSpPr>
          <p:nvPr/>
        </p:nvSpPr>
        <p:spPr>
          <a:xfrm>
            <a:off x="4311479" y="5580116"/>
            <a:ext cx="6400800"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GB" dirty="0"/>
              <a:t>Chair of Business and Human Resource Education II</a:t>
            </a:r>
            <a:br>
              <a:rPr lang="en-GB" dirty="0"/>
            </a:br>
            <a:r>
              <a:rPr lang="en-GB" dirty="0" err="1"/>
              <a:t>Prof.</a:t>
            </a:r>
            <a:r>
              <a:rPr lang="en-GB" dirty="0"/>
              <a:t> </a:t>
            </a:r>
            <a:r>
              <a:rPr lang="en-GB" dirty="0" err="1"/>
              <a:t>Dr.</a:t>
            </a:r>
            <a:r>
              <a:rPr lang="en-GB" dirty="0"/>
              <a:t> Marc Beutner</a:t>
            </a:r>
          </a:p>
        </p:txBody>
      </p:sp>
      <p:sp>
        <p:nvSpPr>
          <p:cNvPr id="6" name="Subtítulo 2">
            <a:extLst>
              <a:ext uri="{FF2B5EF4-FFF2-40B4-BE49-F238E27FC236}">
                <a16:creationId xmlns:a16="http://schemas.microsoft.com/office/drawing/2014/main" id="{634A0BAB-2933-4C76-9D93-8028CB547A08}"/>
              </a:ext>
            </a:extLst>
          </p:cNvPr>
          <p:cNvSpPr txBox="1">
            <a:spLocks/>
          </p:cNvSpPr>
          <p:nvPr/>
        </p:nvSpPr>
        <p:spPr>
          <a:xfrm>
            <a:off x="4800600" y="843379"/>
            <a:ext cx="5435353" cy="4327533"/>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800" b="1" dirty="0"/>
              <a:t>Transnational Partner Meeting 4 </a:t>
            </a:r>
          </a:p>
          <a:p>
            <a:r>
              <a:rPr lang="en-US" sz="2800" b="1" dirty="0"/>
              <a:t>Online Kick- Off Meeting </a:t>
            </a:r>
          </a:p>
          <a:p>
            <a:r>
              <a:rPr lang="en-US" sz="2800" b="1" dirty="0"/>
              <a:t>8</a:t>
            </a:r>
            <a:r>
              <a:rPr lang="en-US" sz="2800" b="1" baseline="30000" dirty="0"/>
              <a:t>th</a:t>
            </a:r>
            <a:r>
              <a:rPr lang="en-US" sz="2800" b="1" dirty="0"/>
              <a:t> of February, 2023 </a:t>
            </a:r>
          </a:p>
          <a:p>
            <a:endParaRPr lang="en-US" sz="2800" b="1" dirty="0"/>
          </a:p>
          <a:p>
            <a:pPr algn="ctr"/>
            <a:r>
              <a:rPr lang="en-US" sz="2800" b="1" dirty="0"/>
              <a:t>WELCOME</a:t>
            </a:r>
          </a:p>
          <a:p>
            <a:endParaRPr lang="en-US" sz="2800" b="1" dirty="0"/>
          </a:p>
          <a:p>
            <a:endParaRPr lang="en-US" sz="2800" b="1" dirty="0"/>
          </a:p>
          <a:p>
            <a:r>
              <a:rPr lang="en-US" sz="2800" b="1" dirty="0"/>
              <a:t>Partner Presentation</a:t>
            </a:r>
            <a:br>
              <a:rPr lang="en-US" sz="2800" b="1" dirty="0"/>
            </a:br>
            <a:r>
              <a:rPr lang="en-US" sz="2800" b="1" dirty="0"/>
              <a:t>University of Paderborn</a:t>
            </a:r>
            <a:endParaRPr lang="pt-PT" sz="2800" dirty="0"/>
          </a:p>
        </p:txBody>
      </p:sp>
    </p:spTree>
    <p:extLst>
      <p:ext uri="{BB962C8B-B14F-4D97-AF65-F5344CB8AC3E}">
        <p14:creationId xmlns:p14="http://schemas.microsoft.com/office/powerpoint/2010/main" val="376673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E94AE-3CFF-44F9-945E-EA3734FD18C9}"/>
              </a:ext>
            </a:extLst>
          </p:cNvPr>
          <p:cNvSpPr>
            <a:spLocks noGrp="1"/>
          </p:cNvSpPr>
          <p:nvPr>
            <p:ph type="ctrTitle"/>
          </p:nvPr>
        </p:nvSpPr>
        <p:spPr/>
        <p:txBody>
          <a:bodyPr/>
          <a:lstStyle/>
          <a:p>
            <a:r>
              <a:rPr lang="de-DE" dirty="0"/>
              <a:t>SAFE Final </a:t>
            </a:r>
            <a:r>
              <a:rPr lang="de-DE" dirty="0" err="1"/>
              <a:t>Grouptask</a:t>
            </a:r>
            <a:r>
              <a:rPr lang="de-DE" dirty="0"/>
              <a:t> </a:t>
            </a:r>
          </a:p>
        </p:txBody>
      </p:sp>
      <p:sp>
        <p:nvSpPr>
          <p:cNvPr id="3" name="Untertitel 2">
            <a:extLst>
              <a:ext uri="{FF2B5EF4-FFF2-40B4-BE49-F238E27FC236}">
                <a16:creationId xmlns:a16="http://schemas.microsoft.com/office/drawing/2014/main" id="{6FBBDB93-D67F-4CDC-8D39-9BC51B7BB95C}"/>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166415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E9D82-7FC8-4C07-921D-04358DD87A9C}"/>
              </a:ext>
            </a:extLst>
          </p:cNvPr>
          <p:cNvSpPr>
            <a:spLocks noGrp="1"/>
          </p:cNvSpPr>
          <p:nvPr>
            <p:ph type="title"/>
          </p:nvPr>
        </p:nvSpPr>
        <p:spPr/>
        <p:txBody>
          <a:bodyPr>
            <a:normAutofit/>
          </a:bodyPr>
          <a:lstStyle/>
          <a:p>
            <a:r>
              <a:rPr lang="en-US" dirty="0"/>
              <a:t>3 The SAFE Learning Videos</a:t>
            </a:r>
            <a:endParaRPr lang="de-DE" dirty="0"/>
          </a:p>
        </p:txBody>
      </p:sp>
      <p:pic>
        <p:nvPicPr>
          <p:cNvPr id="4" name="Grafik 3" descr="Laptop">
            <a:extLst>
              <a:ext uri="{FF2B5EF4-FFF2-40B4-BE49-F238E27FC236}">
                <a16:creationId xmlns:a16="http://schemas.microsoft.com/office/drawing/2014/main" id="{83E572D7-C97F-417E-87A4-605BBDA270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6377" y="232151"/>
            <a:ext cx="6339245" cy="6339245"/>
          </a:xfrm>
          <a:prstGeom prst="rect">
            <a:avLst/>
          </a:prstGeom>
        </p:spPr>
      </p:pic>
      <p:sp>
        <p:nvSpPr>
          <p:cNvPr id="5" name="Rechteck 4">
            <a:extLst>
              <a:ext uri="{FF2B5EF4-FFF2-40B4-BE49-F238E27FC236}">
                <a16:creationId xmlns:a16="http://schemas.microsoft.com/office/drawing/2014/main" id="{B9E7AB97-2F81-45D5-B0E6-6C88AC9ADEB7}"/>
              </a:ext>
            </a:extLst>
          </p:cNvPr>
          <p:cNvSpPr/>
          <p:nvPr/>
        </p:nvSpPr>
        <p:spPr>
          <a:xfrm>
            <a:off x="3215041" y="5382773"/>
            <a:ext cx="6050581" cy="646331"/>
          </a:xfrm>
          <a:prstGeom prst="rect">
            <a:avLst/>
          </a:prstGeom>
        </p:spPr>
        <p:txBody>
          <a:bodyPr wrap="square">
            <a:spAutoFit/>
          </a:bodyPr>
          <a:lstStyle/>
          <a:p>
            <a:r>
              <a:rPr lang="de-DE" b="1" dirty="0"/>
              <a:t>Link to the </a:t>
            </a:r>
            <a:r>
              <a:rPr lang="de-DE" b="1" dirty="0" err="1"/>
              <a:t>Platform</a:t>
            </a:r>
            <a:r>
              <a:rPr lang="de-DE" b="1" dirty="0"/>
              <a:t>: </a:t>
            </a:r>
            <a:r>
              <a:rPr lang="de-DE" dirty="0"/>
              <a:t>https://safe.eduproject.eu/index.php/safe-learning-videos/</a:t>
            </a:r>
          </a:p>
        </p:txBody>
      </p:sp>
      <p:sp>
        <p:nvSpPr>
          <p:cNvPr id="6" name="Rechteck 5">
            <a:extLst>
              <a:ext uri="{FF2B5EF4-FFF2-40B4-BE49-F238E27FC236}">
                <a16:creationId xmlns:a16="http://schemas.microsoft.com/office/drawing/2014/main" id="{615EECDB-0956-4A6A-ABD4-7E34963E463F}"/>
              </a:ext>
            </a:extLst>
          </p:cNvPr>
          <p:cNvSpPr/>
          <p:nvPr/>
        </p:nvSpPr>
        <p:spPr>
          <a:xfrm>
            <a:off x="4291762" y="3269983"/>
            <a:ext cx="3352800" cy="923330"/>
          </a:xfrm>
          <a:prstGeom prst="rect">
            <a:avLst/>
          </a:prstGeom>
        </p:spPr>
        <p:txBody>
          <a:bodyPr wrap="square">
            <a:spAutoFit/>
          </a:bodyPr>
          <a:lstStyle/>
          <a:p>
            <a:r>
              <a:rPr lang="en-US" dirty="0">
                <a:hlinkClick r:id="rId4"/>
              </a:rPr>
              <a:t>SAFE Learning Videos – SAFE – Streaming Approaches for Europe (eduproject.eu)</a:t>
            </a:r>
            <a:endParaRPr lang="en-US" dirty="0"/>
          </a:p>
        </p:txBody>
      </p:sp>
      <p:pic>
        <p:nvPicPr>
          <p:cNvPr id="7" name="Grafik 6">
            <a:extLst>
              <a:ext uri="{FF2B5EF4-FFF2-40B4-BE49-F238E27FC236}">
                <a16:creationId xmlns:a16="http://schemas.microsoft.com/office/drawing/2014/main" id="{C9DA2640-9B2F-4C61-B9EB-C7706BB6DC21}"/>
              </a:ext>
            </a:extLst>
          </p:cNvPr>
          <p:cNvPicPr>
            <a:picLocks noChangeAspect="1"/>
          </p:cNvPicPr>
          <p:nvPr/>
        </p:nvPicPr>
        <p:blipFill>
          <a:blip r:embed="rId5"/>
          <a:stretch>
            <a:fillRect/>
          </a:stretch>
        </p:blipFill>
        <p:spPr>
          <a:xfrm>
            <a:off x="6419885" y="2116004"/>
            <a:ext cx="1224677" cy="887850"/>
          </a:xfrm>
          <a:prstGeom prst="rect">
            <a:avLst/>
          </a:prstGeom>
        </p:spPr>
      </p:pic>
      <p:pic>
        <p:nvPicPr>
          <p:cNvPr id="3" name="Grafik 2">
            <a:extLst>
              <a:ext uri="{FF2B5EF4-FFF2-40B4-BE49-F238E27FC236}">
                <a16:creationId xmlns:a16="http://schemas.microsoft.com/office/drawing/2014/main" id="{459786B2-2BFE-41DC-8FDF-C66D8CBE1BC2}"/>
              </a:ext>
            </a:extLst>
          </p:cNvPr>
          <p:cNvPicPr>
            <a:picLocks noChangeAspect="1"/>
          </p:cNvPicPr>
          <p:nvPr/>
        </p:nvPicPr>
        <p:blipFill>
          <a:blip r:embed="rId6"/>
          <a:stretch>
            <a:fillRect/>
          </a:stretch>
        </p:blipFill>
        <p:spPr>
          <a:xfrm>
            <a:off x="8780014" y="1753678"/>
            <a:ext cx="2997601" cy="2500352"/>
          </a:xfrm>
          <a:prstGeom prst="rect">
            <a:avLst/>
          </a:prstGeom>
        </p:spPr>
      </p:pic>
    </p:spTree>
    <p:extLst>
      <p:ext uri="{BB962C8B-B14F-4D97-AF65-F5344CB8AC3E}">
        <p14:creationId xmlns:p14="http://schemas.microsoft.com/office/powerpoint/2010/main" val="229942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1338D-EF8F-4B0D-86B8-0FF72D6270AA}"/>
              </a:ext>
            </a:extLst>
          </p:cNvPr>
          <p:cNvSpPr>
            <a:spLocks noGrp="1"/>
          </p:cNvSpPr>
          <p:nvPr>
            <p:ph type="title"/>
          </p:nvPr>
        </p:nvSpPr>
        <p:spPr/>
        <p:txBody>
          <a:bodyPr/>
          <a:lstStyle/>
          <a:p>
            <a:r>
              <a:rPr lang="de-DE" dirty="0"/>
              <a:t>SAFE Skript</a:t>
            </a:r>
          </a:p>
        </p:txBody>
      </p:sp>
      <p:sp>
        <p:nvSpPr>
          <p:cNvPr id="4" name="Rechteck 3">
            <a:extLst>
              <a:ext uri="{FF2B5EF4-FFF2-40B4-BE49-F238E27FC236}">
                <a16:creationId xmlns:a16="http://schemas.microsoft.com/office/drawing/2014/main" id="{86E32CF3-1C6C-4367-8AB8-4852E417D93A}"/>
              </a:ext>
            </a:extLst>
          </p:cNvPr>
          <p:cNvSpPr/>
          <p:nvPr/>
        </p:nvSpPr>
        <p:spPr>
          <a:xfrm>
            <a:off x="5008260" y="3731850"/>
            <a:ext cx="5317725" cy="208625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Working in </a:t>
            </a:r>
            <a:r>
              <a:rPr lang="de-DE" dirty="0" err="1"/>
              <a:t>groups</a:t>
            </a:r>
            <a:r>
              <a:rPr lang="de-DE" dirty="0"/>
              <a:t>: </a:t>
            </a:r>
          </a:p>
          <a:p>
            <a:pPr algn="ctr"/>
            <a:r>
              <a:rPr lang="de-DE" dirty="0" err="1"/>
              <a:t>Creating</a:t>
            </a:r>
            <a:r>
              <a:rPr lang="de-DE" dirty="0"/>
              <a:t> individual </a:t>
            </a:r>
            <a:r>
              <a:rPr lang="de-DE" dirty="0" err="1"/>
              <a:t>skrips</a:t>
            </a:r>
            <a:r>
              <a:rPr lang="de-DE" dirty="0"/>
              <a:t> for the SAFE Learning Videos</a:t>
            </a:r>
          </a:p>
          <a:p>
            <a:pPr algn="ctr"/>
            <a:r>
              <a:rPr lang="en-US" dirty="0"/>
              <a:t>What aspects, focal points and special features should be considered in the video?</a:t>
            </a:r>
            <a:endParaRPr lang="de-DE" dirty="0"/>
          </a:p>
        </p:txBody>
      </p:sp>
      <p:sp>
        <p:nvSpPr>
          <p:cNvPr id="5" name="Rechteck 4">
            <a:extLst>
              <a:ext uri="{FF2B5EF4-FFF2-40B4-BE49-F238E27FC236}">
                <a16:creationId xmlns:a16="http://schemas.microsoft.com/office/drawing/2014/main" id="{0E84FA6A-CAC0-443B-B054-88CA742A4541}"/>
              </a:ext>
            </a:extLst>
          </p:cNvPr>
          <p:cNvSpPr/>
          <p:nvPr/>
        </p:nvSpPr>
        <p:spPr>
          <a:xfrm>
            <a:off x="7327925" y="2074085"/>
            <a:ext cx="3352800" cy="923330"/>
          </a:xfrm>
          <a:prstGeom prst="rect">
            <a:avLst/>
          </a:prstGeom>
        </p:spPr>
        <p:txBody>
          <a:bodyPr wrap="square">
            <a:spAutoFit/>
          </a:bodyPr>
          <a:lstStyle/>
          <a:p>
            <a:r>
              <a:rPr lang="en-US" dirty="0">
                <a:hlinkClick r:id="rId2"/>
              </a:rPr>
              <a:t>SAFE Learning Videos – SAFE – Streaming Approaches for Europe (eduproject.eu)</a:t>
            </a:r>
            <a:endParaRPr lang="en-US" dirty="0"/>
          </a:p>
        </p:txBody>
      </p:sp>
      <p:pic>
        <p:nvPicPr>
          <p:cNvPr id="6" name="Grafik 5">
            <a:extLst>
              <a:ext uri="{FF2B5EF4-FFF2-40B4-BE49-F238E27FC236}">
                <a16:creationId xmlns:a16="http://schemas.microsoft.com/office/drawing/2014/main" id="{EFA71FB0-7CEA-417D-8805-2FE2F564EFA2}"/>
              </a:ext>
            </a:extLst>
          </p:cNvPr>
          <p:cNvPicPr>
            <a:picLocks noChangeAspect="1"/>
          </p:cNvPicPr>
          <p:nvPr/>
        </p:nvPicPr>
        <p:blipFill rotWithShape="1">
          <a:blip r:embed="rId3"/>
          <a:srcRect l="4078" t="21765" r="57112" b="47814"/>
          <a:stretch/>
        </p:blipFill>
        <p:spPr>
          <a:xfrm>
            <a:off x="1207363" y="1594605"/>
            <a:ext cx="4731798" cy="2086253"/>
          </a:xfrm>
          <a:prstGeom prst="rect">
            <a:avLst/>
          </a:prstGeom>
        </p:spPr>
      </p:pic>
    </p:spTree>
    <p:extLst>
      <p:ext uri="{BB962C8B-B14F-4D97-AF65-F5344CB8AC3E}">
        <p14:creationId xmlns:p14="http://schemas.microsoft.com/office/powerpoint/2010/main" val="282379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7">
            <a:extLst>
              <a:ext uri="{FF2B5EF4-FFF2-40B4-BE49-F238E27FC236}">
                <a16:creationId xmlns:a16="http://schemas.microsoft.com/office/drawing/2014/main" id="{05B4E27D-D6F3-4CCC-A25B-575B936EE109}"/>
              </a:ext>
            </a:extLst>
          </p:cNvPr>
          <p:cNvSpPr txBox="1"/>
          <p:nvPr/>
        </p:nvSpPr>
        <p:spPr>
          <a:xfrm>
            <a:off x="6502523" y="2414726"/>
            <a:ext cx="4378975" cy="2363724"/>
          </a:xfrm>
          <a:prstGeom prst="rect">
            <a:avLst/>
          </a:prstGeom>
          <a:noFill/>
        </p:spPr>
        <p:txBody>
          <a:bodyPr wrap="square" lIns="0" tIns="0" rIns="0" bIns="0" rtlCol="0">
            <a:spAutoFit/>
          </a:bodyPr>
          <a:lstStyle/>
          <a:p>
            <a:pPr marL="0">
              <a:lnSpc>
                <a:spcPct val="100000"/>
              </a:lnSpc>
            </a:pPr>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hlinkClick r:id="rId2"/>
              </a:rPr>
              <a:t>marc.beutner@uni</a:t>
            </a:r>
            <a:r>
              <a:rPr lang="en-US" altLang="zh-CN" sz="1600" spc="80" dirty="0">
                <a:ea typeface="Times New Roman"/>
                <a:hlinkClick r:id="rId2"/>
              </a:rPr>
              <a:t>-</a:t>
            </a:r>
            <a:r>
              <a:rPr lang="en-US" altLang="zh-CN" sz="1600" spc="5" dirty="0">
                <a:ea typeface="Times New Roman"/>
                <a:hlinkClick r:id="rId2"/>
              </a:rPr>
              <a:t>paderborn.de</a:t>
            </a:r>
            <a:endParaRPr lang="en-US" altLang="zh-CN" sz="1600" spc="5" dirty="0">
              <a:ea typeface="Times New Roman"/>
            </a:endParaRPr>
          </a:p>
          <a:p>
            <a:pPr marL="0">
              <a:lnSpc>
                <a:spcPct val="100000"/>
              </a:lnSpc>
              <a:tabLst>
                <a:tab pos="914654" algn="l"/>
              </a:tabLst>
            </a:pPr>
            <a:endParaRPr lang="en-US" altLang="zh-CN" sz="1600" spc="5" dirty="0">
              <a:ea typeface="Times New Roman"/>
            </a:endParaRPr>
          </a:p>
          <a:p>
            <a:pPr marL="0">
              <a:lnSpc>
                <a:spcPct val="100000"/>
              </a:lnSpc>
              <a:tabLst>
                <a:tab pos="914654" algn="l"/>
              </a:tabLst>
            </a:pPr>
            <a:endParaRPr lang="en-US" altLang="zh-CN" sz="1600" spc="5" dirty="0">
              <a:ea typeface="Times New Roman"/>
            </a:endParaRPr>
          </a:p>
          <a:p>
            <a:pPr>
              <a:tabLst>
                <a:tab pos="914654" algn="l"/>
              </a:tabLst>
            </a:pPr>
            <a:r>
              <a:rPr lang="en-US" altLang="zh-CN" sz="1600" b="1" spc="-80" dirty="0"/>
              <a:t>Jennifer Schneider</a:t>
            </a:r>
          </a:p>
          <a:p>
            <a:pPr marL="0">
              <a:lnSpc>
                <a:spcPct val="100000"/>
              </a:lnSpc>
              <a:tabLst>
                <a:tab pos="914654" algn="l"/>
              </a:tabLst>
            </a:pPr>
            <a:r>
              <a:rPr lang="en-US" altLang="zh-CN" sz="1600" spc="5" dirty="0">
                <a:ea typeface="Times New Roman"/>
              </a:rPr>
              <a:t>Tel: 	+49 (0) 5251 / 60 – 27 98</a:t>
            </a:r>
          </a:p>
          <a:p>
            <a:pPr>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a:lnSpc>
                <a:spcPct val="89999"/>
              </a:lnSpc>
              <a:tabLst>
                <a:tab pos="914654" algn="l"/>
              </a:tabLst>
            </a:pPr>
            <a:endParaRPr lang="en-US" altLang="zh-CN" sz="1600" spc="85" dirty="0">
              <a:ea typeface="Times New Roman"/>
            </a:endParaRPr>
          </a:p>
        </p:txBody>
      </p:sp>
      <p:sp>
        <p:nvSpPr>
          <p:cNvPr id="4" name="TextBox 46">
            <a:extLst>
              <a:ext uri="{FF2B5EF4-FFF2-40B4-BE49-F238E27FC236}">
                <a16:creationId xmlns:a16="http://schemas.microsoft.com/office/drawing/2014/main" id="{0F5ACC38-6BF7-401A-A518-DD11208B4E62}"/>
              </a:ext>
            </a:extLst>
          </p:cNvPr>
          <p:cNvSpPr txBox="1"/>
          <p:nvPr/>
        </p:nvSpPr>
        <p:spPr>
          <a:xfrm>
            <a:off x="1192568" y="2414726"/>
            <a:ext cx="4496910" cy="1720984"/>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upb.de/wipaed</a:t>
            </a:r>
          </a:p>
          <a:p>
            <a:r>
              <a:rPr lang="en-US" altLang="zh-CN" sz="1600" b="1" spc="-20" dirty="0">
                <a:ea typeface="Times New Roman"/>
              </a:rPr>
              <a:t>http://https://safe.eduproject.eu/</a:t>
            </a:r>
            <a:endParaRPr lang="en-US" altLang="zh-CN" sz="1600" b="1" spc="-15" dirty="0">
              <a:ea typeface="Times New Roman"/>
            </a:endParaRPr>
          </a:p>
        </p:txBody>
      </p:sp>
    </p:spTree>
    <p:extLst>
      <p:ext uri="{BB962C8B-B14F-4D97-AF65-F5344CB8AC3E}">
        <p14:creationId xmlns:p14="http://schemas.microsoft.com/office/powerpoint/2010/main" val="97473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257</Words>
  <Application>Microsoft Office PowerPoint</Application>
  <PresentationFormat>Breitbild</PresentationFormat>
  <Paragraphs>39</Paragraphs>
  <Slides>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vt:i4>
      </vt:variant>
    </vt:vector>
  </HeadingPairs>
  <TitlesOfParts>
    <vt:vector size="12" baseType="lpstr">
      <vt:lpstr>SimSun</vt:lpstr>
      <vt:lpstr>Calibri</vt:lpstr>
      <vt:lpstr>Calibri Light</vt:lpstr>
      <vt:lpstr>Euphemia</vt:lpstr>
      <vt:lpstr>Times New Roman</vt:lpstr>
      <vt:lpstr>Wingdings 3</vt:lpstr>
      <vt:lpstr>Rückblick</vt:lpstr>
      <vt:lpstr>SAFE  Streaming Approaches for Europe </vt:lpstr>
      <vt:lpstr>SAFE Final Grouptask </vt:lpstr>
      <vt:lpstr>3 The SAFE Learning Videos</vt:lpstr>
      <vt:lpstr>SAFE Skript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2023-02-04T18:57:31Z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