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9BB2"/>
    <a:srgbClr val="1FBB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057" autoAdjust="0"/>
    <p:restoredTop sz="94660"/>
  </p:normalViewPr>
  <p:slideViewPr>
    <p:cSldViewPr snapToGrid="0">
      <p:cViewPr varScale="1">
        <p:scale>
          <a:sx n="75" d="100"/>
          <a:sy n="75" d="100"/>
        </p:scale>
        <p:origin x="4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28307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56601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3698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62804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95441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56F4B5-5623-496B-B609-E30169539687}" type="datetimeFigureOut">
              <a:rPr lang="de-DE" smtClean="0"/>
              <a:t>05.07.2021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1392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56F4B5-5623-496B-B609-E30169539687}" type="datetimeFigureOut">
              <a:rPr lang="de-DE" smtClean="0"/>
              <a:t>05.07.2021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30678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56F4B5-5623-496B-B609-E30169539687}" type="datetimeFigureOut">
              <a:rPr lang="de-DE" smtClean="0"/>
              <a:t>05.07.2021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46140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56F4B5-5623-496B-B609-E30169539687}" type="datetimeFigureOut">
              <a:rPr lang="de-DE" smtClean="0"/>
              <a:t>05.07.2021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15323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05.07.2021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7665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05.07.2021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13317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6F4B5-5623-496B-B609-E30169539687}" type="datetimeFigureOut">
              <a:rPr lang="de-DE" smtClean="0"/>
              <a:t>05.07.2021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93C21-3732-4B0C-A68E-0C34707FD961}" type="slidenum">
              <a:rPr lang="de-DE" smtClean="0"/>
              <a:t>‹Nr.›</a:t>
            </a:fld>
            <a:endParaRPr lang="de-DE"/>
          </a:p>
        </p:txBody>
      </p:sp>
    </p:spTree>
    <p:extLst>
      <p:ext uri="{BB962C8B-B14F-4D97-AF65-F5344CB8AC3E}">
        <p14:creationId xmlns:p14="http://schemas.microsoft.com/office/powerpoint/2010/main" val="131238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67855" y="140050"/>
            <a:ext cx="11609920" cy="1072679"/>
          </a:xfrm>
          <a:prstGeom prst="round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p:cNvSpPr/>
          <p:nvPr/>
        </p:nvSpPr>
        <p:spPr>
          <a:xfrm>
            <a:off x="314224" y="1411093"/>
            <a:ext cx="5490570" cy="5124480"/>
          </a:xfrm>
          <a:prstGeom prst="rect">
            <a:avLst/>
          </a:prstGeom>
        </p:spPr>
        <p:txBody>
          <a:bodyPr wrap="square">
            <a:spAutoFit/>
          </a:bodyPr>
          <a:lstStyle/>
          <a:p>
            <a:pPr>
              <a:spcAft>
                <a:spcPts val="600"/>
              </a:spcAft>
            </a:pPr>
            <a:r>
              <a:rPr lang="de-DE" sz="1700" b="1" dirty="0">
                <a:solidFill>
                  <a:srgbClr val="001746"/>
                </a:solidFill>
              </a:rPr>
              <a:t>Das Erasmus+ Projekt SAFE – Streaming </a:t>
            </a:r>
            <a:r>
              <a:rPr lang="de-DE" sz="1700" b="1" dirty="0" err="1">
                <a:solidFill>
                  <a:srgbClr val="001746"/>
                </a:solidFill>
              </a:rPr>
              <a:t>Approaches</a:t>
            </a:r>
            <a:r>
              <a:rPr lang="de-DE" sz="1700" b="1" dirty="0">
                <a:solidFill>
                  <a:srgbClr val="001746"/>
                </a:solidFill>
              </a:rPr>
              <a:t> </a:t>
            </a:r>
            <a:r>
              <a:rPr lang="de-DE" sz="1700" b="1" dirty="0" err="1">
                <a:solidFill>
                  <a:srgbClr val="001746"/>
                </a:solidFill>
              </a:rPr>
              <a:t>for</a:t>
            </a:r>
            <a:r>
              <a:rPr lang="de-DE" sz="1700" b="1" dirty="0">
                <a:solidFill>
                  <a:srgbClr val="001746"/>
                </a:solidFill>
              </a:rPr>
              <a:t> Europe </a:t>
            </a:r>
          </a:p>
          <a:p>
            <a:pPr algn="just">
              <a:spcAft>
                <a:spcPts val="600"/>
              </a:spcAft>
            </a:pPr>
            <a:r>
              <a:rPr lang="de-DE" sz="1600" dirty="0">
                <a:solidFill>
                  <a:srgbClr val="001746"/>
                </a:solidFill>
              </a:rPr>
              <a:t>Das Projekt SAFE hat sich zum Ziel gemacht, die Auswirkungen der COVID-19-Pandemie, die Schulformen jedes Bildungslevels betreffen,  auf Grundlage des DISK- Online Models (Beutner/ Pechuel 2020) zu bekämpfen. Hierfür wird im Rahmen des Projekts ein SAFE Streaming Online Lernansatz entwickelt, der auf die Besonderheiten, Herausforderungen und Chancen des Distanzunterrichts eingeht. Dabei werden vier unterschiedliche „Distanzebenen“ betrachtet.</a:t>
            </a:r>
          </a:p>
          <a:p>
            <a:pPr algn="just">
              <a:spcAft>
                <a:spcPts val="600"/>
              </a:spcAft>
            </a:pPr>
            <a:endParaRPr lang="de-DE" sz="1600" dirty="0">
              <a:solidFill>
                <a:srgbClr val="001746"/>
              </a:solidFill>
            </a:endParaRPr>
          </a:p>
          <a:p>
            <a:pPr algn="just">
              <a:spcAft>
                <a:spcPts val="600"/>
              </a:spcAft>
            </a:pPr>
            <a:r>
              <a:rPr lang="de-DE" sz="1600" dirty="0">
                <a:solidFill>
                  <a:srgbClr val="001746"/>
                </a:solidFill>
              </a:rPr>
              <a:t>Sind Sie neugierig geworden, so besuchen Sie uns auf unserer Projektwebseite!</a:t>
            </a:r>
          </a:p>
          <a:p>
            <a:endParaRPr lang="de-DE" sz="1100" dirty="0">
              <a:solidFill>
                <a:srgbClr val="001746"/>
              </a:solidFill>
            </a:endParaRPr>
          </a:p>
          <a:p>
            <a:endParaRPr lang="de-DE" sz="1100" dirty="0">
              <a:solidFill>
                <a:srgbClr val="001746"/>
              </a:solidFill>
            </a:endParaRPr>
          </a:p>
          <a:p>
            <a:endParaRPr lang="de-DE" sz="1100" dirty="0">
              <a:solidFill>
                <a:srgbClr val="001746"/>
              </a:solidFill>
            </a:endParaRPr>
          </a:p>
          <a:p>
            <a:r>
              <a:rPr lang="de-DE" sz="1100" dirty="0">
                <a:solidFill>
                  <a:srgbClr val="001746"/>
                </a:solidFill>
              </a:rPr>
              <a:t>SAFE – Streaming </a:t>
            </a:r>
            <a:r>
              <a:rPr lang="de-DE" sz="1100" dirty="0" err="1">
                <a:solidFill>
                  <a:srgbClr val="001746"/>
                </a:solidFill>
              </a:rPr>
              <a:t>approaches</a:t>
            </a:r>
            <a:r>
              <a:rPr lang="de-DE" sz="1100" dirty="0">
                <a:solidFill>
                  <a:srgbClr val="001746"/>
                </a:solidFill>
              </a:rPr>
              <a:t> </a:t>
            </a:r>
            <a:r>
              <a:rPr lang="de-DE" sz="1100" dirty="0" err="1">
                <a:solidFill>
                  <a:srgbClr val="001746"/>
                </a:solidFill>
              </a:rPr>
              <a:t>for</a:t>
            </a:r>
            <a:r>
              <a:rPr lang="de-DE" sz="1100" dirty="0">
                <a:solidFill>
                  <a:srgbClr val="001746"/>
                </a:solidFill>
              </a:rPr>
              <a:t> Europe </a:t>
            </a:r>
          </a:p>
          <a:p>
            <a:r>
              <a:rPr lang="de-DE" sz="1100" dirty="0">
                <a:solidFill>
                  <a:srgbClr val="001746"/>
                </a:solidFill>
              </a:rPr>
              <a:t>Refernznummer:2020-1-DE03-KA226-SCH-093590</a:t>
            </a:r>
          </a:p>
          <a:p>
            <a:r>
              <a:rPr lang="en-US" sz="1100" dirty="0" err="1">
                <a:solidFill>
                  <a:srgbClr val="001746"/>
                </a:solidFill>
              </a:rPr>
              <a:t>Aktenzeichen</a:t>
            </a:r>
            <a:r>
              <a:rPr lang="en-US" sz="1100" dirty="0">
                <a:solidFill>
                  <a:srgbClr val="001746"/>
                </a:solidFill>
              </a:rPr>
              <a:t> der NA: </a:t>
            </a:r>
            <a:r>
              <a:rPr lang="de-DE" sz="1100" dirty="0">
                <a:solidFill>
                  <a:srgbClr val="001746"/>
                </a:solidFill>
              </a:rPr>
              <a:t>VG-226-IN-NW-20-24-093590</a:t>
            </a:r>
            <a:endParaRPr lang="en-US" sz="1100" dirty="0">
              <a:solidFill>
                <a:srgbClr val="001746"/>
              </a:solidFill>
            </a:endParaRPr>
          </a:p>
          <a:p>
            <a:pPr algn="just">
              <a:spcAft>
                <a:spcPts val="600"/>
              </a:spcAft>
            </a:pPr>
            <a:endParaRPr lang="en-US" sz="1400" dirty="0">
              <a:solidFill>
                <a:srgbClr val="001746"/>
              </a:solidFill>
            </a:endParaRPr>
          </a:p>
          <a:p>
            <a:pPr algn="just"/>
            <a:endParaRPr lang="de-DE" sz="1200" i="1" dirty="0">
              <a:solidFill>
                <a:srgbClr val="80808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20" name="Rechteck 19"/>
          <p:cNvSpPr/>
          <p:nvPr/>
        </p:nvSpPr>
        <p:spPr>
          <a:xfrm>
            <a:off x="419994" y="111114"/>
            <a:ext cx="10769600" cy="1461939"/>
          </a:xfrm>
          <a:prstGeom prst="rect">
            <a:avLst/>
          </a:prstGeom>
        </p:spPr>
        <p:txBody>
          <a:bodyPr wrap="square">
            <a:spAutoFit/>
          </a:bodyPr>
          <a:lstStyle/>
          <a:p>
            <a:pPr algn="ctr"/>
            <a:r>
              <a:rPr lang="en-GB" sz="2000" b="1" dirty="0">
                <a:solidFill>
                  <a:schemeClr val="bg1"/>
                </a:solidFill>
              </a:rPr>
              <a:t>SAFE</a:t>
            </a:r>
          </a:p>
          <a:p>
            <a:pPr algn="ctr"/>
            <a:r>
              <a:rPr lang="en-US" sz="1600" b="1" dirty="0">
                <a:solidFill>
                  <a:schemeClr val="bg1"/>
                </a:solidFill>
              </a:rPr>
              <a:t>Streaming approaches for Europe -</a:t>
            </a:r>
          </a:p>
          <a:p>
            <a:pPr algn="ctr"/>
            <a:r>
              <a:rPr lang="en-US" sz="1600" b="1" dirty="0">
                <a:solidFill>
                  <a:schemeClr val="bg1"/>
                </a:solidFill>
              </a:rPr>
              <a:t>Enhancing the digital competences by streaming approaches</a:t>
            </a:r>
          </a:p>
          <a:p>
            <a:pPr algn="ctr"/>
            <a:r>
              <a:rPr lang="en-US" sz="1600" b="1" dirty="0">
                <a:solidFill>
                  <a:schemeClr val="bg1"/>
                </a:solidFill>
              </a:rPr>
              <a:t>for schools to tackle the challenges of COVID-19</a:t>
            </a:r>
            <a:endParaRPr lang="en-GB" sz="1600" b="1" dirty="0">
              <a:solidFill>
                <a:schemeClr val="bg1"/>
              </a:solidFill>
            </a:endParaRPr>
          </a:p>
          <a:p>
            <a:endParaRPr lang="de-DE" sz="1050" b="1" dirty="0"/>
          </a:p>
          <a:p>
            <a:r>
              <a:rPr lang="de-DE" sz="1050" b="1" dirty="0"/>
              <a:t> </a:t>
            </a:r>
            <a:endParaRPr lang="en-US" sz="1050" b="1" dirty="0"/>
          </a:p>
        </p:txBody>
      </p:sp>
      <p:pic>
        <p:nvPicPr>
          <p:cNvPr id="24" name="Grafik 23" descr="http://digivet.eduproject.eu/wp-content/uploads/2018/10/Logo-IK-300x14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6604" y="6126261"/>
            <a:ext cx="1079500" cy="516890"/>
          </a:xfrm>
          <a:prstGeom prst="rect">
            <a:avLst/>
          </a:prstGeom>
          <a:noFill/>
          <a:ln>
            <a:noFill/>
          </a:ln>
        </p:spPr>
      </p:pic>
      <p:sp>
        <p:nvSpPr>
          <p:cNvPr id="5" name="Rechteck 4"/>
          <p:cNvSpPr/>
          <p:nvPr/>
        </p:nvSpPr>
        <p:spPr>
          <a:xfrm>
            <a:off x="0" y="6633561"/>
            <a:ext cx="12229787" cy="230832"/>
          </a:xfrm>
          <a:prstGeom prst="rect">
            <a:avLst/>
          </a:prstGeom>
        </p:spPr>
        <p:txBody>
          <a:bodyPr wrap="square">
            <a:spAutoFit/>
          </a:bodyPr>
          <a:lstStyle/>
          <a:p>
            <a:pPr algn="ctr">
              <a:spcAft>
                <a:spcPts val="0"/>
              </a:spcAft>
            </a:pPr>
            <a:r>
              <a:rPr lang="en-GB" sz="900" dirty="0">
                <a:solidFill>
                  <a:schemeClr val="tx1">
                    <a:lumMod val="50000"/>
                    <a:lumOff val="50000"/>
                  </a:schemeClr>
                </a:solidFill>
              </a:rPr>
              <a:t>The European Commission support for production of this publication does not constitute an endorsement of the contents which reflects the view only of the authors and the Commission can not be held responsible for any use which may be made of therein.</a:t>
            </a:r>
            <a:endParaRPr lang="de-DE" sz="900" dirty="0">
              <a:solidFill>
                <a:schemeClr val="tx1">
                  <a:lumMod val="50000"/>
                  <a:lumOff val="50000"/>
                </a:schemeClr>
              </a:solidFill>
            </a:endParaRPr>
          </a:p>
        </p:txBody>
      </p:sp>
      <p:pic>
        <p:nvPicPr>
          <p:cNvPr id="30" name="Picture 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0684" y="6207401"/>
            <a:ext cx="1009650" cy="381000"/>
          </a:xfrm>
          <a:prstGeom prst="rect">
            <a:avLst/>
          </a:prstGeom>
          <a:noFill/>
          <a:ln>
            <a:noFill/>
          </a:ln>
        </p:spPr>
      </p:pic>
      <p:sp>
        <p:nvSpPr>
          <p:cNvPr id="31" name="Abgerundetes Rechteck 30"/>
          <p:cNvSpPr/>
          <p:nvPr/>
        </p:nvSpPr>
        <p:spPr>
          <a:xfrm>
            <a:off x="14864" y="6020349"/>
            <a:ext cx="12164717" cy="90559"/>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33"/>
          <p:cNvSpPr/>
          <p:nvPr/>
        </p:nvSpPr>
        <p:spPr>
          <a:xfrm>
            <a:off x="6045655" y="1411093"/>
            <a:ext cx="2046105" cy="3995220"/>
          </a:xfrm>
          <a:prstGeom prst="roundRect">
            <a:avLst/>
          </a:prstGeom>
          <a:ln w="28575">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35" name="Rechteck 34"/>
          <p:cNvSpPr/>
          <p:nvPr/>
        </p:nvSpPr>
        <p:spPr>
          <a:xfrm>
            <a:off x="6328596" y="4242102"/>
            <a:ext cx="1480225" cy="738664"/>
          </a:xfrm>
          <a:prstGeom prst="rect">
            <a:avLst/>
          </a:prstGeom>
        </p:spPr>
        <p:txBody>
          <a:bodyPr wrap="square">
            <a:spAutoFit/>
          </a:bodyPr>
          <a:lstStyle/>
          <a:p>
            <a:pPr algn="ctr">
              <a:spcAft>
                <a:spcPts val="600"/>
              </a:spcAft>
            </a:pPr>
            <a:r>
              <a:rPr lang="en-US" sz="1400" b="1" dirty="0" err="1">
                <a:solidFill>
                  <a:srgbClr val="001746"/>
                </a:solidFill>
              </a:rPr>
              <a:t>Besuchen</a:t>
            </a:r>
            <a:r>
              <a:rPr lang="en-US" sz="1400" b="1" dirty="0">
                <a:solidFill>
                  <a:srgbClr val="001746"/>
                </a:solidFill>
              </a:rPr>
              <a:t> Sie </a:t>
            </a:r>
            <a:r>
              <a:rPr lang="en-US" sz="1400" b="1" dirty="0" err="1">
                <a:solidFill>
                  <a:srgbClr val="001746"/>
                </a:solidFill>
              </a:rPr>
              <a:t>uns</a:t>
            </a:r>
            <a:r>
              <a:rPr lang="en-US" sz="1400" b="1" dirty="0">
                <a:solidFill>
                  <a:srgbClr val="001746"/>
                </a:solidFill>
              </a:rPr>
              <a:t> auf </a:t>
            </a:r>
            <a:r>
              <a:rPr lang="en-US" sz="1400" b="1" dirty="0" err="1">
                <a:solidFill>
                  <a:srgbClr val="001746"/>
                </a:solidFill>
              </a:rPr>
              <a:t>unserer</a:t>
            </a:r>
            <a:r>
              <a:rPr lang="en-US" sz="1400" b="1" dirty="0">
                <a:solidFill>
                  <a:srgbClr val="001746"/>
                </a:solidFill>
              </a:rPr>
              <a:t> </a:t>
            </a:r>
            <a:r>
              <a:rPr lang="en-US" sz="1400" b="1" dirty="0" err="1">
                <a:solidFill>
                  <a:srgbClr val="001746"/>
                </a:solidFill>
              </a:rPr>
              <a:t>Webseite</a:t>
            </a:r>
            <a:r>
              <a:rPr lang="en-US" sz="1400" b="1" dirty="0">
                <a:solidFill>
                  <a:srgbClr val="001746"/>
                </a:solidFill>
              </a:rPr>
              <a:t>!</a:t>
            </a:r>
            <a:endParaRPr lang="de-DE" sz="1200" i="1" dirty="0">
              <a:solidFill>
                <a:srgbClr val="80808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7" name="Rechteck 6">
            <a:extLst>
              <a:ext uri="{FF2B5EF4-FFF2-40B4-BE49-F238E27FC236}">
                <a16:creationId xmlns:a16="http://schemas.microsoft.com/office/drawing/2014/main" id="{E014B777-6DD3-43F2-8244-AFB2602EF7C4}"/>
              </a:ext>
            </a:extLst>
          </p:cNvPr>
          <p:cNvSpPr/>
          <p:nvPr/>
        </p:nvSpPr>
        <p:spPr>
          <a:xfrm>
            <a:off x="8276539" y="1411093"/>
            <a:ext cx="3573188" cy="2739211"/>
          </a:xfrm>
          <a:prstGeom prst="rect">
            <a:avLst/>
          </a:prstGeom>
        </p:spPr>
        <p:txBody>
          <a:bodyPr wrap="square">
            <a:spAutoFit/>
          </a:bodyPr>
          <a:lstStyle/>
          <a:p>
            <a:pPr algn="just">
              <a:spcAft>
                <a:spcPts val="600"/>
              </a:spcAft>
            </a:pPr>
            <a:r>
              <a:rPr lang="en-US" b="1" dirty="0">
                <a:solidFill>
                  <a:srgbClr val="001746"/>
                </a:solidFill>
              </a:rPr>
              <a:t>DISK- Online Ansatz </a:t>
            </a:r>
          </a:p>
          <a:p>
            <a:pPr marL="285750" indent="-285750" algn="just">
              <a:spcAft>
                <a:spcPts val="600"/>
              </a:spcAft>
              <a:buFont typeface="Arial" panose="020B0604020202020204" pitchFamily="34" charset="0"/>
              <a:buChar char="•"/>
            </a:pPr>
            <a:r>
              <a:rPr lang="en-US" sz="1600" dirty="0">
                <a:solidFill>
                  <a:srgbClr val="001746"/>
                </a:solidFill>
              </a:rPr>
              <a:t>DISK-Online </a:t>
            </a:r>
            <a:r>
              <a:rPr lang="en-US" sz="1600" dirty="0" err="1">
                <a:solidFill>
                  <a:srgbClr val="001746"/>
                </a:solidFill>
              </a:rPr>
              <a:t>bedeutet</a:t>
            </a:r>
            <a:r>
              <a:rPr lang="en-US" sz="1600" dirty="0">
                <a:solidFill>
                  <a:srgbClr val="001746"/>
                </a:solidFill>
              </a:rPr>
              <a:t>: </a:t>
            </a:r>
            <a:r>
              <a:rPr lang="en-US" sz="1600" dirty="0" err="1">
                <a:solidFill>
                  <a:srgbClr val="001746"/>
                </a:solidFill>
              </a:rPr>
              <a:t>Didaktisch</a:t>
            </a:r>
            <a:r>
              <a:rPr lang="en-US" sz="1600" dirty="0">
                <a:solidFill>
                  <a:srgbClr val="001746"/>
                </a:solidFill>
              </a:rPr>
              <a:t>-</a:t>
            </a:r>
            <a:r>
              <a:rPr lang="en-US" sz="1600" dirty="0" err="1">
                <a:solidFill>
                  <a:srgbClr val="001746"/>
                </a:solidFill>
              </a:rPr>
              <a:t>Interaktives</a:t>
            </a:r>
            <a:r>
              <a:rPr lang="en-US" sz="1600" dirty="0">
                <a:solidFill>
                  <a:srgbClr val="001746"/>
                </a:solidFill>
              </a:rPr>
              <a:t>-Streaming-</a:t>
            </a:r>
            <a:r>
              <a:rPr lang="en-US" sz="1600" dirty="0" err="1">
                <a:solidFill>
                  <a:srgbClr val="001746"/>
                </a:solidFill>
              </a:rPr>
              <a:t>Konzept</a:t>
            </a:r>
            <a:r>
              <a:rPr lang="en-US" sz="1600" dirty="0">
                <a:solidFill>
                  <a:srgbClr val="001746"/>
                </a:solidFill>
              </a:rPr>
              <a:t>-Online (DISK-</a:t>
            </a:r>
            <a:r>
              <a:rPr lang="en-US" sz="1600" dirty="0" err="1">
                <a:solidFill>
                  <a:srgbClr val="001746"/>
                </a:solidFill>
              </a:rPr>
              <a:t>Didaktisch</a:t>
            </a:r>
            <a:r>
              <a:rPr lang="en-US" sz="1600" dirty="0">
                <a:solidFill>
                  <a:srgbClr val="001746"/>
                </a:solidFill>
              </a:rPr>
              <a:t>-</a:t>
            </a:r>
            <a:r>
              <a:rPr lang="en-US" sz="1600" dirty="0" err="1">
                <a:solidFill>
                  <a:srgbClr val="001746"/>
                </a:solidFill>
              </a:rPr>
              <a:t>Interaktives</a:t>
            </a:r>
            <a:r>
              <a:rPr lang="en-US" sz="1600" dirty="0">
                <a:solidFill>
                  <a:srgbClr val="001746"/>
                </a:solidFill>
              </a:rPr>
              <a:t>-Streaming-</a:t>
            </a:r>
            <a:r>
              <a:rPr lang="en-US" sz="1600" dirty="0" err="1">
                <a:solidFill>
                  <a:srgbClr val="001746"/>
                </a:solidFill>
              </a:rPr>
              <a:t>Konzept</a:t>
            </a:r>
            <a:r>
              <a:rPr lang="en-US" sz="1600" dirty="0">
                <a:solidFill>
                  <a:srgbClr val="001746"/>
                </a:solidFill>
              </a:rPr>
              <a:t>-Online )</a:t>
            </a:r>
          </a:p>
          <a:p>
            <a:pPr marL="285750" indent="-285750" algn="just">
              <a:spcAft>
                <a:spcPts val="600"/>
              </a:spcAft>
              <a:buFont typeface="Arial" panose="020B0604020202020204" pitchFamily="34" charset="0"/>
              <a:buChar char="•"/>
            </a:pPr>
            <a:r>
              <a:rPr lang="de-DE" sz="1600" dirty="0">
                <a:solidFill>
                  <a:srgbClr val="001746"/>
                </a:solidFill>
              </a:rPr>
              <a:t>Dieser Ansatz wurde für den Umgang mit den Herausforderungen durch COVID-19 und den technologischen Herausforderungen für Schule und Bildung entwickelt</a:t>
            </a:r>
            <a:endParaRPr lang="en-US" sz="1600" dirty="0">
              <a:solidFill>
                <a:srgbClr val="001746"/>
              </a:solidFill>
            </a:endParaRPr>
          </a:p>
        </p:txBody>
      </p:sp>
      <p:sp>
        <p:nvSpPr>
          <p:cNvPr id="22" name="Abgerundetes Rechteck 35">
            <a:extLst>
              <a:ext uri="{FF2B5EF4-FFF2-40B4-BE49-F238E27FC236}">
                <a16:creationId xmlns:a16="http://schemas.microsoft.com/office/drawing/2014/main" id="{C1894CE3-2DD2-49FA-AF76-C82F75B58B9F}"/>
              </a:ext>
            </a:extLst>
          </p:cNvPr>
          <p:cNvSpPr/>
          <p:nvPr/>
        </p:nvSpPr>
        <p:spPr>
          <a:xfrm>
            <a:off x="20464272" y="7050023"/>
            <a:ext cx="3480663" cy="233720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4400" b="1" dirty="0">
                <a:solidFill>
                  <a:srgbClr val="001746"/>
                </a:solidFill>
              </a:rPr>
              <a:t>Die DigI-VET Lernplattform ist in den Projektsprachen –  Deutsch, Englisch, Rumänisch und Griechisch verfügbar. </a:t>
            </a:r>
          </a:p>
          <a:p>
            <a:endParaRPr lang="de-DE" sz="3600" b="1" dirty="0">
              <a:solidFill>
                <a:srgbClr val="002060"/>
              </a:solidFill>
            </a:endParaRPr>
          </a:p>
          <a:p>
            <a:pPr marL="571500" indent="-571500">
              <a:buFont typeface="Arial" panose="020B0604020202020204" pitchFamily="34" charset="0"/>
              <a:buChar char="•"/>
            </a:pPr>
            <a:r>
              <a:rPr lang="de-DE" sz="3600" b="1" dirty="0">
                <a:solidFill>
                  <a:srgbClr val="001746"/>
                </a:solidFill>
              </a:rPr>
              <a:t>Englische</a:t>
            </a:r>
          </a:p>
          <a:p>
            <a:r>
              <a:rPr lang="de-DE" sz="3600" b="1" dirty="0">
                <a:solidFill>
                  <a:srgbClr val="001746"/>
                </a:solidFill>
              </a:rPr>
              <a:t>      Lernplattform: </a:t>
            </a:r>
          </a:p>
          <a:p>
            <a:pPr marL="571500" indent="-571500">
              <a:buFont typeface="Arial" panose="020B0604020202020204" pitchFamily="34" charset="0"/>
              <a:buChar char="•"/>
            </a:pPr>
            <a:endParaRPr lang="de-DE" sz="3600" b="1" dirty="0">
              <a:solidFill>
                <a:srgbClr val="002060"/>
              </a:solidFill>
            </a:endParaRPr>
          </a:p>
          <a:p>
            <a:pPr marL="571500" indent="-571500">
              <a:buFont typeface="Arial" panose="020B0604020202020204" pitchFamily="34" charset="0"/>
              <a:buChar char="•"/>
            </a:pPr>
            <a:endParaRPr lang="de-DE" sz="3600" b="1" dirty="0">
              <a:solidFill>
                <a:srgbClr val="002060"/>
              </a:solidFill>
            </a:endParaRPr>
          </a:p>
          <a:p>
            <a:pPr marL="571500" indent="-571500">
              <a:buFont typeface="Arial" panose="020B0604020202020204" pitchFamily="34" charset="0"/>
              <a:buChar char="•"/>
            </a:pPr>
            <a:endParaRPr lang="de-DE" sz="3600" b="1" dirty="0">
              <a:solidFill>
                <a:srgbClr val="002060"/>
              </a:solidFill>
            </a:endParaRPr>
          </a:p>
          <a:p>
            <a:endParaRPr lang="de-DE" sz="3600" b="1" dirty="0">
              <a:solidFill>
                <a:srgbClr val="002060"/>
              </a:solidFill>
            </a:endParaRPr>
          </a:p>
          <a:p>
            <a:endParaRPr lang="de-DE" sz="3600" b="1" dirty="0">
              <a:solidFill>
                <a:srgbClr val="002060"/>
              </a:solidFill>
            </a:endParaRPr>
          </a:p>
          <a:p>
            <a:endParaRPr lang="de-DE" sz="3600" b="1" dirty="0">
              <a:solidFill>
                <a:srgbClr val="002060"/>
              </a:solidFill>
            </a:endParaRPr>
          </a:p>
          <a:p>
            <a:pPr lvl="1"/>
            <a:endParaRPr lang="de-DE" sz="3600" b="1" dirty="0">
              <a:solidFill>
                <a:srgbClr val="001746"/>
              </a:solidFill>
            </a:endParaRPr>
          </a:p>
          <a:p>
            <a:pPr marL="571500" indent="-571500">
              <a:buFont typeface="Arial" panose="020B0604020202020204" pitchFamily="34" charset="0"/>
              <a:buChar char="•"/>
            </a:pPr>
            <a:r>
              <a:rPr lang="de-DE" sz="3600" b="1" dirty="0">
                <a:solidFill>
                  <a:srgbClr val="001746"/>
                </a:solidFill>
              </a:rPr>
              <a:t>Deutsche </a:t>
            </a:r>
          </a:p>
          <a:p>
            <a:r>
              <a:rPr lang="de-DE" sz="3600" b="1" dirty="0">
                <a:solidFill>
                  <a:srgbClr val="001746"/>
                </a:solidFill>
              </a:rPr>
              <a:t>      Lernplattform:</a:t>
            </a:r>
          </a:p>
          <a:p>
            <a:pPr marL="571500" indent="-571500">
              <a:buFont typeface="Arial" panose="020B0604020202020204" pitchFamily="34" charset="0"/>
              <a:buChar char="•"/>
            </a:pPr>
            <a:endParaRPr lang="de-DE" sz="3600" b="1" dirty="0">
              <a:solidFill>
                <a:srgbClr val="002060"/>
              </a:solidFill>
            </a:endParaRPr>
          </a:p>
          <a:p>
            <a:pPr marL="571500" indent="-571500">
              <a:buFont typeface="Arial" panose="020B0604020202020204" pitchFamily="34" charset="0"/>
              <a:buChar char="•"/>
            </a:pPr>
            <a:endParaRPr lang="de-DE" sz="3600" b="1" dirty="0">
              <a:solidFill>
                <a:srgbClr val="002060"/>
              </a:solidFill>
            </a:endParaRPr>
          </a:p>
          <a:p>
            <a:pPr marL="571500" indent="-571500">
              <a:buFont typeface="Arial" panose="020B0604020202020204" pitchFamily="34" charset="0"/>
              <a:buChar char="•"/>
            </a:pPr>
            <a:endParaRPr lang="de-DE" sz="3600" b="1" dirty="0">
              <a:solidFill>
                <a:srgbClr val="002060"/>
              </a:solidFill>
            </a:endParaRPr>
          </a:p>
          <a:p>
            <a:pPr marL="571500" indent="-571500">
              <a:buFont typeface="Arial" panose="020B0604020202020204" pitchFamily="34" charset="0"/>
              <a:buChar char="•"/>
            </a:pPr>
            <a:endParaRPr lang="de-DE" sz="3600" b="1" dirty="0">
              <a:solidFill>
                <a:srgbClr val="002060"/>
              </a:solidFill>
            </a:endParaRPr>
          </a:p>
          <a:p>
            <a:pPr marL="571500" indent="-571500">
              <a:buFont typeface="Arial" panose="020B0604020202020204" pitchFamily="34" charset="0"/>
              <a:buChar char="•"/>
            </a:pPr>
            <a:endParaRPr lang="de-DE" sz="3600" b="1" dirty="0">
              <a:solidFill>
                <a:srgbClr val="002060"/>
              </a:solidFill>
            </a:endParaRPr>
          </a:p>
          <a:p>
            <a:pPr marL="571500" indent="-571500">
              <a:buFont typeface="Arial" panose="020B0604020202020204" pitchFamily="34" charset="0"/>
              <a:buChar char="•"/>
            </a:pPr>
            <a:endParaRPr lang="de-DE" sz="3600" b="1" dirty="0">
              <a:solidFill>
                <a:srgbClr val="002060"/>
              </a:solidFill>
            </a:endParaRPr>
          </a:p>
          <a:p>
            <a:pPr lvl="1"/>
            <a:endParaRPr lang="de-DE" sz="3600" b="1" dirty="0">
              <a:solidFill>
                <a:srgbClr val="002060"/>
              </a:solidFill>
            </a:endParaRPr>
          </a:p>
          <a:p>
            <a:pPr marL="571500" indent="-571500">
              <a:buFont typeface="Arial" panose="020B0604020202020204" pitchFamily="34" charset="0"/>
              <a:buChar char="•"/>
            </a:pPr>
            <a:r>
              <a:rPr lang="de-DE" sz="3600" b="1" dirty="0">
                <a:solidFill>
                  <a:srgbClr val="001746"/>
                </a:solidFill>
              </a:rPr>
              <a:t>Griechische Lernplattform: </a:t>
            </a:r>
          </a:p>
          <a:p>
            <a:pPr lvl="1"/>
            <a:endParaRPr lang="de-DE" sz="3600" b="1" dirty="0">
              <a:solidFill>
                <a:srgbClr val="002060"/>
              </a:solidFill>
            </a:endParaRPr>
          </a:p>
          <a:p>
            <a:pPr lvl="1"/>
            <a:endParaRPr lang="de-DE" sz="3600" b="1" dirty="0">
              <a:solidFill>
                <a:srgbClr val="002060"/>
              </a:solidFill>
            </a:endParaRPr>
          </a:p>
          <a:p>
            <a:pPr lvl="1"/>
            <a:endParaRPr lang="de-DE" sz="3600" b="1" dirty="0">
              <a:solidFill>
                <a:srgbClr val="002060"/>
              </a:solidFill>
            </a:endParaRPr>
          </a:p>
          <a:p>
            <a:pPr lvl="1"/>
            <a:endParaRPr lang="de-DE" sz="3600" b="1" dirty="0">
              <a:solidFill>
                <a:srgbClr val="002060"/>
              </a:solidFill>
            </a:endParaRPr>
          </a:p>
          <a:p>
            <a:pPr lvl="1"/>
            <a:endParaRPr lang="de-DE" sz="3600" b="1" dirty="0">
              <a:solidFill>
                <a:srgbClr val="002060"/>
              </a:solidFill>
            </a:endParaRPr>
          </a:p>
          <a:p>
            <a:pPr lvl="1"/>
            <a:endParaRPr lang="de-DE" sz="3600" b="1" dirty="0">
              <a:solidFill>
                <a:srgbClr val="002060"/>
              </a:solidFill>
            </a:endParaRPr>
          </a:p>
          <a:p>
            <a:pPr lvl="1"/>
            <a:endParaRPr lang="de-DE" sz="3600" b="1" dirty="0">
              <a:solidFill>
                <a:srgbClr val="002060"/>
              </a:solidFill>
            </a:endParaRPr>
          </a:p>
          <a:p>
            <a:pPr lvl="1"/>
            <a:endParaRPr lang="de-DE" sz="3600" b="1" dirty="0">
              <a:solidFill>
                <a:srgbClr val="002060"/>
              </a:solidFill>
            </a:endParaRPr>
          </a:p>
          <a:p>
            <a:pPr marL="571500" indent="-571500">
              <a:buFont typeface="Arial" panose="020B0604020202020204" pitchFamily="34" charset="0"/>
              <a:buChar char="•"/>
            </a:pPr>
            <a:r>
              <a:rPr lang="de-DE" sz="3600" b="1" dirty="0">
                <a:solidFill>
                  <a:srgbClr val="001746"/>
                </a:solidFill>
              </a:rPr>
              <a:t>Rumänische Lernplattform:</a:t>
            </a:r>
          </a:p>
          <a:p>
            <a:pPr marL="571500" indent="-571500">
              <a:buFont typeface="Arial" panose="020B0604020202020204" pitchFamily="34" charset="0"/>
              <a:buChar char="•"/>
            </a:pPr>
            <a:endParaRPr lang="de-DE" sz="3600" b="1" dirty="0"/>
          </a:p>
          <a:p>
            <a:pPr marL="571500" indent="-571500">
              <a:buFont typeface="Arial" panose="020B0604020202020204" pitchFamily="34" charset="0"/>
              <a:buChar char="•"/>
            </a:pPr>
            <a:endParaRPr lang="de-DE" sz="3600" b="1" dirty="0"/>
          </a:p>
          <a:p>
            <a:pPr marL="571500" indent="-571500">
              <a:buFont typeface="Arial" panose="020B0604020202020204" pitchFamily="34" charset="0"/>
              <a:buChar char="•"/>
            </a:pPr>
            <a:endParaRPr lang="de-DE" sz="3600" b="1" dirty="0"/>
          </a:p>
        </p:txBody>
      </p:sp>
      <p:pic>
        <p:nvPicPr>
          <p:cNvPr id="25" name="Grafik 24">
            <a:extLst>
              <a:ext uri="{FF2B5EF4-FFF2-40B4-BE49-F238E27FC236}">
                <a16:creationId xmlns:a16="http://schemas.microsoft.com/office/drawing/2014/main" id="{6478ED3C-0889-475A-9688-EE416CDB4294}"/>
              </a:ext>
            </a:extLst>
          </p:cNvPr>
          <p:cNvPicPr>
            <a:picLocks noChangeAspect="1"/>
          </p:cNvPicPr>
          <p:nvPr/>
        </p:nvPicPr>
        <p:blipFill>
          <a:blip r:embed="rId4"/>
          <a:stretch>
            <a:fillRect/>
          </a:stretch>
        </p:blipFill>
        <p:spPr>
          <a:xfrm>
            <a:off x="19342186" y="16247936"/>
            <a:ext cx="2270235" cy="2549649"/>
          </a:xfrm>
          <a:prstGeom prst="rect">
            <a:avLst/>
          </a:prstGeom>
        </p:spPr>
      </p:pic>
      <p:pic>
        <p:nvPicPr>
          <p:cNvPr id="28" name="Grafik 27">
            <a:extLst>
              <a:ext uri="{FF2B5EF4-FFF2-40B4-BE49-F238E27FC236}">
                <a16:creationId xmlns:a16="http://schemas.microsoft.com/office/drawing/2014/main" id="{1C8D30DD-8DEF-4C37-A6E8-F8A272AF4E3B}"/>
              </a:ext>
            </a:extLst>
          </p:cNvPr>
          <p:cNvPicPr>
            <a:picLocks noChangeAspect="1"/>
          </p:cNvPicPr>
          <p:nvPr/>
        </p:nvPicPr>
        <p:blipFill>
          <a:blip r:embed="rId5"/>
          <a:stretch>
            <a:fillRect/>
          </a:stretch>
        </p:blipFill>
        <p:spPr>
          <a:xfrm>
            <a:off x="19432575" y="11446157"/>
            <a:ext cx="2270235" cy="2514722"/>
          </a:xfrm>
          <a:prstGeom prst="rect">
            <a:avLst/>
          </a:prstGeom>
        </p:spPr>
      </p:pic>
      <p:pic>
        <p:nvPicPr>
          <p:cNvPr id="29" name="Grafik 28">
            <a:extLst>
              <a:ext uri="{FF2B5EF4-FFF2-40B4-BE49-F238E27FC236}">
                <a16:creationId xmlns:a16="http://schemas.microsoft.com/office/drawing/2014/main" id="{677DB213-EF2A-44C5-B5DE-2DAE4F4DF910}"/>
              </a:ext>
            </a:extLst>
          </p:cNvPr>
          <p:cNvPicPr>
            <a:picLocks noChangeAspect="1"/>
          </p:cNvPicPr>
          <p:nvPr/>
        </p:nvPicPr>
        <p:blipFill>
          <a:blip r:embed="rId6"/>
          <a:stretch>
            <a:fillRect/>
          </a:stretch>
        </p:blipFill>
        <p:spPr>
          <a:xfrm>
            <a:off x="19511959" y="21658010"/>
            <a:ext cx="2095602" cy="2523454"/>
          </a:xfrm>
          <a:prstGeom prst="rect">
            <a:avLst/>
          </a:prstGeom>
        </p:spPr>
      </p:pic>
      <p:pic>
        <p:nvPicPr>
          <p:cNvPr id="32" name="Grafik 31">
            <a:extLst>
              <a:ext uri="{FF2B5EF4-FFF2-40B4-BE49-F238E27FC236}">
                <a16:creationId xmlns:a16="http://schemas.microsoft.com/office/drawing/2014/main" id="{05D586F4-9430-4A18-977F-C6A89C268A01}"/>
              </a:ext>
            </a:extLst>
          </p:cNvPr>
          <p:cNvPicPr>
            <a:picLocks noChangeAspect="1"/>
          </p:cNvPicPr>
          <p:nvPr/>
        </p:nvPicPr>
        <p:blipFill>
          <a:blip r:embed="rId7"/>
          <a:stretch>
            <a:fillRect/>
          </a:stretch>
        </p:blipFill>
        <p:spPr>
          <a:xfrm>
            <a:off x="19511959" y="27083829"/>
            <a:ext cx="2095602" cy="2462332"/>
          </a:xfrm>
          <a:prstGeom prst="rect">
            <a:avLst/>
          </a:prstGeom>
        </p:spPr>
      </p:pic>
      <p:pic>
        <p:nvPicPr>
          <p:cNvPr id="36" name="Grafik 35">
            <a:extLst>
              <a:ext uri="{FF2B5EF4-FFF2-40B4-BE49-F238E27FC236}">
                <a16:creationId xmlns:a16="http://schemas.microsoft.com/office/drawing/2014/main" id="{6EB5718C-90F3-48E2-B2D6-1CC680A87529}"/>
              </a:ext>
            </a:extLst>
          </p:cNvPr>
          <p:cNvPicPr>
            <a:picLocks noChangeAspect="1"/>
          </p:cNvPicPr>
          <p:nvPr/>
        </p:nvPicPr>
        <p:blipFill>
          <a:blip r:embed="rId8"/>
          <a:stretch>
            <a:fillRect/>
          </a:stretch>
        </p:blipFill>
        <p:spPr>
          <a:xfrm>
            <a:off x="10397274" y="215570"/>
            <a:ext cx="1271282" cy="921637"/>
          </a:xfrm>
          <a:prstGeom prst="rect">
            <a:avLst/>
          </a:prstGeom>
        </p:spPr>
      </p:pic>
      <p:pic>
        <p:nvPicPr>
          <p:cNvPr id="37" name="Grafik 36">
            <a:extLst>
              <a:ext uri="{FF2B5EF4-FFF2-40B4-BE49-F238E27FC236}">
                <a16:creationId xmlns:a16="http://schemas.microsoft.com/office/drawing/2014/main" id="{8BCEB14F-C648-4682-BDD9-8B1F19A0C281}"/>
              </a:ext>
            </a:extLst>
          </p:cNvPr>
          <p:cNvPicPr/>
          <p:nvPr/>
        </p:nvPicPr>
        <p:blipFill>
          <a:blip r:embed="rId9"/>
          <a:stretch>
            <a:fillRect/>
          </a:stretch>
        </p:blipFill>
        <p:spPr>
          <a:xfrm>
            <a:off x="10117793" y="6121208"/>
            <a:ext cx="1987550" cy="567690"/>
          </a:xfrm>
          <a:prstGeom prst="rect">
            <a:avLst/>
          </a:prstGeom>
        </p:spPr>
      </p:pic>
      <p:pic>
        <p:nvPicPr>
          <p:cNvPr id="8" name="Grafik 7">
            <a:extLst>
              <a:ext uri="{FF2B5EF4-FFF2-40B4-BE49-F238E27FC236}">
                <a16:creationId xmlns:a16="http://schemas.microsoft.com/office/drawing/2014/main" id="{BCEF9D5D-957B-4BE8-B7A8-0CF2AC9B68A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43563" y="6189136"/>
            <a:ext cx="883920" cy="457200"/>
          </a:xfrm>
          <a:prstGeom prst="rect">
            <a:avLst/>
          </a:prstGeom>
        </p:spPr>
      </p:pic>
      <p:pic>
        <p:nvPicPr>
          <p:cNvPr id="11" name="Grafik 10">
            <a:extLst>
              <a:ext uri="{FF2B5EF4-FFF2-40B4-BE49-F238E27FC236}">
                <a16:creationId xmlns:a16="http://schemas.microsoft.com/office/drawing/2014/main" id="{6F56A119-B2A0-4AEA-A4CD-7F6CE041FD1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63128" y="6156068"/>
            <a:ext cx="1226017" cy="501956"/>
          </a:xfrm>
          <a:prstGeom prst="rect">
            <a:avLst/>
          </a:prstGeom>
        </p:spPr>
      </p:pic>
      <p:pic>
        <p:nvPicPr>
          <p:cNvPr id="13" name="Grafik 12">
            <a:extLst>
              <a:ext uri="{FF2B5EF4-FFF2-40B4-BE49-F238E27FC236}">
                <a16:creationId xmlns:a16="http://schemas.microsoft.com/office/drawing/2014/main" id="{44390A15-1EB8-4847-8532-68716AEE1BA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67549" y="6159049"/>
            <a:ext cx="385945" cy="516891"/>
          </a:xfrm>
          <a:prstGeom prst="rect">
            <a:avLst/>
          </a:prstGeom>
        </p:spPr>
      </p:pic>
      <p:pic>
        <p:nvPicPr>
          <p:cNvPr id="38" name="Grafik 1">
            <a:extLst>
              <a:ext uri="{FF2B5EF4-FFF2-40B4-BE49-F238E27FC236}">
                <a16:creationId xmlns:a16="http://schemas.microsoft.com/office/drawing/2014/main" id="{C06171A5-8A90-45FD-BE52-802DD4F10C5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14893" y="1711387"/>
            <a:ext cx="1907633" cy="24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624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Breitbild</PresentationFormat>
  <Paragraphs>52</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 Theme</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Admin</dc:creator>
  <cp:lastModifiedBy>jsc</cp:lastModifiedBy>
  <cp:revision>35</cp:revision>
  <dcterms:created xsi:type="dcterms:W3CDTF">2015-05-11T10:05:23Z</dcterms:created>
  <dcterms:modified xsi:type="dcterms:W3CDTF">2021-07-05T08:26:16Z</dcterms:modified>
</cp:coreProperties>
</file>