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5203150" cy="36004500"/>
  <p:notesSz cx="6669088" cy="9928225"/>
  <p:defaultTextStyle>
    <a:defPPr>
      <a:defRPr lang="de-DE"/>
    </a:defPPr>
    <a:lvl1pPr marL="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Zoyke" initials="AZ" lastIdx="3" clrIdx="0"/>
  <p:cmAuthor id="1" name="Janine" initials="J" lastIdx="1" clrIdx="1"/>
  <p:cmAuthor id="2" name="Meike Claus" initials="MC" lastIdx="3" clrIdx="2">
    <p:extLst/>
  </p:cmAuthor>
  <p:cmAuthor id="3" name="Eva" initials="E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733"/>
    <a:srgbClr val="001746"/>
    <a:srgbClr val="E61E67"/>
    <a:srgbClr val="FFFFFF"/>
    <a:srgbClr val="CE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646" autoAdjust="0"/>
    <p:restoredTop sz="97681" autoAdjust="0"/>
  </p:normalViewPr>
  <p:slideViewPr>
    <p:cSldViewPr>
      <p:cViewPr varScale="1">
        <p:scale>
          <a:sx n="17" d="100"/>
          <a:sy n="17" d="100"/>
        </p:scale>
        <p:origin x="2952" y="53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3021" y="48"/>
      </p:cViewPr>
      <p:guideLst>
        <p:guide orient="horz" pos="3110"/>
        <p:guide pos="2101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FDE67-B04A-4050-A5F2-DBF40067BC6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23E0D3E-DD6C-4996-9408-EA3D700B8740}">
      <dgm:prSet phldrT="[Text]"/>
      <dgm:spPr/>
      <dgm:t>
        <a:bodyPr/>
        <a:lstStyle/>
        <a:p>
          <a:r>
            <a:rPr lang="en-US" dirty="0"/>
            <a:t>SAFE - Teacher training course on </a:t>
          </a:r>
          <a:r>
            <a:rPr lang="en-US" dirty="0" err="1"/>
            <a:t>Streamlabs</a:t>
          </a:r>
          <a:r>
            <a:rPr lang="en-US" dirty="0"/>
            <a:t> OBS and use of </a:t>
          </a:r>
          <a:r>
            <a:rPr lang="de-DE" dirty="0" err="1"/>
            <a:t>streaming</a:t>
          </a:r>
          <a:r>
            <a:rPr lang="de-DE" dirty="0"/>
            <a:t> </a:t>
          </a:r>
          <a:r>
            <a:rPr lang="de-DE" dirty="0" err="1"/>
            <a:t>platforms</a:t>
          </a:r>
          <a:endParaRPr lang="de-DE" dirty="0"/>
        </a:p>
      </dgm:t>
    </dgm:pt>
    <dgm:pt modelId="{8831469D-38AE-4722-8520-599EFA2581FE}" type="parTrans" cxnId="{FD3789C9-1A92-4CB7-A16E-6ACD6D2E6894}">
      <dgm:prSet/>
      <dgm:spPr/>
      <dgm:t>
        <a:bodyPr/>
        <a:lstStyle/>
        <a:p>
          <a:endParaRPr lang="de-DE"/>
        </a:p>
      </dgm:t>
    </dgm:pt>
    <dgm:pt modelId="{6175E582-640F-4CA0-A512-95F7EE477645}" type="sibTrans" cxnId="{FD3789C9-1A92-4CB7-A16E-6ACD6D2E6894}">
      <dgm:prSet/>
      <dgm:spPr/>
      <dgm:t>
        <a:bodyPr/>
        <a:lstStyle/>
        <a:p>
          <a:endParaRPr lang="de-DE"/>
        </a:p>
      </dgm:t>
    </dgm:pt>
    <dgm:pt modelId="{0C0A8C2B-F945-44EE-B841-D59E0375781A}">
      <dgm:prSet/>
      <dgm:spPr/>
      <dgm:t>
        <a:bodyPr/>
        <a:lstStyle/>
        <a:p>
          <a:r>
            <a:rPr lang="en-US" dirty="0"/>
            <a:t>SAFE - Creation of streaming videos, didactic materials</a:t>
          </a:r>
          <a:endParaRPr lang="de-DE" dirty="0"/>
        </a:p>
      </dgm:t>
    </dgm:pt>
    <dgm:pt modelId="{CA76D6E3-0EAE-4E74-8EAA-DE3F2E70DCCD}" type="parTrans" cxnId="{EBD94CC1-33E2-497D-985B-34310BC6C557}">
      <dgm:prSet/>
      <dgm:spPr/>
      <dgm:t>
        <a:bodyPr/>
        <a:lstStyle/>
        <a:p>
          <a:endParaRPr lang="de-DE"/>
        </a:p>
      </dgm:t>
    </dgm:pt>
    <dgm:pt modelId="{B1239FD8-3588-40D3-9630-1F8B5EE8FB5F}" type="sibTrans" cxnId="{EBD94CC1-33E2-497D-985B-34310BC6C557}">
      <dgm:prSet/>
      <dgm:spPr/>
      <dgm:t>
        <a:bodyPr/>
        <a:lstStyle/>
        <a:p>
          <a:endParaRPr lang="de-DE"/>
        </a:p>
      </dgm:t>
    </dgm:pt>
    <dgm:pt modelId="{19D3C731-C555-4A41-891B-F523631D18A4}">
      <dgm:prSet/>
      <dgm:spPr/>
      <dgm:t>
        <a:bodyPr/>
        <a:lstStyle/>
        <a:p>
          <a:r>
            <a:rPr lang="en-US" dirty="0"/>
            <a:t>SAFE - The teacher handbook on the eLearning approach and the </a:t>
          </a:r>
          <a:r>
            <a:rPr lang="de-DE" dirty="0"/>
            <a:t>SAFE-Streaming-in-School-Education-</a:t>
          </a:r>
          <a:r>
            <a:rPr lang="de-DE" dirty="0" err="1"/>
            <a:t>book</a:t>
          </a:r>
          <a:endParaRPr lang="de-DE" dirty="0"/>
        </a:p>
      </dgm:t>
    </dgm:pt>
    <dgm:pt modelId="{38B04D49-E18E-44F0-B167-FB1396233339}" type="parTrans" cxnId="{7E87287D-22C1-4DEE-A516-AEF81F2BC902}">
      <dgm:prSet/>
      <dgm:spPr/>
      <dgm:t>
        <a:bodyPr/>
        <a:lstStyle/>
        <a:p>
          <a:endParaRPr lang="de-DE"/>
        </a:p>
      </dgm:t>
    </dgm:pt>
    <dgm:pt modelId="{7BB24BCB-9960-4AAD-AE61-FB1FC143F9FE}" type="sibTrans" cxnId="{7E87287D-22C1-4DEE-A516-AEF81F2BC902}">
      <dgm:prSet/>
      <dgm:spPr/>
      <dgm:t>
        <a:bodyPr/>
        <a:lstStyle/>
        <a:p>
          <a:endParaRPr lang="de-DE"/>
        </a:p>
      </dgm:t>
    </dgm:pt>
    <dgm:pt modelId="{A9B777BB-56C0-48A7-A57E-DC745E6FB88D}">
      <dgm:prSet/>
      <dgm:spPr/>
      <dgm:t>
        <a:bodyPr/>
        <a:lstStyle/>
        <a:p>
          <a:r>
            <a:rPr lang="en-US"/>
            <a:t>SAFE - Policy Paper and Layman´s report learning with streaming </a:t>
          </a:r>
          <a:r>
            <a:rPr lang="de-DE"/>
            <a:t>tools</a:t>
          </a:r>
          <a:endParaRPr lang="de-DE" dirty="0"/>
        </a:p>
      </dgm:t>
    </dgm:pt>
    <dgm:pt modelId="{6F7BC855-BDAE-4157-A4B8-38C90D950BE7}" type="parTrans" cxnId="{BCF743D1-6DF7-41A1-AB36-8EED0F28800C}">
      <dgm:prSet/>
      <dgm:spPr/>
      <dgm:t>
        <a:bodyPr/>
        <a:lstStyle/>
        <a:p>
          <a:endParaRPr lang="de-DE"/>
        </a:p>
      </dgm:t>
    </dgm:pt>
    <dgm:pt modelId="{6CD1A1B9-7B8E-4D42-B736-D6E264327ACD}" type="sibTrans" cxnId="{BCF743D1-6DF7-41A1-AB36-8EED0F28800C}">
      <dgm:prSet/>
      <dgm:spPr/>
      <dgm:t>
        <a:bodyPr/>
        <a:lstStyle/>
        <a:p>
          <a:endParaRPr lang="de-DE"/>
        </a:p>
      </dgm:t>
    </dgm:pt>
    <dgm:pt modelId="{71B0F88E-AD9A-4CA3-8D5F-B04D65D0E29D}">
      <dgm:prSet phldrT="[Text]"/>
      <dgm:spPr/>
      <dgm:t>
        <a:bodyPr/>
        <a:lstStyle/>
        <a:p>
          <a:r>
            <a:rPr lang="en-US" dirty="0"/>
            <a:t>SAFE – Acceptance of eLearning and streaming in school education in times of COVID-19</a:t>
          </a:r>
          <a:endParaRPr lang="de-DE" dirty="0"/>
        </a:p>
      </dgm:t>
    </dgm:pt>
    <dgm:pt modelId="{15992F9F-5DE9-4817-889B-3BF46F44AA87}" type="parTrans" cxnId="{96552A18-0F95-42C9-8371-81160CB3292B}">
      <dgm:prSet/>
      <dgm:spPr/>
      <dgm:t>
        <a:bodyPr/>
        <a:lstStyle/>
        <a:p>
          <a:endParaRPr lang="de-DE"/>
        </a:p>
      </dgm:t>
    </dgm:pt>
    <dgm:pt modelId="{E2CE286C-DDEE-4575-9038-3D0F38EC2DCF}" type="sibTrans" cxnId="{96552A18-0F95-42C9-8371-81160CB3292B}">
      <dgm:prSet/>
      <dgm:spPr/>
      <dgm:t>
        <a:bodyPr/>
        <a:lstStyle/>
        <a:p>
          <a:endParaRPr lang="de-DE"/>
        </a:p>
      </dgm:t>
    </dgm:pt>
    <dgm:pt modelId="{109EC24E-9620-4A02-B7DA-94181ACE4D0E}">
      <dgm:prSet phldrT="[Text]"/>
      <dgm:spPr/>
      <dgm:t>
        <a:bodyPr/>
        <a:lstStyle/>
        <a:p>
          <a:r>
            <a:rPr lang="en-US" dirty="0"/>
            <a:t>SAFE - The streaming concept for schools</a:t>
          </a:r>
          <a:endParaRPr lang="de-DE" dirty="0"/>
        </a:p>
      </dgm:t>
    </dgm:pt>
    <dgm:pt modelId="{9E073975-FB5D-41B8-AE5E-1E06F17C1C48}" type="parTrans" cxnId="{5F16A251-E723-43AD-BA20-A787A8A28EB3}">
      <dgm:prSet/>
      <dgm:spPr/>
      <dgm:t>
        <a:bodyPr/>
        <a:lstStyle/>
        <a:p>
          <a:endParaRPr lang="de-DE"/>
        </a:p>
      </dgm:t>
    </dgm:pt>
    <dgm:pt modelId="{632ACA27-F742-4A7A-996A-A57B5DB859D6}" type="sibTrans" cxnId="{5F16A251-E723-43AD-BA20-A787A8A28EB3}">
      <dgm:prSet/>
      <dgm:spPr/>
      <dgm:t>
        <a:bodyPr/>
        <a:lstStyle/>
        <a:p>
          <a:endParaRPr lang="de-DE"/>
        </a:p>
      </dgm:t>
    </dgm:pt>
    <dgm:pt modelId="{C9191308-ECE7-4A8A-91C4-FDAB4413E1CD}">
      <dgm:prSet/>
      <dgm:spPr/>
      <dgm:t>
        <a:bodyPr/>
        <a:lstStyle/>
        <a:p>
          <a:r>
            <a:rPr lang="en-US" dirty="0"/>
            <a:t>SAFE – Implementation and evaluation at schools</a:t>
          </a:r>
          <a:endParaRPr lang="de-DE" dirty="0"/>
        </a:p>
      </dgm:t>
    </dgm:pt>
    <dgm:pt modelId="{CE35E694-B12B-46B5-A8E3-A4C49E26C089}" type="parTrans" cxnId="{E79D1E67-2DE5-48B6-AB78-07ED687EA779}">
      <dgm:prSet/>
      <dgm:spPr/>
      <dgm:t>
        <a:bodyPr/>
        <a:lstStyle/>
        <a:p>
          <a:endParaRPr lang="de-DE"/>
        </a:p>
      </dgm:t>
    </dgm:pt>
    <dgm:pt modelId="{F230552B-F6A6-4BD7-ACAE-56FA73AC23A0}" type="sibTrans" cxnId="{E79D1E67-2DE5-48B6-AB78-07ED687EA779}">
      <dgm:prSet/>
      <dgm:spPr/>
      <dgm:t>
        <a:bodyPr/>
        <a:lstStyle/>
        <a:p>
          <a:endParaRPr lang="de-DE"/>
        </a:p>
      </dgm:t>
    </dgm:pt>
    <dgm:pt modelId="{11B51906-E613-45AA-A16E-8A5B7B76A84E}" type="pres">
      <dgm:prSet presAssocID="{48AFDE67-B04A-4050-A5F2-DBF40067BC6A}" presName="Name0" presStyleCnt="0">
        <dgm:presLayoutVars>
          <dgm:dir/>
          <dgm:resizeHandles/>
        </dgm:presLayoutVars>
      </dgm:prSet>
      <dgm:spPr/>
    </dgm:pt>
    <dgm:pt modelId="{2B2FFB80-AB7D-4D17-BBBC-6EE72450029A}" type="pres">
      <dgm:prSet presAssocID="{71B0F88E-AD9A-4CA3-8D5F-B04D65D0E29D}" presName="compNode" presStyleCnt="0"/>
      <dgm:spPr/>
    </dgm:pt>
    <dgm:pt modelId="{730D9C51-0FDB-467B-A861-0CB91D51EA7F}" type="pres">
      <dgm:prSet presAssocID="{71B0F88E-AD9A-4CA3-8D5F-B04D65D0E29D}" presName="dummyConnPt" presStyleCnt="0"/>
      <dgm:spPr/>
    </dgm:pt>
    <dgm:pt modelId="{8293B527-A9D5-462F-9049-50E0D7E233AA}" type="pres">
      <dgm:prSet presAssocID="{71B0F88E-AD9A-4CA3-8D5F-B04D65D0E29D}" presName="node" presStyleLbl="node1" presStyleIdx="0" presStyleCnt="7">
        <dgm:presLayoutVars>
          <dgm:bulletEnabled val="1"/>
        </dgm:presLayoutVars>
      </dgm:prSet>
      <dgm:spPr/>
    </dgm:pt>
    <dgm:pt modelId="{548B6AB3-1220-4522-8D0F-62A40780614F}" type="pres">
      <dgm:prSet presAssocID="{E2CE286C-DDEE-4575-9038-3D0F38EC2DCF}" presName="sibTrans" presStyleLbl="bgSibTrans2D1" presStyleIdx="0" presStyleCnt="6"/>
      <dgm:spPr/>
    </dgm:pt>
    <dgm:pt modelId="{66C6DD56-1097-4C8A-8DB0-338EA879CFC6}" type="pres">
      <dgm:prSet presAssocID="{109EC24E-9620-4A02-B7DA-94181ACE4D0E}" presName="compNode" presStyleCnt="0"/>
      <dgm:spPr/>
    </dgm:pt>
    <dgm:pt modelId="{33542F34-A55C-448F-A3DF-6E7417FC5E64}" type="pres">
      <dgm:prSet presAssocID="{109EC24E-9620-4A02-B7DA-94181ACE4D0E}" presName="dummyConnPt" presStyleCnt="0"/>
      <dgm:spPr/>
    </dgm:pt>
    <dgm:pt modelId="{2F477CA2-2E1D-4254-9EFD-6EE98B3519D1}" type="pres">
      <dgm:prSet presAssocID="{109EC24E-9620-4A02-B7DA-94181ACE4D0E}" presName="node" presStyleLbl="node1" presStyleIdx="1" presStyleCnt="7">
        <dgm:presLayoutVars>
          <dgm:bulletEnabled val="1"/>
        </dgm:presLayoutVars>
      </dgm:prSet>
      <dgm:spPr/>
    </dgm:pt>
    <dgm:pt modelId="{42EB63DC-2BDF-4676-992B-2D6CEFEADAD3}" type="pres">
      <dgm:prSet presAssocID="{632ACA27-F742-4A7A-996A-A57B5DB859D6}" presName="sibTrans" presStyleLbl="bgSibTrans2D1" presStyleIdx="1" presStyleCnt="6"/>
      <dgm:spPr/>
    </dgm:pt>
    <dgm:pt modelId="{14189611-EA8A-4FF1-9089-870836E6733B}" type="pres">
      <dgm:prSet presAssocID="{A23E0D3E-DD6C-4996-9408-EA3D700B8740}" presName="compNode" presStyleCnt="0"/>
      <dgm:spPr/>
    </dgm:pt>
    <dgm:pt modelId="{8DBF51DD-0AC9-4715-87DE-C3F078E57B37}" type="pres">
      <dgm:prSet presAssocID="{A23E0D3E-DD6C-4996-9408-EA3D700B8740}" presName="dummyConnPt" presStyleCnt="0"/>
      <dgm:spPr/>
    </dgm:pt>
    <dgm:pt modelId="{49B39E6F-9BC0-4B15-9486-CE7B9F80B38A}" type="pres">
      <dgm:prSet presAssocID="{A23E0D3E-DD6C-4996-9408-EA3D700B8740}" presName="node" presStyleLbl="node1" presStyleIdx="2" presStyleCnt="7">
        <dgm:presLayoutVars>
          <dgm:bulletEnabled val="1"/>
        </dgm:presLayoutVars>
      </dgm:prSet>
      <dgm:spPr/>
    </dgm:pt>
    <dgm:pt modelId="{57163D58-31C6-4B31-AC06-80AC0937F007}" type="pres">
      <dgm:prSet presAssocID="{6175E582-640F-4CA0-A512-95F7EE477645}" presName="sibTrans" presStyleLbl="bgSibTrans2D1" presStyleIdx="2" presStyleCnt="6"/>
      <dgm:spPr/>
    </dgm:pt>
    <dgm:pt modelId="{89C15B5F-4D14-454C-A86C-C32F3B05CD48}" type="pres">
      <dgm:prSet presAssocID="{C9191308-ECE7-4A8A-91C4-FDAB4413E1CD}" presName="compNode" presStyleCnt="0"/>
      <dgm:spPr/>
    </dgm:pt>
    <dgm:pt modelId="{4DA379CA-201E-4D44-944E-C4B6DF07F891}" type="pres">
      <dgm:prSet presAssocID="{C9191308-ECE7-4A8A-91C4-FDAB4413E1CD}" presName="dummyConnPt" presStyleCnt="0"/>
      <dgm:spPr/>
    </dgm:pt>
    <dgm:pt modelId="{08ED5D7C-08BB-49D1-922E-634A9B8DAFCB}" type="pres">
      <dgm:prSet presAssocID="{C9191308-ECE7-4A8A-91C4-FDAB4413E1CD}" presName="node" presStyleLbl="node1" presStyleIdx="3" presStyleCnt="7">
        <dgm:presLayoutVars>
          <dgm:bulletEnabled val="1"/>
        </dgm:presLayoutVars>
      </dgm:prSet>
      <dgm:spPr/>
    </dgm:pt>
    <dgm:pt modelId="{DDC638C4-4B36-4E80-96C4-57E4D40D36EC}" type="pres">
      <dgm:prSet presAssocID="{F230552B-F6A6-4BD7-ACAE-56FA73AC23A0}" presName="sibTrans" presStyleLbl="bgSibTrans2D1" presStyleIdx="3" presStyleCnt="6"/>
      <dgm:spPr/>
    </dgm:pt>
    <dgm:pt modelId="{882BCAF7-88CA-49F5-B6D1-22A735182829}" type="pres">
      <dgm:prSet presAssocID="{0C0A8C2B-F945-44EE-B841-D59E0375781A}" presName="compNode" presStyleCnt="0"/>
      <dgm:spPr/>
    </dgm:pt>
    <dgm:pt modelId="{F33F99EC-DDE5-4EBE-B014-A179822BE666}" type="pres">
      <dgm:prSet presAssocID="{0C0A8C2B-F945-44EE-B841-D59E0375781A}" presName="dummyConnPt" presStyleCnt="0"/>
      <dgm:spPr/>
    </dgm:pt>
    <dgm:pt modelId="{2030E99A-846A-4042-A982-A2F815AD254E}" type="pres">
      <dgm:prSet presAssocID="{0C0A8C2B-F945-44EE-B841-D59E0375781A}" presName="node" presStyleLbl="node1" presStyleIdx="4" presStyleCnt="7">
        <dgm:presLayoutVars>
          <dgm:bulletEnabled val="1"/>
        </dgm:presLayoutVars>
      </dgm:prSet>
      <dgm:spPr/>
    </dgm:pt>
    <dgm:pt modelId="{108D0EE8-C459-46BF-930B-EF247B24A440}" type="pres">
      <dgm:prSet presAssocID="{B1239FD8-3588-40D3-9630-1F8B5EE8FB5F}" presName="sibTrans" presStyleLbl="bgSibTrans2D1" presStyleIdx="4" presStyleCnt="6"/>
      <dgm:spPr/>
    </dgm:pt>
    <dgm:pt modelId="{66C9A681-87DF-4FCF-8396-B18DE202C1FF}" type="pres">
      <dgm:prSet presAssocID="{19D3C731-C555-4A41-891B-F523631D18A4}" presName="compNode" presStyleCnt="0"/>
      <dgm:spPr/>
    </dgm:pt>
    <dgm:pt modelId="{A09DF8B1-1765-4457-B0A0-F5E846447BDB}" type="pres">
      <dgm:prSet presAssocID="{19D3C731-C555-4A41-891B-F523631D18A4}" presName="dummyConnPt" presStyleCnt="0"/>
      <dgm:spPr/>
    </dgm:pt>
    <dgm:pt modelId="{C238733E-5439-4519-84FC-4BF267D63F28}" type="pres">
      <dgm:prSet presAssocID="{19D3C731-C555-4A41-891B-F523631D18A4}" presName="node" presStyleLbl="node1" presStyleIdx="5" presStyleCnt="7">
        <dgm:presLayoutVars>
          <dgm:bulletEnabled val="1"/>
        </dgm:presLayoutVars>
      </dgm:prSet>
      <dgm:spPr/>
    </dgm:pt>
    <dgm:pt modelId="{32E41DF8-62C7-46C8-B730-B2EA887B5752}" type="pres">
      <dgm:prSet presAssocID="{7BB24BCB-9960-4AAD-AE61-FB1FC143F9FE}" presName="sibTrans" presStyleLbl="bgSibTrans2D1" presStyleIdx="5" presStyleCnt="6"/>
      <dgm:spPr/>
    </dgm:pt>
    <dgm:pt modelId="{4744BB5E-2719-4A95-8178-F9D8073337D2}" type="pres">
      <dgm:prSet presAssocID="{A9B777BB-56C0-48A7-A57E-DC745E6FB88D}" presName="compNode" presStyleCnt="0"/>
      <dgm:spPr/>
    </dgm:pt>
    <dgm:pt modelId="{EBD77EDB-B39D-4337-A6FD-ECC832DE4E91}" type="pres">
      <dgm:prSet presAssocID="{A9B777BB-56C0-48A7-A57E-DC745E6FB88D}" presName="dummyConnPt" presStyleCnt="0"/>
      <dgm:spPr/>
    </dgm:pt>
    <dgm:pt modelId="{9924CCA3-DBCB-43D1-AD8F-7BCE95A744FB}" type="pres">
      <dgm:prSet presAssocID="{A9B777BB-56C0-48A7-A57E-DC745E6FB88D}" presName="node" presStyleLbl="node1" presStyleIdx="6" presStyleCnt="7">
        <dgm:presLayoutVars>
          <dgm:bulletEnabled val="1"/>
        </dgm:presLayoutVars>
      </dgm:prSet>
      <dgm:spPr/>
    </dgm:pt>
  </dgm:ptLst>
  <dgm:cxnLst>
    <dgm:cxn modelId="{4862620D-FC7A-43EB-8179-7FC1ECD65953}" type="presOf" srcId="{71B0F88E-AD9A-4CA3-8D5F-B04D65D0E29D}" destId="{8293B527-A9D5-462F-9049-50E0D7E233AA}" srcOrd="0" destOrd="0" presId="urn:microsoft.com/office/officeart/2005/8/layout/bProcess4"/>
    <dgm:cxn modelId="{96552A18-0F95-42C9-8371-81160CB3292B}" srcId="{48AFDE67-B04A-4050-A5F2-DBF40067BC6A}" destId="{71B0F88E-AD9A-4CA3-8D5F-B04D65D0E29D}" srcOrd="0" destOrd="0" parTransId="{15992F9F-5DE9-4817-889B-3BF46F44AA87}" sibTransId="{E2CE286C-DDEE-4575-9038-3D0F38EC2DCF}"/>
    <dgm:cxn modelId="{6A254F36-9AED-4797-BAB1-31A12EAE8C96}" type="presOf" srcId="{0C0A8C2B-F945-44EE-B841-D59E0375781A}" destId="{2030E99A-846A-4042-A982-A2F815AD254E}" srcOrd="0" destOrd="0" presId="urn:microsoft.com/office/officeart/2005/8/layout/bProcess4"/>
    <dgm:cxn modelId="{9A88FB62-3F2A-4CD5-84DB-396D32D41F34}" type="presOf" srcId="{632ACA27-F742-4A7A-996A-A57B5DB859D6}" destId="{42EB63DC-2BDF-4676-992B-2D6CEFEADAD3}" srcOrd="0" destOrd="0" presId="urn:microsoft.com/office/officeart/2005/8/layout/bProcess4"/>
    <dgm:cxn modelId="{E79D1E67-2DE5-48B6-AB78-07ED687EA779}" srcId="{48AFDE67-B04A-4050-A5F2-DBF40067BC6A}" destId="{C9191308-ECE7-4A8A-91C4-FDAB4413E1CD}" srcOrd="3" destOrd="0" parTransId="{CE35E694-B12B-46B5-A8E3-A4C49E26C089}" sibTransId="{F230552B-F6A6-4BD7-ACAE-56FA73AC23A0}"/>
    <dgm:cxn modelId="{558E8F48-5464-42BD-AD7E-012CFA5FA0E6}" type="presOf" srcId="{E2CE286C-DDEE-4575-9038-3D0F38EC2DCF}" destId="{548B6AB3-1220-4522-8D0F-62A40780614F}" srcOrd="0" destOrd="0" presId="urn:microsoft.com/office/officeart/2005/8/layout/bProcess4"/>
    <dgm:cxn modelId="{38AAF36A-A094-48FC-91B7-9500CD6E5B02}" type="presOf" srcId="{A23E0D3E-DD6C-4996-9408-EA3D700B8740}" destId="{49B39E6F-9BC0-4B15-9486-CE7B9F80B38A}" srcOrd="0" destOrd="0" presId="urn:microsoft.com/office/officeart/2005/8/layout/bProcess4"/>
    <dgm:cxn modelId="{5F16A251-E723-43AD-BA20-A787A8A28EB3}" srcId="{48AFDE67-B04A-4050-A5F2-DBF40067BC6A}" destId="{109EC24E-9620-4A02-B7DA-94181ACE4D0E}" srcOrd="1" destOrd="0" parTransId="{9E073975-FB5D-41B8-AE5E-1E06F17C1C48}" sibTransId="{632ACA27-F742-4A7A-996A-A57B5DB859D6}"/>
    <dgm:cxn modelId="{3DBB6073-2B31-454D-9F2A-E0AA52484FC0}" type="presOf" srcId="{109EC24E-9620-4A02-B7DA-94181ACE4D0E}" destId="{2F477CA2-2E1D-4254-9EFD-6EE98B3519D1}" srcOrd="0" destOrd="0" presId="urn:microsoft.com/office/officeart/2005/8/layout/bProcess4"/>
    <dgm:cxn modelId="{AB52D677-7924-474B-9C40-EA984BC2E35A}" type="presOf" srcId="{A9B777BB-56C0-48A7-A57E-DC745E6FB88D}" destId="{9924CCA3-DBCB-43D1-AD8F-7BCE95A744FB}" srcOrd="0" destOrd="0" presId="urn:microsoft.com/office/officeart/2005/8/layout/bProcess4"/>
    <dgm:cxn modelId="{7E87287D-22C1-4DEE-A516-AEF81F2BC902}" srcId="{48AFDE67-B04A-4050-A5F2-DBF40067BC6A}" destId="{19D3C731-C555-4A41-891B-F523631D18A4}" srcOrd="5" destOrd="0" parTransId="{38B04D49-E18E-44F0-B167-FB1396233339}" sibTransId="{7BB24BCB-9960-4AAD-AE61-FB1FC143F9FE}"/>
    <dgm:cxn modelId="{2AAFEC8D-F230-4B79-A7BA-C0548BD359B2}" type="presOf" srcId="{48AFDE67-B04A-4050-A5F2-DBF40067BC6A}" destId="{11B51906-E613-45AA-A16E-8A5B7B76A84E}" srcOrd="0" destOrd="0" presId="urn:microsoft.com/office/officeart/2005/8/layout/bProcess4"/>
    <dgm:cxn modelId="{9C8D4D9A-7A3E-468B-832B-F5CD361892C3}" type="presOf" srcId="{7BB24BCB-9960-4AAD-AE61-FB1FC143F9FE}" destId="{32E41DF8-62C7-46C8-B730-B2EA887B5752}" srcOrd="0" destOrd="0" presId="urn:microsoft.com/office/officeart/2005/8/layout/bProcess4"/>
    <dgm:cxn modelId="{B0110EA2-77DE-4445-9D81-6315FC5BEFDB}" type="presOf" srcId="{6175E582-640F-4CA0-A512-95F7EE477645}" destId="{57163D58-31C6-4B31-AC06-80AC0937F007}" srcOrd="0" destOrd="0" presId="urn:microsoft.com/office/officeart/2005/8/layout/bProcess4"/>
    <dgm:cxn modelId="{30A586B1-908F-461A-9CA0-4ECA3BBBEF24}" type="presOf" srcId="{F230552B-F6A6-4BD7-ACAE-56FA73AC23A0}" destId="{DDC638C4-4B36-4E80-96C4-57E4D40D36EC}" srcOrd="0" destOrd="0" presId="urn:microsoft.com/office/officeart/2005/8/layout/bProcess4"/>
    <dgm:cxn modelId="{EBD94CC1-33E2-497D-985B-34310BC6C557}" srcId="{48AFDE67-B04A-4050-A5F2-DBF40067BC6A}" destId="{0C0A8C2B-F945-44EE-B841-D59E0375781A}" srcOrd="4" destOrd="0" parTransId="{CA76D6E3-0EAE-4E74-8EAA-DE3F2E70DCCD}" sibTransId="{B1239FD8-3588-40D3-9630-1F8B5EE8FB5F}"/>
    <dgm:cxn modelId="{31A548C5-54B6-46CA-89A5-4FA0BC113E3A}" type="presOf" srcId="{19D3C731-C555-4A41-891B-F523631D18A4}" destId="{C238733E-5439-4519-84FC-4BF267D63F28}" srcOrd="0" destOrd="0" presId="urn:microsoft.com/office/officeart/2005/8/layout/bProcess4"/>
    <dgm:cxn modelId="{FD3789C9-1A92-4CB7-A16E-6ACD6D2E6894}" srcId="{48AFDE67-B04A-4050-A5F2-DBF40067BC6A}" destId="{A23E0D3E-DD6C-4996-9408-EA3D700B8740}" srcOrd="2" destOrd="0" parTransId="{8831469D-38AE-4722-8520-599EFA2581FE}" sibTransId="{6175E582-640F-4CA0-A512-95F7EE477645}"/>
    <dgm:cxn modelId="{BCF743D1-6DF7-41A1-AB36-8EED0F28800C}" srcId="{48AFDE67-B04A-4050-A5F2-DBF40067BC6A}" destId="{A9B777BB-56C0-48A7-A57E-DC745E6FB88D}" srcOrd="6" destOrd="0" parTransId="{6F7BC855-BDAE-4157-A4B8-38C90D950BE7}" sibTransId="{6CD1A1B9-7B8E-4D42-B736-D6E264327ACD}"/>
    <dgm:cxn modelId="{47DE7DD2-8E82-404D-8539-37C69B715B4B}" type="presOf" srcId="{C9191308-ECE7-4A8A-91C4-FDAB4413E1CD}" destId="{08ED5D7C-08BB-49D1-922E-634A9B8DAFCB}" srcOrd="0" destOrd="0" presId="urn:microsoft.com/office/officeart/2005/8/layout/bProcess4"/>
    <dgm:cxn modelId="{92DA9EFF-C51D-43BE-B823-F7124FBBA7FF}" type="presOf" srcId="{B1239FD8-3588-40D3-9630-1F8B5EE8FB5F}" destId="{108D0EE8-C459-46BF-930B-EF247B24A440}" srcOrd="0" destOrd="0" presId="urn:microsoft.com/office/officeart/2005/8/layout/bProcess4"/>
    <dgm:cxn modelId="{C8FBD781-A414-4339-A851-9A8005A5E7AD}" type="presParOf" srcId="{11B51906-E613-45AA-A16E-8A5B7B76A84E}" destId="{2B2FFB80-AB7D-4D17-BBBC-6EE72450029A}" srcOrd="0" destOrd="0" presId="urn:microsoft.com/office/officeart/2005/8/layout/bProcess4"/>
    <dgm:cxn modelId="{108C0C6D-BFF1-40E9-A63D-F320BACD6D48}" type="presParOf" srcId="{2B2FFB80-AB7D-4D17-BBBC-6EE72450029A}" destId="{730D9C51-0FDB-467B-A861-0CB91D51EA7F}" srcOrd="0" destOrd="0" presId="urn:microsoft.com/office/officeart/2005/8/layout/bProcess4"/>
    <dgm:cxn modelId="{320D854D-B192-4198-83C8-6C260BCD6D86}" type="presParOf" srcId="{2B2FFB80-AB7D-4D17-BBBC-6EE72450029A}" destId="{8293B527-A9D5-462F-9049-50E0D7E233AA}" srcOrd="1" destOrd="0" presId="urn:microsoft.com/office/officeart/2005/8/layout/bProcess4"/>
    <dgm:cxn modelId="{9B9FD552-189C-4693-9C2F-B3EC1C8CB9A4}" type="presParOf" srcId="{11B51906-E613-45AA-A16E-8A5B7B76A84E}" destId="{548B6AB3-1220-4522-8D0F-62A40780614F}" srcOrd="1" destOrd="0" presId="urn:microsoft.com/office/officeart/2005/8/layout/bProcess4"/>
    <dgm:cxn modelId="{2D378497-68A7-48AA-BFE7-A80208B3C2DF}" type="presParOf" srcId="{11B51906-E613-45AA-A16E-8A5B7B76A84E}" destId="{66C6DD56-1097-4C8A-8DB0-338EA879CFC6}" srcOrd="2" destOrd="0" presId="urn:microsoft.com/office/officeart/2005/8/layout/bProcess4"/>
    <dgm:cxn modelId="{1A116D42-09A7-4688-A9FF-7C68577180D7}" type="presParOf" srcId="{66C6DD56-1097-4C8A-8DB0-338EA879CFC6}" destId="{33542F34-A55C-448F-A3DF-6E7417FC5E64}" srcOrd="0" destOrd="0" presId="urn:microsoft.com/office/officeart/2005/8/layout/bProcess4"/>
    <dgm:cxn modelId="{67CA8386-A31B-48F1-BE74-56CF3D6C0E55}" type="presParOf" srcId="{66C6DD56-1097-4C8A-8DB0-338EA879CFC6}" destId="{2F477CA2-2E1D-4254-9EFD-6EE98B3519D1}" srcOrd="1" destOrd="0" presId="urn:microsoft.com/office/officeart/2005/8/layout/bProcess4"/>
    <dgm:cxn modelId="{D90DF21B-5574-43B6-BE95-083641FDEE91}" type="presParOf" srcId="{11B51906-E613-45AA-A16E-8A5B7B76A84E}" destId="{42EB63DC-2BDF-4676-992B-2D6CEFEADAD3}" srcOrd="3" destOrd="0" presId="urn:microsoft.com/office/officeart/2005/8/layout/bProcess4"/>
    <dgm:cxn modelId="{30081B27-9CEF-49F0-A64B-4A96CEC7E71B}" type="presParOf" srcId="{11B51906-E613-45AA-A16E-8A5B7B76A84E}" destId="{14189611-EA8A-4FF1-9089-870836E6733B}" srcOrd="4" destOrd="0" presId="urn:microsoft.com/office/officeart/2005/8/layout/bProcess4"/>
    <dgm:cxn modelId="{16AC4B46-D83F-4AF8-B8E2-1205487F04D4}" type="presParOf" srcId="{14189611-EA8A-4FF1-9089-870836E6733B}" destId="{8DBF51DD-0AC9-4715-87DE-C3F078E57B37}" srcOrd="0" destOrd="0" presId="urn:microsoft.com/office/officeart/2005/8/layout/bProcess4"/>
    <dgm:cxn modelId="{0DE726C9-2C1D-4BA0-AA6E-CDB33F61992B}" type="presParOf" srcId="{14189611-EA8A-4FF1-9089-870836E6733B}" destId="{49B39E6F-9BC0-4B15-9486-CE7B9F80B38A}" srcOrd="1" destOrd="0" presId="urn:microsoft.com/office/officeart/2005/8/layout/bProcess4"/>
    <dgm:cxn modelId="{F4018CBC-7EAC-48B4-A845-6DF859297F95}" type="presParOf" srcId="{11B51906-E613-45AA-A16E-8A5B7B76A84E}" destId="{57163D58-31C6-4B31-AC06-80AC0937F007}" srcOrd="5" destOrd="0" presId="urn:microsoft.com/office/officeart/2005/8/layout/bProcess4"/>
    <dgm:cxn modelId="{CD0E3B14-0F2B-4DC4-8DB1-C61455EA343A}" type="presParOf" srcId="{11B51906-E613-45AA-A16E-8A5B7B76A84E}" destId="{89C15B5F-4D14-454C-A86C-C32F3B05CD48}" srcOrd="6" destOrd="0" presId="urn:microsoft.com/office/officeart/2005/8/layout/bProcess4"/>
    <dgm:cxn modelId="{C0CFEA6F-1ACD-461A-9039-DB1B13F3CFA2}" type="presParOf" srcId="{89C15B5F-4D14-454C-A86C-C32F3B05CD48}" destId="{4DA379CA-201E-4D44-944E-C4B6DF07F891}" srcOrd="0" destOrd="0" presId="urn:microsoft.com/office/officeart/2005/8/layout/bProcess4"/>
    <dgm:cxn modelId="{B5A1A4BA-2102-4F1F-BBDC-642E7992042A}" type="presParOf" srcId="{89C15B5F-4D14-454C-A86C-C32F3B05CD48}" destId="{08ED5D7C-08BB-49D1-922E-634A9B8DAFCB}" srcOrd="1" destOrd="0" presId="urn:microsoft.com/office/officeart/2005/8/layout/bProcess4"/>
    <dgm:cxn modelId="{853818B0-8B8D-420F-9864-35808F49E7D2}" type="presParOf" srcId="{11B51906-E613-45AA-A16E-8A5B7B76A84E}" destId="{DDC638C4-4B36-4E80-96C4-57E4D40D36EC}" srcOrd="7" destOrd="0" presId="urn:microsoft.com/office/officeart/2005/8/layout/bProcess4"/>
    <dgm:cxn modelId="{7D9CF89B-1D3F-4948-A42A-15DE49DC60D8}" type="presParOf" srcId="{11B51906-E613-45AA-A16E-8A5B7B76A84E}" destId="{882BCAF7-88CA-49F5-B6D1-22A735182829}" srcOrd="8" destOrd="0" presId="urn:microsoft.com/office/officeart/2005/8/layout/bProcess4"/>
    <dgm:cxn modelId="{C1323646-2626-4A40-8911-4D2DCF7FB346}" type="presParOf" srcId="{882BCAF7-88CA-49F5-B6D1-22A735182829}" destId="{F33F99EC-DDE5-4EBE-B014-A179822BE666}" srcOrd="0" destOrd="0" presId="urn:microsoft.com/office/officeart/2005/8/layout/bProcess4"/>
    <dgm:cxn modelId="{F63766FF-F8F7-4D94-9225-B646284CE89E}" type="presParOf" srcId="{882BCAF7-88CA-49F5-B6D1-22A735182829}" destId="{2030E99A-846A-4042-A982-A2F815AD254E}" srcOrd="1" destOrd="0" presId="urn:microsoft.com/office/officeart/2005/8/layout/bProcess4"/>
    <dgm:cxn modelId="{0A4C4FFA-F40E-49A6-AEAC-E6DD61AD2A96}" type="presParOf" srcId="{11B51906-E613-45AA-A16E-8A5B7B76A84E}" destId="{108D0EE8-C459-46BF-930B-EF247B24A440}" srcOrd="9" destOrd="0" presId="urn:microsoft.com/office/officeart/2005/8/layout/bProcess4"/>
    <dgm:cxn modelId="{839B5AF7-044E-49A5-9226-C46414ABD056}" type="presParOf" srcId="{11B51906-E613-45AA-A16E-8A5B7B76A84E}" destId="{66C9A681-87DF-4FCF-8396-B18DE202C1FF}" srcOrd="10" destOrd="0" presId="urn:microsoft.com/office/officeart/2005/8/layout/bProcess4"/>
    <dgm:cxn modelId="{2A273222-E187-4F16-9D26-9CFE48286401}" type="presParOf" srcId="{66C9A681-87DF-4FCF-8396-B18DE202C1FF}" destId="{A09DF8B1-1765-4457-B0A0-F5E846447BDB}" srcOrd="0" destOrd="0" presId="urn:microsoft.com/office/officeart/2005/8/layout/bProcess4"/>
    <dgm:cxn modelId="{F3A0F8F9-0020-4038-A0D2-AB0FD6307FA3}" type="presParOf" srcId="{66C9A681-87DF-4FCF-8396-B18DE202C1FF}" destId="{C238733E-5439-4519-84FC-4BF267D63F28}" srcOrd="1" destOrd="0" presId="urn:microsoft.com/office/officeart/2005/8/layout/bProcess4"/>
    <dgm:cxn modelId="{BB48BF56-9248-4223-9F44-75BCC49F2BA6}" type="presParOf" srcId="{11B51906-E613-45AA-A16E-8A5B7B76A84E}" destId="{32E41DF8-62C7-46C8-B730-B2EA887B5752}" srcOrd="11" destOrd="0" presId="urn:microsoft.com/office/officeart/2005/8/layout/bProcess4"/>
    <dgm:cxn modelId="{FE8B05AF-786B-44E3-AF58-6F76299ED6A4}" type="presParOf" srcId="{11B51906-E613-45AA-A16E-8A5B7B76A84E}" destId="{4744BB5E-2719-4A95-8178-F9D8073337D2}" srcOrd="12" destOrd="0" presId="urn:microsoft.com/office/officeart/2005/8/layout/bProcess4"/>
    <dgm:cxn modelId="{55696D24-2F20-4533-9BD1-CA7931EBD4C9}" type="presParOf" srcId="{4744BB5E-2719-4A95-8178-F9D8073337D2}" destId="{EBD77EDB-B39D-4337-A6FD-ECC832DE4E91}" srcOrd="0" destOrd="0" presId="urn:microsoft.com/office/officeart/2005/8/layout/bProcess4"/>
    <dgm:cxn modelId="{5AC99A05-B00C-45EA-90B8-4D22BBA87BF0}" type="presParOf" srcId="{4744BB5E-2719-4A95-8178-F9D8073337D2}" destId="{9924CCA3-DBCB-43D1-AD8F-7BCE95A744F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B6AB3-1220-4522-8D0F-62A40780614F}">
      <dsp:nvSpPr>
        <dsp:cNvPr id="0" name=""/>
        <dsp:cNvSpPr/>
      </dsp:nvSpPr>
      <dsp:spPr>
        <a:xfrm rot="5400000">
          <a:off x="-568739" y="2660997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3B527-A9D5-462F-9049-50E0D7E233AA}">
      <dsp:nvSpPr>
        <dsp:cNvPr id="0" name=""/>
        <dsp:cNvSpPr/>
      </dsp:nvSpPr>
      <dsp:spPr>
        <a:xfrm>
          <a:off x="6156" y="1068981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– Acceptance of eLearning and streaming in school education in times of COVID-19</a:t>
          </a:r>
          <a:endParaRPr lang="de-DE" sz="2300" kern="1200" dirty="0"/>
        </a:p>
      </dsp:txBody>
      <dsp:txXfrm>
        <a:off x="64873" y="1127698"/>
        <a:ext cx="3223835" cy="1887327"/>
      </dsp:txXfrm>
    </dsp:sp>
    <dsp:sp modelId="{42EB63DC-2BDF-4676-992B-2D6CEFEADAD3}">
      <dsp:nvSpPr>
        <dsp:cNvPr id="0" name=""/>
        <dsp:cNvSpPr/>
      </dsp:nvSpPr>
      <dsp:spPr>
        <a:xfrm rot="5400000">
          <a:off x="-568739" y="5166949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77CA2-2E1D-4254-9EFD-6EE98B3519D1}">
      <dsp:nvSpPr>
        <dsp:cNvPr id="0" name=""/>
        <dsp:cNvSpPr/>
      </dsp:nvSpPr>
      <dsp:spPr>
        <a:xfrm>
          <a:off x="6156" y="3574933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The streaming concept for schools</a:t>
          </a:r>
          <a:endParaRPr lang="de-DE" sz="2300" kern="1200" dirty="0"/>
        </a:p>
      </dsp:txBody>
      <dsp:txXfrm>
        <a:off x="64873" y="3633650"/>
        <a:ext cx="3223835" cy="1887327"/>
      </dsp:txXfrm>
    </dsp:sp>
    <dsp:sp modelId="{57163D58-31C6-4B31-AC06-80AC0937F007}">
      <dsp:nvSpPr>
        <dsp:cNvPr id="0" name=""/>
        <dsp:cNvSpPr/>
      </dsp:nvSpPr>
      <dsp:spPr>
        <a:xfrm>
          <a:off x="684236" y="6419925"/>
          <a:ext cx="4434062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39E6F-9BC0-4B15-9486-CE7B9F80B38A}">
      <dsp:nvSpPr>
        <dsp:cNvPr id="0" name=""/>
        <dsp:cNvSpPr/>
      </dsp:nvSpPr>
      <dsp:spPr>
        <a:xfrm>
          <a:off x="6156" y="6080885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Teacher training course on </a:t>
          </a:r>
          <a:r>
            <a:rPr lang="en-US" sz="2300" kern="1200" dirty="0" err="1"/>
            <a:t>Streamlabs</a:t>
          </a:r>
          <a:r>
            <a:rPr lang="en-US" sz="2300" kern="1200" dirty="0"/>
            <a:t> OBS and use of </a:t>
          </a:r>
          <a:r>
            <a:rPr lang="de-DE" sz="2300" kern="1200" dirty="0" err="1"/>
            <a:t>streaming</a:t>
          </a:r>
          <a:r>
            <a:rPr lang="de-DE" sz="2300" kern="1200" dirty="0"/>
            <a:t> </a:t>
          </a:r>
          <a:r>
            <a:rPr lang="de-DE" sz="2300" kern="1200" dirty="0" err="1"/>
            <a:t>platforms</a:t>
          </a:r>
          <a:endParaRPr lang="de-DE" sz="2300" kern="1200" dirty="0"/>
        </a:p>
      </dsp:txBody>
      <dsp:txXfrm>
        <a:off x="64873" y="6139602"/>
        <a:ext cx="3223835" cy="1887327"/>
      </dsp:txXfrm>
    </dsp:sp>
    <dsp:sp modelId="{DDC638C4-4B36-4E80-96C4-57E4D40D36EC}">
      <dsp:nvSpPr>
        <dsp:cNvPr id="0" name=""/>
        <dsp:cNvSpPr/>
      </dsp:nvSpPr>
      <dsp:spPr>
        <a:xfrm rot="16200000">
          <a:off x="3875148" y="5166949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5D7C-08BB-49D1-922E-634A9B8DAFCB}">
      <dsp:nvSpPr>
        <dsp:cNvPr id="0" name=""/>
        <dsp:cNvSpPr/>
      </dsp:nvSpPr>
      <dsp:spPr>
        <a:xfrm>
          <a:off x="4450044" y="6080885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– Implementation and evaluation at schools</a:t>
          </a:r>
          <a:endParaRPr lang="de-DE" sz="2300" kern="1200" dirty="0"/>
        </a:p>
      </dsp:txBody>
      <dsp:txXfrm>
        <a:off x="4508761" y="6139602"/>
        <a:ext cx="3223835" cy="1887327"/>
      </dsp:txXfrm>
    </dsp:sp>
    <dsp:sp modelId="{108D0EE8-C459-46BF-930B-EF247B24A440}">
      <dsp:nvSpPr>
        <dsp:cNvPr id="0" name=""/>
        <dsp:cNvSpPr/>
      </dsp:nvSpPr>
      <dsp:spPr>
        <a:xfrm rot="16200000">
          <a:off x="3875148" y="2660997"/>
          <a:ext cx="2496125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0E99A-846A-4042-A982-A2F815AD254E}">
      <dsp:nvSpPr>
        <dsp:cNvPr id="0" name=""/>
        <dsp:cNvSpPr/>
      </dsp:nvSpPr>
      <dsp:spPr>
        <a:xfrm>
          <a:off x="4450044" y="3574933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Creation of streaming videos, didactic materials</a:t>
          </a:r>
          <a:endParaRPr lang="de-DE" sz="2300" kern="1200" dirty="0"/>
        </a:p>
      </dsp:txBody>
      <dsp:txXfrm>
        <a:off x="4508761" y="3633650"/>
        <a:ext cx="3223835" cy="1887327"/>
      </dsp:txXfrm>
    </dsp:sp>
    <dsp:sp modelId="{32E41DF8-62C7-46C8-B730-B2EA887B5752}">
      <dsp:nvSpPr>
        <dsp:cNvPr id="0" name=""/>
        <dsp:cNvSpPr/>
      </dsp:nvSpPr>
      <dsp:spPr>
        <a:xfrm>
          <a:off x="5128124" y="1408021"/>
          <a:ext cx="4434062" cy="3007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733E-5439-4519-84FC-4BF267D63F28}">
      <dsp:nvSpPr>
        <dsp:cNvPr id="0" name=""/>
        <dsp:cNvSpPr/>
      </dsp:nvSpPr>
      <dsp:spPr>
        <a:xfrm>
          <a:off x="4450044" y="1068981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 - The teacher handbook on the eLearning approach and the </a:t>
          </a:r>
          <a:r>
            <a:rPr lang="de-DE" sz="2300" kern="1200" dirty="0"/>
            <a:t>SAFE-Streaming-in-School-Education-</a:t>
          </a:r>
          <a:r>
            <a:rPr lang="de-DE" sz="2300" kern="1200" dirty="0" err="1"/>
            <a:t>book</a:t>
          </a:r>
          <a:endParaRPr lang="de-DE" sz="2300" kern="1200" dirty="0"/>
        </a:p>
      </dsp:txBody>
      <dsp:txXfrm>
        <a:off x="4508761" y="1127698"/>
        <a:ext cx="3223835" cy="1887327"/>
      </dsp:txXfrm>
    </dsp:sp>
    <dsp:sp modelId="{9924CCA3-DBCB-43D1-AD8F-7BCE95A744FB}">
      <dsp:nvSpPr>
        <dsp:cNvPr id="0" name=""/>
        <dsp:cNvSpPr/>
      </dsp:nvSpPr>
      <dsp:spPr>
        <a:xfrm>
          <a:off x="8893933" y="1068981"/>
          <a:ext cx="3341269" cy="200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SAFE - Policy Paper and Layman´s report learning with streaming </a:t>
          </a:r>
          <a:r>
            <a:rPr lang="de-DE" sz="2300" kern="1200"/>
            <a:t>tools</a:t>
          </a:r>
          <a:endParaRPr lang="de-DE" sz="2300" kern="1200" dirty="0"/>
        </a:p>
      </dsp:txBody>
      <dsp:txXfrm>
        <a:off x="8952650" y="1127698"/>
        <a:ext cx="3223835" cy="1887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16BC-379D-4141-BE88-F699B1D468FB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0900D-83F1-481B-9EA4-68A76AE36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08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1E8AB6C0-3371-4C8E-98DA-EF797D68BB92}" type="datetimeFigureOut">
              <a:rPr lang="de-DE" smtClean="0"/>
              <a:pPr/>
              <a:t>05.07.2021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4538"/>
            <a:ext cx="26050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818" tIns="45409" rIns="90818" bIns="4540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1B24453D-08CF-4ED4-9F26-2E43B73711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62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2907906"/>
            <a:ext cx="16777864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itel 40"/>
          <p:cNvSpPr>
            <a:spLocks noGrp="1"/>
          </p:cNvSpPr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>
              <a:defRPr sz="6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0" name="Grafik 9" descr="C:\Users\Yi Li\AppData\Local\Temp\notesC9812B\~3542819.pn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94463" y="33220215"/>
            <a:ext cx="2952328" cy="14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61015" y="33220768"/>
            <a:ext cx="4757598" cy="12464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2835898"/>
            <a:ext cx="16921880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itel 40"/>
          <p:cNvSpPr>
            <a:spLocks noGrp="1"/>
          </p:cNvSpPr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>
              <a:defRPr sz="6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9007" y="33179746"/>
            <a:ext cx="4459261" cy="1168320"/>
          </a:xfrm>
          <a:prstGeom prst="rect">
            <a:avLst/>
          </a:prstGeom>
        </p:spPr>
      </p:pic>
      <p:sp>
        <p:nvSpPr>
          <p:cNvPr id="9" name="Abgerundetes Rechteck 19">
            <a:extLst>
              <a:ext uri="{FF2B5EF4-FFF2-40B4-BE49-F238E27FC236}">
                <a16:creationId xmlns:a16="http://schemas.microsoft.com/office/drawing/2014/main" id="{D78992C0-3B7E-4334-8483-C8AD5FE66BB0}"/>
              </a:ext>
            </a:extLst>
          </p:cNvPr>
          <p:cNvSpPr/>
          <p:nvPr userDrawn="1"/>
        </p:nvSpPr>
        <p:spPr>
          <a:xfrm>
            <a:off x="20727153" y="1045537"/>
            <a:ext cx="3322929" cy="25599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17A4A5-ABE6-4069-8244-3F4E10DD68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4503" y="1152378"/>
            <a:ext cx="2985279" cy="233630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D5A08FE8-ECEB-4975-9C23-076FD189D9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1133" y="35035279"/>
            <a:ext cx="1821878" cy="641798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503644E1-FBF0-4B3F-AB56-CA8B314DE0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2953" y="32911037"/>
            <a:ext cx="2204245" cy="172506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EEB3DBC-B751-481D-8A23-F17AD4D593F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518" y="32961885"/>
            <a:ext cx="4008329" cy="164109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4699848-07A3-40CF-B375-F5BFCE81A6D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2637579" y="33411962"/>
            <a:ext cx="4343226" cy="108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0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nbenannt-1.w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5400000">
            <a:off x="-1127901" y="9689814"/>
            <a:ext cx="27399761" cy="20800706"/>
          </a:xfrm>
          <a:prstGeom prst="rect">
            <a:avLst/>
          </a:prstGeom>
        </p:spPr>
      </p:pic>
      <p:sp>
        <p:nvSpPr>
          <p:cNvPr id="12" name="Inhaltsplatzhalter 46"/>
          <p:cNvSpPr txBox="1">
            <a:spLocks/>
          </p:cNvSpPr>
          <p:nvPr userDrawn="1"/>
        </p:nvSpPr>
        <p:spPr>
          <a:xfrm>
            <a:off x="936279" y="4608762"/>
            <a:ext cx="23474608" cy="30315367"/>
          </a:xfrm>
          <a:prstGeom prst="roundRect">
            <a:avLst>
              <a:gd name="adj" fmla="val 3143"/>
            </a:avLst>
          </a:prstGeom>
          <a:solidFill>
            <a:srgbClr val="FFFFFF">
              <a:alpha val="90980"/>
            </a:srgbClr>
          </a:solidFill>
        </p:spPr>
        <p:txBody>
          <a:bodyPr lIns="108320" tIns="54160" rIns="108320" bIns="54160"/>
          <a:lstStyle>
            <a:lvl1pPr>
              <a:defRPr>
                <a:solidFill>
                  <a:srgbClr val="001746"/>
                </a:solidFill>
              </a:defRPr>
            </a:lvl1pPr>
            <a:lvl2pPr>
              <a:defRPr>
                <a:solidFill>
                  <a:srgbClr val="001746"/>
                </a:solidFill>
              </a:defRPr>
            </a:lvl2pPr>
            <a:lvl3pPr>
              <a:defRPr>
                <a:solidFill>
                  <a:srgbClr val="001746"/>
                </a:solidFill>
              </a:defRPr>
            </a:lvl3pPr>
          </a:lstStyle>
          <a:p>
            <a:pPr marL="1573785" marR="0" lvl="0" indent="-1311487" algn="l" defTabSz="1083198" rtl="0" eaLnBrk="1" fontAlgn="auto" latinLnBrk="0" hangingPunct="1">
              <a:lnSpc>
                <a:spcPct val="100000"/>
              </a:lnSpc>
              <a:spcBef>
                <a:spcPts val="2677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de-DE" sz="4300" b="0" i="0" u="none" strike="noStrike" kern="1200" cap="none" spc="0" normalizeH="0" baseline="0" noProof="0" dirty="0">
              <a:ln>
                <a:noFill/>
              </a:ln>
              <a:solidFill>
                <a:srgbClr val="001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Grafik 3" descr="visitenkar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-770387" y="30658843"/>
            <a:ext cx="7971362" cy="4980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10400" b="1" kern="1200" spc="-383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573785" indent="-1311487" algn="l" rtl="0" eaLnBrk="1" latinLnBrk="0" hangingPunct="1">
        <a:spcBef>
          <a:spcPts val="2677"/>
        </a:spcBef>
        <a:buClr>
          <a:schemeClr val="tx2"/>
        </a:buClr>
        <a:buSzPct val="95000"/>
        <a:buFont typeface="Wingdings"/>
        <a:buChar char=""/>
        <a:defRPr kumimoji="0"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2832815" indent="-10929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3812057" indent="-874325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4826275" indent="-874325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5665627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539952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274386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8008818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251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3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E4AA6B7B-B68C-4BE2-A5C6-45F3B3DB927A}"/>
              </a:ext>
            </a:extLst>
          </p:cNvPr>
          <p:cNvSpPr/>
          <p:nvPr/>
        </p:nvSpPr>
        <p:spPr>
          <a:xfrm>
            <a:off x="15907615" y="16357304"/>
            <a:ext cx="6573161" cy="4536504"/>
          </a:xfrm>
          <a:prstGeom prst="ellipse">
            <a:avLst/>
          </a:prstGeom>
          <a:noFill/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14504531" y="4752778"/>
            <a:ext cx="9762340" cy="626997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000" dirty="0">
              <a:solidFill>
                <a:srgbClr val="001746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2592463" y="32102884"/>
            <a:ext cx="4722825" cy="2378420"/>
          </a:xfrm>
          <a:prstGeom prst="rect">
            <a:avLst/>
          </a:prstGeom>
        </p:spPr>
        <p:txBody>
          <a:bodyPr vert="horz" lIns="349729" tIns="174865" rIns="349729" bIns="174865" anchor="t" anchorCtr="0"/>
          <a:lstStyle>
            <a:defPPr>
              <a:defRPr lang="de-DE"/>
            </a:defPPr>
            <a:lvl1pPr marL="0" algn="r" defTabSz="3496880" rtl="0" eaLnBrk="1" latinLnBrk="0" hangingPunct="1">
              <a:defRPr kumimoji="0" sz="2800" kern="1200">
                <a:solidFill>
                  <a:srgbClr val="001746"/>
                </a:solidFill>
                <a:latin typeface="+mn-lt"/>
                <a:ea typeface="+mn-ea"/>
                <a:cs typeface="+mn-cs"/>
              </a:defRPr>
            </a:lvl1pPr>
            <a:lvl2pPr marL="174844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9688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4532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376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4220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9064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3908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8752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Project </a:t>
            </a:r>
            <a:r>
              <a:rPr lang="de-DE" b="1" dirty="0" err="1"/>
              <a:t>coordination</a:t>
            </a:r>
            <a:endParaRPr lang="de-DE" b="1" dirty="0"/>
          </a:p>
          <a:p>
            <a:r>
              <a:rPr lang="de-DE" b="1" dirty="0"/>
              <a:t>Prof. Dr. Marc Beutner</a:t>
            </a:r>
          </a:p>
          <a:p>
            <a:endParaRPr lang="de-DE" dirty="0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BBBE7DD-8620-418B-81B2-21BA04E4FF6C}"/>
              </a:ext>
            </a:extLst>
          </p:cNvPr>
          <p:cNvGrpSpPr/>
          <p:nvPr/>
        </p:nvGrpSpPr>
        <p:grpSpPr>
          <a:xfrm>
            <a:off x="7272983" y="31035698"/>
            <a:ext cx="16890844" cy="885349"/>
            <a:chOff x="7473849" y="32099556"/>
            <a:chExt cx="16890844" cy="885349"/>
          </a:xfrm>
        </p:grpSpPr>
        <p:sp>
          <p:nvSpPr>
            <p:cNvPr id="9" name="Textfeld 8"/>
            <p:cNvSpPr txBox="1"/>
            <p:nvPr/>
          </p:nvSpPr>
          <p:spPr>
            <a:xfrm>
              <a:off x="7593304" y="32099556"/>
              <a:ext cx="16771389" cy="885349"/>
            </a:xfrm>
            <a:prstGeom prst="roundRect">
              <a:avLst/>
            </a:prstGeom>
            <a:solidFill>
              <a:srgbClr val="E61E6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>
                  <a:solidFill>
                    <a:srgbClr val="FFFFFF"/>
                  </a:solidFill>
                </a:rPr>
                <a:t>a</a:t>
              </a:r>
              <a:br>
                <a:rPr lang="de-DE" sz="1000" dirty="0">
                  <a:solidFill>
                    <a:srgbClr val="FFFFFF"/>
                  </a:solidFill>
                </a:rPr>
              </a:br>
              <a:r>
                <a:rPr lang="de-DE" sz="2600" dirty="0">
                  <a:solidFill>
                    <a:srgbClr val="FFFFFF"/>
                  </a:solidFill>
                </a:rPr>
                <a:t>https://safe.eduproject.eu</a:t>
              </a:r>
              <a:endParaRPr lang="de-DE" sz="3200" dirty="0">
                <a:solidFill>
                  <a:srgbClr val="FFFFFF"/>
                </a:solidFill>
              </a:endParaRPr>
            </a:p>
            <a:p>
              <a:pPr algn="ctr"/>
              <a:r>
                <a:rPr lang="de-DE" sz="1000" dirty="0">
                  <a:solidFill>
                    <a:schemeClr val="bg1"/>
                  </a:solidFill>
                  <a:sym typeface="Wingdings" panose="05000000000000000000" pitchFamily="2" charset="2"/>
                </a:rPr>
                <a:t> 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473849" y="32331842"/>
              <a:ext cx="34933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200" dirty="0">
                  <a:solidFill>
                    <a:srgbClr val="FFFFFF"/>
                  </a:solidFill>
                </a:rPr>
                <a:t>••••••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0845501" y="32331842"/>
              <a:ext cx="34933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200" dirty="0">
                  <a:solidFill>
                    <a:srgbClr val="FFFFFF"/>
                  </a:solidFill>
                </a:rPr>
                <a:t>••••••</a:t>
              </a:r>
            </a:p>
          </p:txBody>
        </p:sp>
      </p:grpSp>
      <p:sp>
        <p:nvSpPr>
          <p:cNvPr id="17" name="Rechteck 16"/>
          <p:cNvSpPr/>
          <p:nvPr/>
        </p:nvSpPr>
        <p:spPr>
          <a:xfrm>
            <a:off x="1349135" y="1444960"/>
            <a:ext cx="23493800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SAFE</a:t>
            </a:r>
            <a:br>
              <a:rPr lang="en-US" sz="4400" dirty="0"/>
            </a:br>
            <a:r>
              <a:rPr lang="en-US" sz="4400" i="1" dirty="0"/>
              <a:t>Streaming approaches for Europe -</a:t>
            </a:r>
            <a:br>
              <a:rPr lang="en-US" sz="4400" i="1" dirty="0"/>
            </a:br>
            <a:r>
              <a:rPr lang="en-US" sz="4400" i="1" dirty="0"/>
              <a:t>Enhancing the digital competences by  streaming approaches</a:t>
            </a:r>
            <a:br>
              <a:rPr lang="en-US" sz="4400" i="1" dirty="0"/>
            </a:br>
            <a:r>
              <a:rPr lang="en-US" sz="4400" i="1" dirty="0"/>
              <a:t>for schools to tackle the challenges of COVID-19</a:t>
            </a:r>
            <a:endParaRPr lang="en-US" sz="4400" dirty="0"/>
          </a:p>
        </p:txBody>
      </p:sp>
      <p:sp>
        <p:nvSpPr>
          <p:cNvPr id="18" name="Textfeld 17"/>
          <p:cNvSpPr txBox="1"/>
          <p:nvPr/>
        </p:nvSpPr>
        <p:spPr>
          <a:xfrm>
            <a:off x="3672583" y="411680"/>
            <a:ext cx="1771396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700" b="1" i="1" cap="small">
                <a:solidFill>
                  <a:schemeClr val="bg1"/>
                </a:solidFill>
                <a:cs typeface="Calibri" pitchFamily="34" charset="0"/>
              </a:rPr>
              <a:t>SAFE</a:t>
            </a:r>
            <a:endParaRPr lang="de-DE" sz="11700" dirty="0">
              <a:solidFill>
                <a:schemeClr val="bg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7B47BD1-2099-4C3D-8086-7584DD628298}"/>
              </a:ext>
            </a:extLst>
          </p:cNvPr>
          <p:cNvSpPr txBox="1"/>
          <p:nvPr/>
        </p:nvSpPr>
        <p:spPr>
          <a:xfrm>
            <a:off x="1181045" y="4794535"/>
            <a:ext cx="12502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b="1" dirty="0">
                <a:solidFill>
                  <a:srgbClr val="001746"/>
                </a:solidFill>
              </a:rPr>
              <a:t>The </a:t>
            </a:r>
            <a:r>
              <a:rPr lang="de-DE" sz="4500" b="1" dirty="0" err="1">
                <a:solidFill>
                  <a:srgbClr val="001746"/>
                </a:solidFill>
              </a:rPr>
              <a:t>project</a:t>
            </a:r>
            <a:r>
              <a:rPr lang="en-GB" sz="4500" b="1" dirty="0">
                <a:solidFill>
                  <a:srgbClr val="001746"/>
                </a:solidFill>
              </a:rPr>
              <a:t> SAFE</a:t>
            </a:r>
          </a:p>
          <a:p>
            <a:endParaRPr lang="en-GB" sz="1500" dirty="0">
              <a:solidFill>
                <a:srgbClr val="001746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99167F5-8D9E-4DF1-9506-BBBB4B007B0D}"/>
              </a:ext>
            </a:extLst>
          </p:cNvPr>
          <p:cNvSpPr txBox="1"/>
          <p:nvPr/>
        </p:nvSpPr>
        <p:spPr>
          <a:xfrm>
            <a:off x="16562016" y="11136516"/>
            <a:ext cx="621749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rgbClr val="001746"/>
                </a:solidFill>
              </a:rPr>
              <a:t>Organisational </a:t>
            </a:r>
            <a:r>
              <a:rPr lang="de-DE" sz="3600" b="1" dirty="0" err="1">
                <a:solidFill>
                  <a:srgbClr val="001746"/>
                </a:solidFill>
              </a:rPr>
              <a:t>aspects</a:t>
            </a:r>
            <a:endParaRPr lang="de-DE" sz="3600" b="1" dirty="0">
              <a:solidFill>
                <a:srgbClr val="001746"/>
              </a:solidFill>
            </a:endParaRPr>
          </a:p>
          <a:p>
            <a:br>
              <a:rPr lang="de-DE" sz="1000" dirty="0">
                <a:solidFill>
                  <a:srgbClr val="001746"/>
                </a:solidFill>
              </a:rPr>
            </a:br>
            <a:r>
              <a:rPr lang="de-DE" sz="3000" dirty="0">
                <a:solidFill>
                  <a:srgbClr val="001746"/>
                </a:solidFill>
              </a:rPr>
              <a:t>Duration: 24 </a:t>
            </a:r>
            <a:r>
              <a:rPr lang="de-DE" sz="3000" dirty="0" err="1">
                <a:solidFill>
                  <a:srgbClr val="001746"/>
                </a:solidFill>
              </a:rPr>
              <a:t>months</a:t>
            </a:r>
            <a:endParaRPr lang="de-DE" sz="3000" dirty="0">
              <a:solidFill>
                <a:srgbClr val="001746"/>
              </a:solidFill>
            </a:endParaRPr>
          </a:p>
          <a:p>
            <a:r>
              <a:rPr lang="de-DE" sz="3000" dirty="0">
                <a:solidFill>
                  <a:srgbClr val="001746"/>
                </a:solidFill>
              </a:rPr>
              <a:t>Project </a:t>
            </a:r>
            <a:r>
              <a:rPr lang="de-DE" sz="3000" dirty="0" err="1">
                <a:solidFill>
                  <a:srgbClr val="001746"/>
                </a:solidFill>
              </a:rPr>
              <a:t>start</a:t>
            </a:r>
            <a:r>
              <a:rPr lang="de-DE" sz="3000" dirty="0">
                <a:solidFill>
                  <a:srgbClr val="001746"/>
                </a:solidFill>
              </a:rPr>
              <a:t>:      01.03.2021</a:t>
            </a:r>
            <a:br>
              <a:rPr lang="de-DE" sz="3000" dirty="0">
                <a:solidFill>
                  <a:srgbClr val="001746"/>
                </a:solidFill>
              </a:rPr>
            </a:br>
            <a:r>
              <a:rPr lang="de-DE" sz="3000" dirty="0">
                <a:solidFill>
                  <a:srgbClr val="001746"/>
                </a:solidFill>
              </a:rPr>
              <a:t>Project end:       28.02.2023</a:t>
            </a:r>
          </a:p>
        </p:txBody>
      </p:sp>
      <p:sp>
        <p:nvSpPr>
          <p:cNvPr id="73" name="Abgerundetes Rechteck 26">
            <a:extLst>
              <a:ext uri="{FF2B5EF4-FFF2-40B4-BE49-F238E27FC236}">
                <a16:creationId xmlns:a16="http://schemas.microsoft.com/office/drawing/2014/main" id="{9872E04B-84EA-492F-A7E4-5C48F4C951BF}"/>
              </a:ext>
            </a:extLst>
          </p:cNvPr>
          <p:cNvSpPr/>
          <p:nvPr/>
        </p:nvSpPr>
        <p:spPr>
          <a:xfrm>
            <a:off x="1243620" y="7815647"/>
            <a:ext cx="13004801" cy="1169877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3000" dirty="0">
              <a:solidFill>
                <a:srgbClr val="002060"/>
              </a:solidFill>
            </a:endParaRPr>
          </a:p>
        </p:txBody>
      </p:sp>
      <p:sp>
        <p:nvSpPr>
          <p:cNvPr id="28" name="Titel 1">
            <a:extLst>
              <a:ext uri="{FF2B5EF4-FFF2-40B4-BE49-F238E27FC236}">
                <a16:creationId xmlns:a16="http://schemas.microsoft.com/office/drawing/2014/main" id="{E283DFBE-FF06-4B96-9122-8EEDBD6FA5BC}"/>
              </a:ext>
            </a:extLst>
          </p:cNvPr>
          <p:cNvSpPr txBox="1">
            <a:spLocks/>
          </p:cNvSpPr>
          <p:nvPr/>
        </p:nvSpPr>
        <p:spPr>
          <a:xfrm>
            <a:off x="14163178" y="6778130"/>
            <a:ext cx="10585175" cy="114300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 rtl="0" eaLnBrk="1" latinLnBrk="0" hangingPunct="1">
              <a:spcBef>
                <a:spcPct val="0"/>
              </a:spcBef>
              <a:buNone/>
              <a:defRPr kumimoji="0" sz="6600" b="0" kern="120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defTabSz="914400"/>
            <a:endParaRPr lang="de-DE" dirty="0">
              <a:solidFill>
                <a:schemeClr val="tx1"/>
              </a:solidFill>
            </a:endParaRPr>
          </a:p>
          <a:p>
            <a:pPr algn="ctr" defTabSz="914400"/>
            <a:r>
              <a:rPr lang="de-DE" dirty="0">
                <a:solidFill>
                  <a:schemeClr val="tx1"/>
                </a:solidFill>
              </a:rPr>
              <a:t>„SAFE“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promotes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digitisation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and </a:t>
            </a:r>
            <a:r>
              <a:rPr lang="de-DE" dirty="0" err="1">
                <a:solidFill>
                  <a:schemeClr val="tx1"/>
                </a:solidFill>
              </a:rPr>
              <a:t>digitalisation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in European </a:t>
            </a:r>
            <a:r>
              <a:rPr lang="de-DE" dirty="0" err="1">
                <a:solidFill>
                  <a:schemeClr val="tx1"/>
                </a:solidFill>
              </a:rPr>
              <a:t>schools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via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SAFE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streaming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approach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299DF04-8EC4-4E0C-8B23-88D4175FC225}"/>
              </a:ext>
            </a:extLst>
          </p:cNvPr>
          <p:cNvSpPr/>
          <p:nvPr/>
        </p:nvSpPr>
        <p:spPr>
          <a:xfrm>
            <a:off x="14946810" y="13463712"/>
            <a:ext cx="8319906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err="1">
                <a:solidFill>
                  <a:srgbClr val="002060"/>
                </a:solidFill>
              </a:rPr>
              <a:t>Cooperation</a:t>
            </a:r>
            <a:r>
              <a:rPr lang="de-DE" b="1" dirty="0">
                <a:solidFill>
                  <a:srgbClr val="002060"/>
                </a:solidFill>
              </a:rPr>
              <a:t> </a:t>
            </a:r>
            <a:r>
              <a:rPr lang="de-DE" b="1" dirty="0" err="1">
                <a:solidFill>
                  <a:srgbClr val="002060"/>
                </a:solidFill>
              </a:rPr>
              <a:t>partners</a:t>
            </a:r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1E112CD-C512-4B90-BB7E-45C195F8D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167" y="17570202"/>
            <a:ext cx="2739512" cy="214396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310C7D74-DCFB-4E68-983C-6F1AB3DC34A5}"/>
              </a:ext>
            </a:extLst>
          </p:cNvPr>
          <p:cNvSpPr/>
          <p:nvPr/>
        </p:nvSpPr>
        <p:spPr>
          <a:xfrm>
            <a:off x="16041810" y="1152378"/>
            <a:ext cx="46966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Reference number: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2020-1-DE03-KA226-SCH-093590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File number of the NA: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VG-226-IN-NW-20-24-093590</a:t>
            </a: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D742A16B-5508-43B0-A457-F7A1322B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263" y="20288115"/>
            <a:ext cx="13004800" cy="24384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 </a:t>
            </a:r>
            <a:r>
              <a:rPr lang="en-US" sz="5500" b="1" dirty="0">
                <a:solidFill>
                  <a:srgbClr val="002060"/>
                </a:solidFill>
              </a:rPr>
              <a:t>The four DISK implementation levels</a:t>
            </a:r>
            <a:br>
              <a:rPr lang="en-US" sz="5500" b="1" dirty="0">
                <a:solidFill>
                  <a:srgbClr val="002060"/>
                </a:solidFill>
              </a:rPr>
            </a:br>
            <a:r>
              <a:rPr lang="en-US" sz="5500" b="1" dirty="0">
                <a:solidFill>
                  <a:srgbClr val="002060"/>
                </a:solidFill>
              </a:rPr>
              <a:t>  </a:t>
            </a:r>
            <a:r>
              <a:rPr lang="de-DE" sz="2400" b="1" dirty="0">
                <a:solidFill>
                  <a:srgbClr val="002060"/>
                </a:solidFill>
                <a:effectLst/>
              </a:rPr>
              <a:t>Beutner / </a:t>
            </a:r>
            <a:r>
              <a:rPr lang="de-DE" sz="2400" b="1" dirty="0" err="1">
                <a:solidFill>
                  <a:srgbClr val="002060"/>
                </a:solidFill>
                <a:effectLst/>
              </a:rPr>
              <a:t>Pechuel</a:t>
            </a:r>
            <a:r>
              <a:rPr lang="de-DE" sz="2400" b="1" dirty="0">
                <a:solidFill>
                  <a:srgbClr val="002060"/>
                </a:solidFill>
                <a:effectLst/>
              </a:rPr>
              <a:t> 2020</a:t>
            </a:r>
            <a:br>
              <a:rPr lang="en-US" sz="5500" b="1" dirty="0"/>
            </a:br>
            <a:endParaRPr lang="de-DE" sz="5500" dirty="0"/>
          </a:p>
        </p:txBody>
      </p:sp>
      <p:pic>
        <p:nvPicPr>
          <p:cNvPr id="25" name="Grafik 24" descr="https://lh6.googleusercontent.com/yvJMVvoz8ywbyyxKwN7DIWCKxY0xdyXj0sTmjMwWFckXbCtQ0xJgzWINPcSPhF06I8YWiz84-u81VKpuDZ_vD5CIN7MLxE5stEmdzQYaZtRNdpAqzHQcIjWV7ITeTYyVExiiIyMD">
            <a:extLst>
              <a:ext uri="{FF2B5EF4-FFF2-40B4-BE49-F238E27FC236}">
                <a16:creationId xmlns:a16="http://schemas.microsoft.com/office/drawing/2014/main" id="{4F31BBB4-8E03-4D6D-8019-FC192CC9C6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011" y="22178385"/>
            <a:ext cx="9505056" cy="799321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" name="Diagramm 19">
            <a:extLst>
              <a:ext uri="{FF2B5EF4-FFF2-40B4-BE49-F238E27FC236}">
                <a16:creationId xmlns:a16="http://schemas.microsoft.com/office/drawing/2014/main" id="{21D40088-B2CD-410D-9EB2-5E65F8C3A5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38186"/>
              </p:ext>
            </p:extLst>
          </p:nvPr>
        </p:nvGraphicFramePr>
        <p:xfrm>
          <a:off x="11996396" y="22322730"/>
          <a:ext cx="12241359" cy="915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9" name="Titel 1">
            <a:extLst>
              <a:ext uri="{FF2B5EF4-FFF2-40B4-BE49-F238E27FC236}">
                <a16:creationId xmlns:a16="http://schemas.microsoft.com/office/drawing/2014/main" id="{49878E00-C485-45D3-AFFE-32E6FAB47BA5}"/>
              </a:ext>
            </a:extLst>
          </p:cNvPr>
          <p:cNvSpPr txBox="1">
            <a:spLocks/>
          </p:cNvSpPr>
          <p:nvPr/>
        </p:nvSpPr>
        <p:spPr>
          <a:xfrm>
            <a:off x="12161102" y="21787528"/>
            <a:ext cx="13004800" cy="243840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 rtl="0" eaLnBrk="1" latinLnBrk="0" hangingPunct="1">
              <a:spcBef>
                <a:spcPct val="0"/>
              </a:spcBef>
              <a:buNone/>
              <a:defRPr kumimoji="0" sz="6600" b="0" kern="120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defTabSz="914400">
              <a:defRPr/>
            </a:pPr>
            <a:r>
              <a:rPr lang="en-US" b="1" dirty="0"/>
              <a:t> </a:t>
            </a:r>
            <a:r>
              <a:rPr lang="de-DE" sz="5500" b="1" dirty="0" err="1">
                <a:solidFill>
                  <a:srgbClr val="002060"/>
                </a:solidFill>
              </a:rPr>
              <a:t>Intellectual</a:t>
            </a:r>
            <a:r>
              <a:rPr lang="de-DE" sz="5500" b="1" dirty="0">
                <a:solidFill>
                  <a:srgbClr val="002060"/>
                </a:solidFill>
              </a:rPr>
              <a:t> Outputs </a:t>
            </a:r>
            <a:r>
              <a:rPr lang="de-DE" sz="5500" b="1" dirty="0" err="1">
                <a:solidFill>
                  <a:srgbClr val="002060"/>
                </a:solidFill>
              </a:rPr>
              <a:t>of</a:t>
            </a:r>
            <a:r>
              <a:rPr lang="de-DE" sz="5500" b="1" dirty="0">
                <a:solidFill>
                  <a:srgbClr val="002060"/>
                </a:solidFill>
              </a:rPr>
              <a:t> SAFE</a:t>
            </a:r>
            <a:br>
              <a:rPr lang="en-US" sz="5500" b="1" dirty="0"/>
            </a:br>
            <a:endParaRPr lang="de-DE" sz="5500" dirty="0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27A837FB-6EDC-4BA1-8C75-9930EDE66517}"/>
              </a:ext>
            </a:extLst>
          </p:cNvPr>
          <p:cNvSpPr/>
          <p:nvPr/>
        </p:nvSpPr>
        <p:spPr>
          <a:xfrm>
            <a:off x="17108382" y="14651429"/>
            <a:ext cx="4586676" cy="2501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/>
              <a:t>University Paderborn, Chair Business and Human Ressource Education II, Germany</a:t>
            </a:r>
            <a:br>
              <a:rPr lang="de-DE" sz="2200" dirty="0"/>
            </a:br>
            <a:r>
              <a:rPr lang="de-DE" sz="2200" dirty="0"/>
              <a:t>  (Co-</a:t>
            </a:r>
            <a:r>
              <a:rPr lang="de-DE" sz="2200" dirty="0" err="1"/>
              <a:t>ordinator</a:t>
            </a:r>
            <a:r>
              <a:rPr lang="de-DE" sz="2200" dirty="0"/>
              <a:t>, Higher Education </a:t>
            </a:r>
            <a:r>
              <a:rPr lang="de-DE" sz="2200" dirty="0" err="1"/>
              <a:t>partner</a:t>
            </a:r>
            <a:r>
              <a:rPr lang="de-DE" sz="2200" dirty="0"/>
              <a:t>, Evaluation-, </a:t>
            </a:r>
            <a:r>
              <a:rPr lang="de-DE" sz="2200" dirty="0" err="1"/>
              <a:t>dissemination</a:t>
            </a:r>
            <a:r>
              <a:rPr lang="de-DE" sz="2200" dirty="0"/>
              <a:t>, </a:t>
            </a:r>
            <a:r>
              <a:rPr lang="de-DE" sz="2200" dirty="0" err="1"/>
              <a:t>pedagogical</a:t>
            </a:r>
            <a:r>
              <a:rPr lang="de-DE" sz="2200" dirty="0"/>
              <a:t> and </a:t>
            </a:r>
            <a:r>
              <a:rPr lang="de-DE" sz="2200" dirty="0" err="1"/>
              <a:t>didactic</a:t>
            </a:r>
            <a:r>
              <a:rPr lang="de-DE" sz="2200" dirty="0"/>
              <a:t> </a:t>
            </a:r>
            <a:r>
              <a:rPr lang="de-DE" sz="2200" dirty="0" err="1"/>
              <a:t>partners</a:t>
            </a:r>
            <a:r>
              <a:rPr lang="de-DE" sz="2200" dirty="0"/>
              <a:t>, </a:t>
            </a:r>
            <a:r>
              <a:rPr lang="de-DE" sz="2200" dirty="0" err="1"/>
              <a:t>project</a:t>
            </a:r>
            <a:r>
              <a:rPr lang="de-DE" sz="2200" dirty="0"/>
              <a:t> </a:t>
            </a:r>
            <a:r>
              <a:rPr lang="de-DE" sz="2200" dirty="0" err="1"/>
              <a:t>conception</a:t>
            </a:r>
            <a:r>
              <a:rPr lang="de-DE" sz="2200" dirty="0"/>
              <a:t>)</a:t>
            </a:r>
            <a:endParaRPr lang="de-DE" sz="2200" dirty="0">
              <a:solidFill>
                <a:schemeClr val="tx1"/>
              </a:solidFill>
            </a:endParaRP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AA29065-5675-4DD3-91F0-217B5003B667}"/>
              </a:ext>
            </a:extLst>
          </p:cNvPr>
          <p:cNvGrpSpPr/>
          <p:nvPr/>
        </p:nvGrpSpPr>
        <p:grpSpPr>
          <a:xfrm>
            <a:off x="21368066" y="17775226"/>
            <a:ext cx="2826797" cy="1700659"/>
            <a:chOff x="8366595" y="2671820"/>
            <a:chExt cx="2284495" cy="1484922"/>
          </a:xfrm>
        </p:grpSpPr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669E995B-B525-48C0-97B7-D6AEE4B0E68A}"/>
                </a:ext>
              </a:extLst>
            </p:cNvPr>
            <p:cNvSpPr/>
            <p:nvPr/>
          </p:nvSpPr>
          <p:spPr>
            <a:xfrm>
              <a:off x="8366595" y="2671820"/>
              <a:ext cx="2284495" cy="148492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hteck: abgerundete Ecken 4">
              <a:extLst>
                <a:ext uri="{FF2B5EF4-FFF2-40B4-BE49-F238E27FC236}">
                  <a16:creationId xmlns:a16="http://schemas.microsoft.com/office/drawing/2014/main" id="{97D3CE10-4F18-4AD3-9B3D-29730C190464}"/>
                </a:ext>
              </a:extLst>
            </p:cNvPr>
            <p:cNvSpPr txBox="1"/>
            <p:nvPr/>
          </p:nvSpPr>
          <p:spPr>
            <a:xfrm>
              <a:off x="8439083" y="2744308"/>
              <a:ext cx="2139519" cy="1339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000" kern="1200" dirty="0" err="1"/>
                <a:t>Ingenious</a:t>
              </a:r>
              <a:r>
                <a:rPr lang="de-DE" sz="2000" kern="1200" dirty="0"/>
                <a:t> Knowledge GmbH, Germany</a:t>
              </a:r>
              <a:br>
                <a:rPr lang="de-DE" sz="2000" kern="1200" dirty="0"/>
              </a:br>
              <a:r>
                <a:rPr lang="de-DE" sz="2000" kern="1200" dirty="0"/>
                <a:t>  (</a:t>
              </a:r>
              <a:r>
                <a:rPr lang="de-DE" sz="2000" dirty="0" err="1"/>
                <a:t>t</a:t>
              </a:r>
              <a:r>
                <a:rPr lang="de-DE" sz="2000" kern="1200" dirty="0" err="1"/>
                <a:t>echnical</a:t>
              </a:r>
              <a:r>
                <a:rPr lang="de-DE" sz="2000" kern="1200" dirty="0"/>
                <a:t> </a:t>
              </a:r>
              <a:r>
                <a:rPr lang="de-DE" sz="2000" kern="1200" dirty="0" err="1"/>
                <a:t>partner</a:t>
              </a:r>
              <a:r>
                <a:rPr lang="de-DE" sz="2000" kern="1200" dirty="0"/>
                <a:t>)</a:t>
              </a:r>
              <a:endParaRPr lang="de-DE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D618531A-C435-4220-A172-1E081F2AF77C}"/>
              </a:ext>
            </a:extLst>
          </p:cNvPr>
          <p:cNvGrpSpPr/>
          <p:nvPr/>
        </p:nvGrpSpPr>
        <p:grpSpPr>
          <a:xfrm>
            <a:off x="14537322" y="17734277"/>
            <a:ext cx="2826797" cy="1707581"/>
            <a:chOff x="3386939" y="4094522"/>
            <a:chExt cx="2935732" cy="1908226"/>
          </a:xfrm>
        </p:grpSpPr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5358B3FC-92C1-4047-B0E4-F17B65F3D86B}"/>
                </a:ext>
              </a:extLst>
            </p:cNvPr>
            <p:cNvSpPr/>
            <p:nvPr/>
          </p:nvSpPr>
          <p:spPr>
            <a:xfrm>
              <a:off x="3386939" y="4094522"/>
              <a:ext cx="2935732" cy="19082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hteck: abgerundete Ecken 4">
              <a:extLst>
                <a:ext uri="{FF2B5EF4-FFF2-40B4-BE49-F238E27FC236}">
                  <a16:creationId xmlns:a16="http://schemas.microsoft.com/office/drawing/2014/main" id="{B5B87878-D830-4AB1-BCBD-2A293E286C48}"/>
                </a:ext>
              </a:extLst>
            </p:cNvPr>
            <p:cNvSpPr txBox="1"/>
            <p:nvPr/>
          </p:nvSpPr>
          <p:spPr>
            <a:xfrm>
              <a:off x="3480091" y="4187674"/>
              <a:ext cx="2749428" cy="1721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000" kern="1200" dirty="0"/>
                <a:t>KURZY ZEBRA </a:t>
              </a:r>
              <a:r>
                <a:rPr lang="de-DE" sz="2000" kern="1200" dirty="0" err="1"/>
                <a:t>s.r.o</a:t>
              </a:r>
              <a:r>
                <a:rPr lang="de-DE" sz="2000" kern="1200" dirty="0"/>
                <a:t>., Czech </a:t>
              </a:r>
              <a:r>
                <a:rPr lang="de-DE" sz="2000" kern="1200" dirty="0" err="1"/>
                <a:t>Republic</a:t>
              </a:r>
              <a:br>
                <a:rPr lang="de-DE" sz="2000" kern="1200" dirty="0"/>
              </a:br>
              <a:r>
                <a:rPr lang="de-DE" sz="2000" kern="1200" dirty="0"/>
                <a:t>  (</a:t>
              </a:r>
              <a:r>
                <a:rPr lang="de-DE" sz="2000" kern="1200" dirty="0" err="1"/>
                <a:t>school</a:t>
              </a:r>
              <a:r>
                <a:rPr lang="de-DE" sz="2000" kern="1200" dirty="0"/>
                <a:t> </a:t>
              </a:r>
              <a:r>
                <a:rPr lang="de-DE" sz="2000" kern="1200" dirty="0" err="1"/>
                <a:t>partner</a:t>
              </a:r>
              <a:r>
                <a:rPr lang="de-DE" sz="2000" kern="1200" dirty="0"/>
                <a:t>)</a:t>
              </a:r>
              <a:endParaRPr lang="de-DE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E2FDCED1-8BEB-467C-B3E9-CACCBB52BE59}"/>
              </a:ext>
            </a:extLst>
          </p:cNvPr>
          <p:cNvGrpSpPr/>
          <p:nvPr/>
        </p:nvGrpSpPr>
        <p:grpSpPr>
          <a:xfrm>
            <a:off x="17780796" y="20205335"/>
            <a:ext cx="2826797" cy="1700659"/>
            <a:chOff x="8184024" y="1650945"/>
            <a:chExt cx="4755059" cy="3090788"/>
          </a:xfrm>
        </p:grpSpPr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32824C92-4FA0-4F5F-8939-925268642B92}"/>
                </a:ext>
              </a:extLst>
            </p:cNvPr>
            <p:cNvSpPr/>
            <p:nvPr/>
          </p:nvSpPr>
          <p:spPr>
            <a:xfrm>
              <a:off x="8184024" y="1650945"/>
              <a:ext cx="4755059" cy="30907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hteck: abgerundete Ecken 4">
              <a:extLst>
                <a:ext uri="{FF2B5EF4-FFF2-40B4-BE49-F238E27FC236}">
                  <a16:creationId xmlns:a16="http://schemas.microsoft.com/office/drawing/2014/main" id="{43A199CA-3897-4DDA-9B51-192D05CEE239}"/>
                </a:ext>
              </a:extLst>
            </p:cNvPr>
            <p:cNvSpPr txBox="1"/>
            <p:nvPr/>
          </p:nvSpPr>
          <p:spPr>
            <a:xfrm>
              <a:off x="8334904" y="1801825"/>
              <a:ext cx="4453299" cy="27890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/>
                <a:t>CEIP Tomás </a:t>
              </a:r>
              <a:r>
                <a:rPr lang="de-DE" sz="2000" kern="1200" dirty="0" err="1"/>
                <a:t>Romojaro</a:t>
              </a:r>
              <a:r>
                <a:rPr lang="de-DE" sz="2000" kern="1200" dirty="0"/>
                <a:t>, Spain</a:t>
              </a:r>
              <a:br>
                <a:rPr lang="de-DE" sz="2000" kern="1200" dirty="0"/>
              </a:br>
              <a:r>
                <a:rPr lang="de-DE" sz="2000" kern="1200" dirty="0"/>
                <a:t> </a:t>
              </a:r>
              <a:r>
                <a:rPr lang="de-DE" sz="2000" dirty="0"/>
                <a:t> (</a:t>
              </a:r>
              <a:r>
                <a:rPr lang="de-DE" sz="2000" dirty="0" err="1"/>
                <a:t>school</a:t>
              </a:r>
              <a:r>
                <a:rPr lang="de-DE" sz="2000" dirty="0"/>
                <a:t> </a:t>
              </a:r>
              <a:r>
                <a:rPr lang="de-DE" sz="2000" dirty="0" err="1"/>
                <a:t>partner</a:t>
              </a:r>
              <a:r>
                <a:rPr lang="de-DE" sz="2000" dirty="0"/>
                <a:t>)</a:t>
              </a:r>
              <a:endParaRPr lang="de-DE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Rectangle 6">
            <a:extLst>
              <a:ext uri="{FF2B5EF4-FFF2-40B4-BE49-F238E27FC236}">
                <a16:creationId xmlns:a16="http://schemas.microsoft.com/office/drawing/2014/main" id="{70E545BE-8BF4-44FC-8CC7-1F29CF853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045" y="5502622"/>
            <a:ext cx="1216110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The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project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part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ERASMUS +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program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in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field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school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education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KA226. </a:t>
            </a:r>
            <a:r>
              <a:rPr lang="de-DE" altLang="de-DE" sz="3000" dirty="0">
                <a:solidFill>
                  <a:srgbClr val="002060"/>
                </a:solidFill>
              </a:rPr>
              <a:t>SAFE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funded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European Union.</a:t>
            </a:r>
            <a:b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The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project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coordinated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and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managed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Prof. Dr. Marc Beutner,</a:t>
            </a:r>
            <a:b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Chair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Business Education II, University Paderborn. </a:t>
            </a:r>
          </a:p>
        </p:txBody>
      </p:sp>
      <p:sp>
        <p:nvSpPr>
          <p:cNvPr id="46" name="Rectangle 7">
            <a:extLst>
              <a:ext uri="{FF2B5EF4-FFF2-40B4-BE49-F238E27FC236}">
                <a16:creationId xmlns:a16="http://schemas.microsoft.com/office/drawing/2014/main" id="{BD7F8AA4-20C5-4B8C-AF31-D84FD5866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434" y="8266362"/>
            <a:ext cx="11747065" cy="1117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COVID-19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affects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daily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work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in all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schools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. In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current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situation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</a:t>
            </a:r>
            <a:b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which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strongly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characterised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effects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contact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restrictions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due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to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corona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pandemic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clear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that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schools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at all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levels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which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means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primary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secondary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and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upper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secondary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level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face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challenge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teaching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in online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formats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.</a:t>
            </a:r>
            <a:b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The Erasmus +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project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SAFE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deals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with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new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and innovative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way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learning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and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teaching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in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age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digitization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and COVID-19.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part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ERASMUS +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school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education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program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The SAFE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partnership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creates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awareness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need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for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didactic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and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pedagogical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approach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to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eLearning.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SAFE's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approach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focuses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on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use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of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streaming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in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school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education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.</a:t>
            </a:r>
            <a:b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The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project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working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on a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basic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concept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for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integrating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e-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learning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into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daily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classroom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work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. In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basic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concept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teachers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use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tablets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laptops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on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which,for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example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Blackboard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applications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such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LiveBoard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</a:t>
            </a:r>
            <a:r>
              <a:rPr kumimoji="0" lang="de-DE" altLang="de-DE" sz="3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Doceri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or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Explain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Everything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are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streamed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,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with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information</a:t>
            </a:r>
            <a:br>
              <a:rPr lang="de-DE" altLang="de-DE" sz="3000" dirty="0">
                <a:solidFill>
                  <a:srgbClr val="002060"/>
                </a:solidFill>
              </a:rPr>
            </a:b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on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these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devices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well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teacher's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language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being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streamed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directly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to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learners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. The SAFE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streaming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concept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is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based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on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DISK online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model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(Beutner /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Pechuel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).</a:t>
            </a:r>
            <a:b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DISK-Online stands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for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lang="de-DE" sz="3000" dirty="0">
                <a:solidFill>
                  <a:srgbClr val="002060"/>
                </a:solidFill>
              </a:rPr>
              <a:t>Didaktisch-Interaktives-Streaming-Konzept-Online (DISK-Didaktisch-Interaktives-Streaming-Konzept-Online – English </a:t>
            </a:r>
            <a:r>
              <a:rPr lang="de-DE" sz="3000" dirty="0" err="1">
                <a:solidFill>
                  <a:srgbClr val="002060"/>
                </a:solidFill>
              </a:rPr>
              <a:t>acronym</a:t>
            </a:r>
            <a:r>
              <a:rPr lang="de-DE" sz="3000" dirty="0">
                <a:solidFill>
                  <a:srgbClr val="002060"/>
                </a:solidFill>
              </a:rPr>
              <a:t>: </a:t>
            </a:r>
            <a:r>
              <a:rPr lang="de-DE" sz="3000" dirty="0" err="1">
                <a:solidFill>
                  <a:srgbClr val="002060"/>
                </a:solidFill>
              </a:rPr>
              <a:t>Didactic</a:t>
            </a:r>
            <a:r>
              <a:rPr lang="de-DE" sz="3000" dirty="0">
                <a:solidFill>
                  <a:srgbClr val="002060"/>
                </a:solidFill>
              </a:rPr>
              <a:t> Interactive Streaming Know-how 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).</a:t>
            </a:r>
            <a:b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This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approach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was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developed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for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dealing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with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challenges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posed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by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COVID-19 and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the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technological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challenges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facing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schools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and </a:t>
            </a:r>
            <a:r>
              <a:rPr kumimoji="0" lang="de-DE" altLang="de-DE" sz="3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</a:rPr>
              <a:t>education</a:t>
            </a:r>
            <a:r>
              <a:rPr kumimoji="0" lang="de-DE" altLang="de-DE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3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236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Iapetus">
  <a:themeElements>
    <a:clrScheme name="Benutzerdefiniert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98211"/>
      </a:accent3>
      <a:accent4>
        <a:srgbClr val="FADA7A"/>
      </a:accent4>
      <a:accent5>
        <a:srgbClr val="E4E8AF"/>
      </a:accent5>
      <a:accent6>
        <a:srgbClr val="B20202"/>
      </a:accent6>
      <a:hlink>
        <a:srgbClr val="B292CA"/>
      </a:hlink>
      <a:folHlink>
        <a:srgbClr val="6B5680"/>
      </a:folHlink>
    </a:clrScheme>
    <a:fontScheme name="Iapetus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563</Words>
  <Application>Microsoft Office PowerPoint</Application>
  <PresentationFormat>Benutzerdefiniert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5_Iapetus</vt:lpstr>
      <vt:lpstr> The four DISK implementation levels   Beutner / Pechuel 2020 </vt:lpstr>
    </vt:vector>
  </TitlesOfParts>
  <Company>Universität Paderborn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 Beutner</dc:creator>
  <cp:lastModifiedBy>jsc</cp:lastModifiedBy>
  <cp:revision>356</cp:revision>
  <cp:lastPrinted>2015-08-12T11:23:49Z</cp:lastPrinted>
  <dcterms:created xsi:type="dcterms:W3CDTF">2010-08-25T14:48:58Z</dcterms:created>
  <dcterms:modified xsi:type="dcterms:W3CDTF">2021-07-05T07:34:03Z</dcterms:modified>
</cp:coreProperties>
</file>