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4"/>
  </p:notesMasterIdLst>
  <p:handoutMasterIdLst>
    <p:handoutMasterId r:id="rId15"/>
  </p:handoutMasterIdLst>
  <p:sldIdLst>
    <p:sldId id="282" r:id="rId5"/>
    <p:sldId id="283" r:id="rId6"/>
    <p:sldId id="284" r:id="rId7"/>
    <p:sldId id="285" r:id="rId8"/>
    <p:sldId id="293" r:id="rId9"/>
    <p:sldId id="295" r:id="rId10"/>
    <p:sldId id="316" r:id="rId11"/>
    <p:sldId id="315"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showGuides="1">
      <p:cViewPr varScale="1">
        <p:scale>
          <a:sx n="90" d="100"/>
          <a:sy n="90" d="100"/>
        </p:scale>
        <p:origin x="102" y="540"/>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10.01.2022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10.01.2022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10.01.2022</a:t>
            </a:fld>
            <a:r>
              <a:t>​</a:t>
            </a:r>
            <a:endParaRPr dirty="0"/>
          </a:p>
        </p:txBody>
      </p:sp>
      <p:sp>
        <p:nvSpPr>
          <p:cNvPr id="5" name="Footer Placeholder 4"/>
          <p:cNvSpPr>
            <a:spLocks noGrp="1"/>
          </p:cNvSpPr>
          <p:nvPr>
            <p:ph type="ftr" sz="quarter" idx="11"/>
          </p:nvPr>
        </p:nvSpPr>
        <p:spPr/>
        <p:txBody>
          <a:bodyPr/>
          <a:lstStyle/>
          <a:p>
            <a:r>
              <a:rPr lang="en-US"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rgbClr val="1F497D"/>
              </a:solidFill>
            </a:endParaRPr>
          </a:p>
          <a:p>
            <a:endParaRPr lang="en-US"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sp>
        <p:nvSpPr>
          <p:cNvPr id="13" name="Untertitel 2">
            <a:extLst>
              <a:ext uri="{FF2B5EF4-FFF2-40B4-BE49-F238E27FC236}">
                <a16:creationId xmlns:a16="http://schemas.microsoft.com/office/drawing/2014/main" id="{7FF4C15B-A19F-4428-B602-417737CC71B4}"/>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10.01.2022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0" name="Grafik 9">
            <a:extLst>
              <a:ext uri="{FF2B5EF4-FFF2-40B4-BE49-F238E27FC236}">
                <a16:creationId xmlns:a16="http://schemas.microsoft.com/office/drawing/2014/main" id="{4FEDA318-2896-4C09-A728-51E22EF517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9E8A4AED-0435-48AC-A742-6135DC2CA02B}"/>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21" name="Grafik 20">
            <a:extLst>
              <a:ext uri="{FF2B5EF4-FFF2-40B4-BE49-F238E27FC236}">
                <a16:creationId xmlns:a16="http://schemas.microsoft.com/office/drawing/2014/main" id="{B331BD96-9573-4FB4-B04D-D2A8938028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
        <p:nvSpPr>
          <p:cNvPr id="6" name="Rechteck 5">
            <a:extLst>
              <a:ext uri="{FF2B5EF4-FFF2-40B4-BE49-F238E27FC236}">
                <a16:creationId xmlns:a16="http://schemas.microsoft.com/office/drawing/2014/main" id="{D79F4F24-D747-4BC4-9B51-3126DE9C8BA3}"/>
              </a:ext>
            </a:extLst>
          </p:cNvPr>
          <p:cNvSpPr/>
          <p:nvPr userDrawn="1"/>
        </p:nvSpPr>
        <p:spPr>
          <a:xfrm>
            <a:off x="2623041" y="5921327"/>
            <a:ext cx="6096000" cy="1046440"/>
          </a:xfrm>
          <a:prstGeom prst="rect">
            <a:avLst/>
          </a:prstGeom>
        </p:spPr>
        <p:txBody>
          <a:bodyPr>
            <a:spAutoFit/>
          </a:bodyPr>
          <a:lstStyle/>
          <a:p>
            <a:pPr algn="ctr"/>
            <a:r>
              <a:rPr lang="en-US" sz="12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chemeClr val="bg1"/>
              </a:solidFill>
            </a:endParaRPr>
          </a:p>
          <a:p>
            <a:pPr algn="ctr"/>
            <a:endParaRPr lang="en-US" sz="1200" dirty="0">
              <a:solidFill>
                <a:schemeClr val="bg1"/>
              </a:solidFill>
            </a:endParaRP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F5864BAB-5091-422E-92AB-AD41005A96FA}"/>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10.01.2022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10.01.2022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2"/>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A7D8AC64-6727-4A75-8D97-0AFE04820220}"/>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10.01.2022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10.01.2022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10.01.2022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6" name="Grafik 5">
            <a:extLst>
              <a:ext uri="{FF2B5EF4-FFF2-40B4-BE49-F238E27FC236}">
                <a16:creationId xmlns:a16="http://schemas.microsoft.com/office/drawing/2014/main" id="{2FDA0C41-24D6-40F1-A679-2886CEA5C5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de-DE"/>
              <a:t>​</a:t>
            </a:r>
            <a:fld id="{B359ED08-3DAD-4873-BEAE-E00CBB3C2D85}" type="datetime1">
              <a:rPr lang="de" smtClean="0"/>
              <a:pPr/>
              <a:t>10.01.2022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1" name="Grafik 10">
            <a:extLst>
              <a:ext uri="{FF2B5EF4-FFF2-40B4-BE49-F238E27FC236}">
                <a16:creationId xmlns:a16="http://schemas.microsoft.com/office/drawing/2014/main" id="{324B9EEA-1752-4BA7-87E8-B8461B725B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15" y="5917677"/>
            <a:ext cx="1061484" cy="400384"/>
          </a:xfrm>
          <a:prstGeom prst="rect">
            <a:avLst/>
          </a:prstGeom>
        </p:spPr>
      </p:pic>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B1266D2C-DFEE-4E94-A120-E785786FC277}"/>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10.01.2022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10.01.2022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10.01.2022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9337430" y="277640"/>
            <a:ext cx="2594097" cy="188063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reamlabs.com/download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dashboard.twitch.tv/u/jenniferupb/broadcas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treamlabs.com/streamlabs-obs/" TargetMode="External"/><Relationship Id="rId2" Type="http://schemas.openxmlformats.org/officeDocument/2006/relationships/hyperlink" Target="https://dashboard.twitch.tv/u/jenniferupb/broadcast" TargetMode="External"/><Relationship Id="rId1" Type="http://schemas.openxmlformats.org/officeDocument/2006/relationships/slideLayout" Target="../slideLayouts/slideLayout2.xml"/><Relationship Id="rId4" Type="http://schemas.openxmlformats.org/officeDocument/2006/relationships/hyperlink" Target="https://streamlabs.com/download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reamlabs.com/downloads" TargetMode="External"/><Relationship Id="rId2" Type="http://schemas.openxmlformats.org/officeDocument/2006/relationships/hyperlink" Target="https://www.twitch.t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ifer.Schneider@uni-paderborn.de" TargetMode="External"/><Relationship Id="rId2" Type="http://schemas.openxmlformats.org/officeDocument/2006/relationships/hyperlink" Target="mailto:marc.beutner@uni-paderborn.de"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p:txBody>
          <a:bodyPr/>
          <a:lstStyle/>
          <a:p>
            <a:pPr marL="0" indent="0">
              <a:buNone/>
            </a:pPr>
            <a:r>
              <a:rPr lang="de-DE" dirty="0"/>
              <a:t> </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a:t>Reference Number:</a:t>
            </a:r>
            <a:br>
              <a:rPr lang="en-US" b="1" i="1" dirty="0"/>
            </a:br>
            <a:r>
              <a:rPr lang="en-US" b="1" i="1" dirty="0"/>
              <a:t>2020-1-DE03-KA226-SCH-093590</a:t>
            </a:r>
            <a:endParaRPr lang="de-DE" b="1" dirty="0"/>
          </a:p>
          <a:p>
            <a:r>
              <a:rPr lang="de-DE" b="1" i="1" dirty="0"/>
              <a:t>Aktenzeichen der NA:</a:t>
            </a:r>
            <a:br>
              <a:rPr lang="de-DE" b="1" i="1" dirty="0"/>
            </a:br>
            <a:r>
              <a:rPr lang="de-DE" b="1" i="1" dirty="0"/>
              <a:t>VG-226-IN-NW-20-24-093590</a:t>
            </a:r>
            <a:endParaRPr lang="de-DE" b="1" dirty="0"/>
          </a:p>
          <a:p>
            <a:r>
              <a:rPr lang="de-DE" b="1" dirty="0"/>
              <a:t>Duration: </a:t>
            </a:r>
          </a:p>
          <a:p>
            <a:r>
              <a:rPr lang="de-DE" b="1" dirty="0"/>
              <a:t>01.03.2021 </a:t>
            </a:r>
            <a:r>
              <a:rPr lang="de-DE" b="1" dirty="0" err="1"/>
              <a:t>to</a:t>
            </a:r>
            <a:r>
              <a:rPr lang="de-DE" b="1" dirty="0"/>
              <a:t> 28.02.2023 (24 </a:t>
            </a:r>
            <a:r>
              <a:rPr lang="en-GB" b="1" dirty="0"/>
              <a:t>month</a:t>
            </a:r>
            <a:r>
              <a:rPr lang="de-DE" b="1" dirty="0"/>
              <a:t>) </a:t>
            </a:r>
          </a:p>
          <a:p>
            <a:endParaRPr lang="de-DE" b="1" dirty="0"/>
          </a:p>
        </p:txBody>
      </p:sp>
      <p:sp>
        <p:nvSpPr>
          <p:cNvPr id="5" name="Rechteck 4">
            <a:extLst>
              <a:ext uri="{FF2B5EF4-FFF2-40B4-BE49-F238E27FC236}">
                <a16:creationId xmlns:a16="http://schemas.microsoft.com/office/drawing/2014/main" id="{F1F7DB5D-D45E-47A8-9E8B-FD8C529D2427}"/>
              </a:ext>
            </a:extLst>
          </p:cNvPr>
          <p:cNvSpPr/>
          <p:nvPr/>
        </p:nvSpPr>
        <p:spPr>
          <a:xfrm>
            <a:off x="4326827" y="1737359"/>
            <a:ext cx="6672605" cy="2585323"/>
          </a:xfrm>
          <a:prstGeom prst="rect">
            <a:avLst/>
          </a:prstGeom>
        </p:spPr>
        <p:txBody>
          <a:bodyPr wrap="square">
            <a:spAutoFit/>
          </a:bodyPr>
          <a:lstStyle/>
          <a:p>
            <a:pPr lvl="0"/>
            <a:r>
              <a:rPr lang="en-US" b="1" dirty="0"/>
              <a:t>Aspect (2): Streaming software</a:t>
            </a:r>
          </a:p>
          <a:p>
            <a:endParaRPr lang="de-DE" dirty="0"/>
          </a:p>
          <a:p>
            <a:pPr lvl="0"/>
            <a:r>
              <a:rPr lang="en-US" dirty="0"/>
              <a:t>Module 4: Stream yourself: Introduction to the use of the streaming software </a:t>
            </a:r>
            <a:r>
              <a:rPr lang="en-US" dirty="0" err="1"/>
              <a:t>Streamlabs</a:t>
            </a:r>
            <a:r>
              <a:rPr lang="en-US" dirty="0"/>
              <a:t> OBS</a:t>
            </a:r>
          </a:p>
          <a:p>
            <a:pPr lvl="0"/>
            <a:endParaRPr lang="en-US" dirty="0"/>
          </a:p>
          <a:p>
            <a:pPr lvl="0"/>
            <a:r>
              <a:rPr lang="en-US" dirty="0"/>
              <a:t>Module 5: Overview: Alternatives to the streaming software </a:t>
            </a:r>
            <a:r>
              <a:rPr lang="en-US" dirty="0" err="1"/>
              <a:t>Streamlabs</a:t>
            </a:r>
            <a:r>
              <a:rPr lang="en-US" dirty="0"/>
              <a:t> OBS</a:t>
            </a:r>
          </a:p>
          <a:p>
            <a:pPr lvl="0"/>
            <a:endParaRPr lang="en-US" dirty="0"/>
          </a:p>
          <a:p>
            <a:pPr lvl="0"/>
            <a:r>
              <a:rPr lang="en-US" dirty="0"/>
              <a:t>Module 6: My first stream: Going online - First streaming</a:t>
            </a:r>
          </a:p>
        </p:txBody>
      </p:sp>
      <p:sp>
        <p:nvSpPr>
          <p:cNvPr id="6" name="Inhaltsplatzhalter 2">
            <a:extLst>
              <a:ext uri="{FF2B5EF4-FFF2-40B4-BE49-F238E27FC236}">
                <a16:creationId xmlns:a16="http://schemas.microsoft.com/office/drawing/2014/main" id="{11503B35-D53D-4FEB-9A34-F1F014AD48FB}"/>
              </a:ext>
            </a:extLst>
          </p:cNvPr>
          <p:cNvSpPr txBox="1">
            <a:spLocks/>
          </p:cNvSpPr>
          <p:nvPr/>
        </p:nvSpPr>
        <p:spPr>
          <a:xfrm>
            <a:off x="537099" y="4952691"/>
            <a:ext cx="3120501" cy="1213134"/>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00000"/>
              </a:lnSpc>
              <a:buNone/>
            </a:pPr>
            <a:r>
              <a:rPr lang="de-DE" sz="1400" spc="-50" dirty="0">
                <a:solidFill>
                  <a:srgbClr val="FFFFFF"/>
                </a:solidFill>
              </a:rPr>
              <a:t>University of Paderborn</a:t>
            </a:r>
            <a:br>
              <a:rPr lang="de-DE" sz="1400" spc="-50" dirty="0">
                <a:solidFill>
                  <a:srgbClr val="FFFFFF"/>
                </a:solidFill>
              </a:rPr>
            </a:br>
            <a:r>
              <a:rPr lang="en-US" sz="1400" spc="-50" dirty="0">
                <a:solidFill>
                  <a:srgbClr val="FFFFFF"/>
                </a:solidFill>
              </a:rPr>
              <a:t>Department of Business and Human Resource Education</a:t>
            </a:r>
            <a:br>
              <a:rPr lang="en-US" sz="1400" spc="-50" dirty="0">
                <a:solidFill>
                  <a:srgbClr val="FFFFFF"/>
                </a:solidFill>
              </a:rPr>
            </a:br>
            <a:r>
              <a:rPr lang="en-US" sz="1400" spc="-50" dirty="0">
                <a:solidFill>
                  <a:srgbClr val="FFFFFF"/>
                </a:solidFill>
              </a:rPr>
              <a:t>Chair of Business and Human Resource Education and Evaluation Research  - Prof. Dr. Marc Beutner </a:t>
            </a:r>
            <a:br>
              <a:rPr lang="de-DE" sz="1400" spc="-50" dirty="0">
                <a:solidFill>
                  <a:srgbClr val="FFFFFF"/>
                </a:solidFill>
              </a:rPr>
            </a:br>
            <a:r>
              <a:rPr lang="de-DE" sz="1400" b="1" spc="-50" dirty="0">
                <a:solidFill>
                  <a:srgbClr val="FFFFFF"/>
                </a:solidFill>
              </a:rPr>
              <a:t>Jennifer Schneider </a:t>
            </a:r>
          </a:p>
        </p:txBody>
      </p:sp>
      <p:pic>
        <p:nvPicPr>
          <p:cNvPr id="7" name="Grafik 6">
            <a:extLst>
              <a:ext uri="{FF2B5EF4-FFF2-40B4-BE49-F238E27FC236}">
                <a16:creationId xmlns:a16="http://schemas.microsoft.com/office/drawing/2014/main" id="{A891959F-D70D-4DDF-935C-2F0CA06780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286" y="5353208"/>
            <a:ext cx="1938291" cy="812617"/>
          </a:xfrm>
          <a:prstGeom prst="rect">
            <a:avLst/>
          </a:prstGeom>
        </p:spPr>
      </p:pic>
    </p:spTree>
    <p:extLst>
      <p:ext uri="{BB962C8B-B14F-4D97-AF65-F5344CB8AC3E}">
        <p14:creationId xmlns:p14="http://schemas.microsoft.com/office/powerpoint/2010/main" val="407222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F36DA-0D67-4E35-993E-B7DCEEDEAFDF}"/>
              </a:ext>
            </a:extLst>
          </p:cNvPr>
          <p:cNvSpPr>
            <a:spLocks noGrp="1"/>
          </p:cNvSpPr>
          <p:nvPr>
            <p:ph type="ctrTitle"/>
          </p:nvPr>
        </p:nvSpPr>
        <p:spPr/>
        <p:txBody>
          <a:bodyPr>
            <a:normAutofit/>
          </a:bodyPr>
          <a:lstStyle/>
          <a:p>
            <a:r>
              <a:rPr lang="en-US" b="1" dirty="0"/>
              <a:t>Aspect (2): </a:t>
            </a:r>
            <a:br>
              <a:rPr lang="en-US" b="1" dirty="0"/>
            </a:br>
            <a:r>
              <a:rPr lang="en-US" b="1" dirty="0"/>
              <a:t>Streaming software</a:t>
            </a:r>
            <a:endParaRPr lang="de-DE" dirty="0"/>
          </a:p>
        </p:txBody>
      </p:sp>
      <p:sp>
        <p:nvSpPr>
          <p:cNvPr id="3" name="Untertitel 2">
            <a:extLst>
              <a:ext uri="{FF2B5EF4-FFF2-40B4-BE49-F238E27FC236}">
                <a16:creationId xmlns:a16="http://schemas.microsoft.com/office/drawing/2014/main" id="{F1F293D8-0439-47C5-B54B-3F209FC3232E}"/>
              </a:ext>
            </a:extLst>
          </p:cNvPr>
          <p:cNvSpPr>
            <a:spLocks noGrp="1"/>
          </p:cNvSpPr>
          <p:nvPr>
            <p:ph type="subTitle" idx="1"/>
          </p:nvPr>
        </p:nvSpPr>
        <p:spPr/>
        <p:txBody>
          <a:bodyPr/>
          <a:lstStyle/>
          <a:p>
            <a:pPr lvl="0"/>
            <a:r>
              <a:rPr lang="en-US" dirty="0"/>
              <a:t>Module 6: My first stream: Going online - First streaming</a:t>
            </a:r>
          </a:p>
        </p:txBody>
      </p:sp>
    </p:spTree>
    <p:extLst>
      <p:ext uri="{BB962C8B-B14F-4D97-AF65-F5344CB8AC3E}">
        <p14:creationId xmlns:p14="http://schemas.microsoft.com/office/powerpoint/2010/main" val="215271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9497C4-A9DA-47B9-8379-20C226940E03}"/>
              </a:ext>
            </a:extLst>
          </p:cNvPr>
          <p:cNvSpPr>
            <a:spLocks noGrp="1"/>
          </p:cNvSpPr>
          <p:nvPr>
            <p:ph type="title"/>
          </p:nvPr>
        </p:nvSpPr>
        <p:spPr/>
        <p:txBody>
          <a:bodyPr/>
          <a:lstStyle/>
          <a:p>
            <a:r>
              <a:rPr lang="en-US" b="1" dirty="0"/>
              <a:t>Aspect (2): Streaming software</a:t>
            </a:r>
          </a:p>
        </p:txBody>
      </p:sp>
      <p:sp>
        <p:nvSpPr>
          <p:cNvPr id="3" name="Inhaltsplatzhalter 2">
            <a:extLst>
              <a:ext uri="{FF2B5EF4-FFF2-40B4-BE49-F238E27FC236}">
                <a16:creationId xmlns:a16="http://schemas.microsoft.com/office/drawing/2014/main" id="{C13FF1C3-D186-407D-945B-44D3BC4FC5E7}"/>
              </a:ext>
            </a:extLst>
          </p:cNvPr>
          <p:cNvSpPr>
            <a:spLocks noGrp="1"/>
          </p:cNvSpPr>
          <p:nvPr>
            <p:ph idx="1"/>
          </p:nvPr>
        </p:nvSpPr>
        <p:spPr>
          <a:xfrm>
            <a:off x="1097280" y="1845734"/>
            <a:ext cx="8321928" cy="4023360"/>
          </a:xfrm>
        </p:spPr>
        <p:txBody>
          <a:bodyPr>
            <a:normAutofit/>
          </a:bodyPr>
          <a:lstStyle/>
          <a:p>
            <a:pPr marL="0" lvl="0" indent="0">
              <a:buNone/>
            </a:pPr>
            <a:r>
              <a:rPr lang="en-US" sz="2400" dirty="0"/>
              <a:t>Module 4: Stream yourself: Introduction to the use of the streaming software   </a:t>
            </a:r>
            <a:r>
              <a:rPr lang="en-US" sz="2400" dirty="0" err="1"/>
              <a:t>Streamlabs</a:t>
            </a:r>
            <a:r>
              <a:rPr lang="en-US" sz="2400" dirty="0"/>
              <a:t> OBS</a:t>
            </a:r>
          </a:p>
          <a:p>
            <a:pPr marL="0" lvl="0" indent="0">
              <a:buNone/>
            </a:pPr>
            <a:endParaRPr lang="en-US" sz="2400" dirty="0"/>
          </a:p>
          <a:p>
            <a:pPr marL="0" lvl="0" indent="0">
              <a:buNone/>
            </a:pPr>
            <a:r>
              <a:rPr lang="en-US" sz="2400" dirty="0"/>
              <a:t>Module 5: Overview: Alternatives to the streaming software </a:t>
            </a:r>
            <a:r>
              <a:rPr lang="en-US" sz="2400" dirty="0" err="1"/>
              <a:t>Streamlabs</a:t>
            </a:r>
            <a:r>
              <a:rPr lang="en-US" sz="2400" dirty="0"/>
              <a:t> OBS</a:t>
            </a:r>
          </a:p>
          <a:p>
            <a:pPr lvl="0"/>
            <a:endParaRPr lang="en-US" sz="2400" dirty="0"/>
          </a:p>
          <a:p>
            <a:pPr marL="0" indent="0">
              <a:buNone/>
            </a:pPr>
            <a:r>
              <a:rPr lang="en-US" sz="2400" b="1"/>
              <a:t>Focus </a:t>
            </a:r>
            <a:r>
              <a:rPr lang="en-US" sz="2400" b="1" dirty="0"/>
              <a:t>on Module 6:</a:t>
            </a:r>
          </a:p>
          <a:p>
            <a:pPr marL="0" lvl="0" indent="0">
              <a:buNone/>
            </a:pPr>
            <a:r>
              <a:rPr lang="en-US" sz="2400" b="1" dirty="0"/>
              <a:t>Module 6: My first stream: Going online - First streaming</a:t>
            </a:r>
          </a:p>
          <a:p>
            <a:pPr marL="0" indent="0">
              <a:buNone/>
            </a:pPr>
            <a:endParaRPr lang="de-DE" sz="2400" dirty="0"/>
          </a:p>
        </p:txBody>
      </p:sp>
    </p:spTree>
    <p:extLst>
      <p:ext uri="{BB962C8B-B14F-4D97-AF65-F5344CB8AC3E}">
        <p14:creationId xmlns:p14="http://schemas.microsoft.com/office/powerpoint/2010/main" val="164649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502C5-306A-4E89-8342-3D0FCAFFDAD2}"/>
              </a:ext>
            </a:extLst>
          </p:cNvPr>
          <p:cNvSpPr>
            <a:spLocks noGrp="1"/>
          </p:cNvSpPr>
          <p:nvPr>
            <p:ph type="title"/>
          </p:nvPr>
        </p:nvSpPr>
        <p:spPr/>
        <p:txBody>
          <a:bodyPr/>
          <a:lstStyle/>
          <a:p>
            <a:r>
              <a:rPr lang="de-DE" dirty="0"/>
              <a:t>Content </a:t>
            </a:r>
          </a:p>
        </p:txBody>
      </p:sp>
      <p:sp>
        <p:nvSpPr>
          <p:cNvPr id="3" name="Inhaltsplatzhalter 2">
            <a:extLst>
              <a:ext uri="{FF2B5EF4-FFF2-40B4-BE49-F238E27FC236}">
                <a16:creationId xmlns:a16="http://schemas.microsoft.com/office/drawing/2014/main" id="{F31D5768-532C-4557-92C4-0EA59D0627FF}"/>
              </a:ext>
            </a:extLst>
          </p:cNvPr>
          <p:cNvSpPr>
            <a:spLocks noGrp="1"/>
          </p:cNvSpPr>
          <p:nvPr>
            <p:ph idx="1"/>
          </p:nvPr>
        </p:nvSpPr>
        <p:spPr/>
        <p:txBody>
          <a:bodyPr>
            <a:normAutofit/>
          </a:bodyPr>
          <a:lstStyle/>
          <a:p>
            <a:pPr>
              <a:buFont typeface="Wingdings" panose="05000000000000000000" pitchFamily="2" charset="2"/>
              <a:buChar char="§"/>
            </a:pPr>
            <a:r>
              <a:rPr lang="en-US" sz="2800" b="1" dirty="0"/>
              <a:t>Streaming software </a:t>
            </a:r>
            <a:r>
              <a:rPr lang="en-US" sz="2800" b="1" dirty="0" err="1"/>
              <a:t>Streamlabs</a:t>
            </a:r>
            <a:r>
              <a:rPr lang="en-US" sz="2800" b="1" dirty="0"/>
              <a:t> OBS</a:t>
            </a:r>
          </a:p>
          <a:p>
            <a:pPr>
              <a:buFont typeface="Wingdings" panose="05000000000000000000" pitchFamily="2" charset="2"/>
              <a:buChar char="§"/>
            </a:pPr>
            <a:r>
              <a:rPr lang="de-DE" sz="2800" b="1" dirty="0" err="1"/>
              <a:t>Introduction</a:t>
            </a:r>
            <a:r>
              <a:rPr lang="de-DE" sz="2800" b="1" dirty="0"/>
              <a:t> Video of </a:t>
            </a:r>
            <a:r>
              <a:rPr lang="de-DE" sz="2800" b="1" dirty="0" err="1"/>
              <a:t>the</a:t>
            </a:r>
            <a:r>
              <a:rPr lang="de-DE" sz="2800" b="1" dirty="0"/>
              <a:t> USE of </a:t>
            </a:r>
            <a:r>
              <a:rPr lang="de-DE" sz="2800" b="1" dirty="0" err="1"/>
              <a:t>Streamlabs</a:t>
            </a:r>
            <a:r>
              <a:rPr lang="de-DE" sz="2800" b="1" dirty="0"/>
              <a:t> OBS</a:t>
            </a:r>
            <a:endParaRPr lang="de-DE"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dirty="0"/>
          </a:p>
          <a:p>
            <a:pPr marL="0" indent="0">
              <a:buNone/>
            </a:pPr>
            <a:endParaRPr lang="de-DE" dirty="0"/>
          </a:p>
        </p:txBody>
      </p:sp>
    </p:spTree>
    <p:extLst>
      <p:ext uri="{BB962C8B-B14F-4D97-AF65-F5344CB8AC3E}">
        <p14:creationId xmlns:p14="http://schemas.microsoft.com/office/powerpoint/2010/main" val="372033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C66FC-F5FA-4DD7-AA2C-41D0566F1AF8}"/>
              </a:ext>
            </a:extLst>
          </p:cNvPr>
          <p:cNvSpPr>
            <a:spLocks noGrp="1"/>
          </p:cNvSpPr>
          <p:nvPr>
            <p:ph type="title"/>
          </p:nvPr>
        </p:nvSpPr>
        <p:spPr/>
        <p:txBody>
          <a:bodyPr>
            <a:normAutofit/>
          </a:bodyPr>
          <a:lstStyle/>
          <a:p>
            <a:r>
              <a:rPr lang="en-US" b="1" dirty="0"/>
              <a:t>Streaming software </a:t>
            </a:r>
            <a:br>
              <a:rPr lang="en-US" b="1" dirty="0"/>
            </a:br>
            <a:r>
              <a:rPr lang="en-US" b="1" dirty="0" err="1"/>
              <a:t>Streamlabs</a:t>
            </a:r>
            <a:r>
              <a:rPr lang="en-US" b="1" dirty="0"/>
              <a:t> OBS</a:t>
            </a:r>
            <a:endParaRPr lang="de-DE" dirty="0"/>
          </a:p>
        </p:txBody>
      </p:sp>
      <p:sp>
        <p:nvSpPr>
          <p:cNvPr id="3" name="Inhaltsplatzhalter 2">
            <a:extLst>
              <a:ext uri="{FF2B5EF4-FFF2-40B4-BE49-F238E27FC236}">
                <a16:creationId xmlns:a16="http://schemas.microsoft.com/office/drawing/2014/main" id="{0C499983-E7A4-49A6-8FBA-84AA01A9ECA3}"/>
              </a:ext>
            </a:extLst>
          </p:cNvPr>
          <p:cNvSpPr>
            <a:spLocks noGrp="1"/>
          </p:cNvSpPr>
          <p:nvPr>
            <p:ph idx="1"/>
          </p:nvPr>
        </p:nvSpPr>
        <p:spPr>
          <a:xfrm>
            <a:off x="3934595" y="1885527"/>
            <a:ext cx="6168193" cy="4634965"/>
          </a:xfrm>
        </p:spPr>
        <p:txBody>
          <a:bodyPr>
            <a:normAutofit/>
          </a:bodyPr>
          <a:lstStyle/>
          <a:p>
            <a:pPr>
              <a:buFont typeface="Wingdings" panose="05000000000000000000" pitchFamily="2" charset="2"/>
              <a:buChar char="§"/>
            </a:pPr>
            <a:r>
              <a:rPr lang="en-US" sz="2400" dirty="0"/>
              <a:t>To stream on twitch.tv you need a streaming program</a:t>
            </a:r>
          </a:p>
          <a:p>
            <a:pPr>
              <a:buFont typeface="Wingdings" panose="05000000000000000000" pitchFamily="2" charset="2"/>
              <a:buChar char="§"/>
            </a:pPr>
            <a:r>
              <a:rPr lang="en-US" sz="2400" dirty="0"/>
              <a:t>before the first stream, the streaming program must be downloaded to the PC</a:t>
            </a:r>
          </a:p>
        </p:txBody>
      </p:sp>
      <p:pic>
        <p:nvPicPr>
          <p:cNvPr id="5" name="Grafik 4">
            <a:extLst>
              <a:ext uri="{FF2B5EF4-FFF2-40B4-BE49-F238E27FC236}">
                <a16:creationId xmlns:a16="http://schemas.microsoft.com/office/drawing/2014/main" id="{C946B48D-7827-4148-9E0B-516D8A824290}"/>
              </a:ext>
            </a:extLst>
          </p:cNvPr>
          <p:cNvPicPr>
            <a:picLocks noChangeAspect="1"/>
          </p:cNvPicPr>
          <p:nvPr/>
        </p:nvPicPr>
        <p:blipFill>
          <a:blip r:embed="rId2"/>
          <a:stretch>
            <a:fillRect/>
          </a:stretch>
        </p:blipFill>
        <p:spPr>
          <a:xfrm>
            <a:off x="1273621" y="1885527"/>
            <a:ext cx="2082138" cy="4294818"/>
          </a:xfrm>
          <a:prstGeom prst="rect">
            <a:avLst/>
          </a:prstGeom>
        </p:spPr>
      </p:pic>
      <p:sp>
        <p:nvSpPr>
          <p:cNvPr id="6" name="Rechteck 5">
            <a:extLst>
              <a:ext uri="{FF2B5EF4-FFF2-40B4-BE49-F238E27FC236}">
                <a16:creationId xmlns:a16="http://schemas.microsoft.com/office/drawing/2014/main" id="{363AD675-A7AE-46EB-B580-F4AFEBC6F486}"/>
              </a:ext>
            </a:extLst>
          </p:cNvPr>
          <p:cNvSpPr/>
          <p:nvPr/>
        </p:nvSpPr>
        <p:spPr>
          <a:xfrm>
            <a:off x="3934595" y="4120184"/>
            <a:ext cx="6983784" cy="1477328"/>
          </a:xfrm>
          <a:prstGeom prst="rect">
            <a:avLst/>
          </a:prstGeom>
          <a:solidFill>
            <a:schemeClr val="accent1">
              <a:lumMod val="20000"/>
              <a:lumOff val="80000"/>
            </a:schemeClr>
          </a:solidFill>
          <a:ln>
            <a:solidFill>
              <a:schemeClr val="accent1">
                <a:lumMod val="50000"/>
              </a:schemeClr>
            </a:solidFill>
          </a:ln>
        </p:spPr>
        <p:txBody>
          <a:bodyPr wrap="square">
            <a:spAutoFit/>
          </a:bodyPr>
          <a:lstStyle/>
          <a:p>
            <a:r>
              <a:rPr lang="en-US" b="1" dirty="0"/>
              <a:t>The consortium of the Erasmus+ project SAFE recommends the use of </a:t>
            </a:r>
            <a:r>
              <a:rPr lang="en-US" b="1" dirty="0" err="1"/>
              <a:t>Streamlabs</a:t>
            </a:r>
            <a:r>
              <a:rPr lang="en-US" b="1" dirty="0"/>
              <a:t> OBS</a:t>
            </a:r>
          </a:p>
          <a:p>
            <a:endParaRPr lang="en-US" b="1" dirty="0"/>
          </a:p>
          <a:p>
            <a:r>
              <a:rPr lang="en-US" b="1" dirty="0"/>
              <a:t>Here is the link to download the streaming software </a:t>
            </a:r>
            <a:r>
              <a:rPr lang="en-US" b="1" dirty="0" err="1"/>
              <a:t>Streamlabs</a:t>
            </a:r>
            <a:r>
              <a:rPr lang="en-US" b="1" dirty="0"/>
              <a:t> OBS:</a:t>
            </a:r>
          </a:p>
          <a:p>
            <a:r>
              <a:rPr lang="en-US" b="1" dirty="0">
                <a:hlinkClick r:id="rId3"/>
              </a:rPr>
              <a:t>https://streamlabs.com/downloads</a:t>
            </a:r>
            <a:r>
              <a:rPr lang="en-US" b="1" dirty="0"/>
              <a:t> </a:t>
            </a:r>
          </a:p>
        </p:txBody>
      </p:sp>
      <p:sp>
        <p:nvSpPr>
          <p:cNvPr id="7" name="Rechteck 6">
            <a:extLst>
              <a:ext uri="{FF2B5EF4-FFF2-40B4-BE49-F238E27FC236}">
                <a16:creationId xmlns:a16="http://schemas.microsoft.com/office/drawing/2014/main" id="{D73B5A14-6146-46F0-88B7-E9E3EF9EDE78}"/>
              </a:ext>
            </a:extLst>
          </p:cNvPr>
          <p:cNvSpPr/>
          <p:nvPr/>
        </p:nvSpPr>
        <p:spPr>
          <a:xfrm>
            <a:off x="8874710" y="5745679"/>
            <a:ext cx="3317290" cy="584775"/>
          </a:xfrm>
          <a:prstGeom prst="rect">
            <a:avLst/>
          </a:prstGeom>
        </p:spPr>
        <p:txBody>
          <a:bodyPr wrap="square">
            <a:spAutoFit/>
          </a:bodyPr>
          <a:lstStyle/>
          <a:p>
            <a:r>
              <a:rPr lang="de-DE" sz="800" dirty="0"/>
              <a:t>Vgl.Twitch.tv (2021): Im Internet: </a:t>
            </a:r>
            <a:r>
              <a:rPr lang="de-DE" sz="800" dirty="0">
                <a:hlinkClick r:id="rId4"/>
              </a:rPr>
              <a:t>https://dashboard.twitch.tv/u/jenniferupb/broadcast</a:t>
            </a:r>
            <a:r>
              <a:rPr lang="de-DE" sz="800" dirty="0"/>
              <a:t> Zugriff: 04.11.2021</a:t>
            </a:r>
          </a:p>
          <a:p>
            <a:r>
              <a:rPr lang="de-DE" sz="800" dirty="0" err="1"/>
              <a:t>Streamlabs</a:t>
            </a:r>
            <a:r>
              <a:rPr lang="de-DE" sz="800" dirty="0"/>
              <a:t> OBS (2021): Im Internet: </a:t>
            </a:r>
            <a:r>
              <a:rPr lang="de-DE" sz="800" b="1" dirty="0">
                <a:hlinkClick r:id="rId3"/>
              </a:rPr>
              <a:t>https://streamlabs.com/downloads</a:t>
            </a:r>
            <a:r>
              <a:rPr lang="de-DE" sz="800" b="1" dirty="0"/>
              <a:t> </a:t>
            </a:r>
            <a:endParaRPr lang="de-DE" sz="800" dirty="0"/>
          </a:p>
          <a:p>
            <a:r>
              <a:rPr lang="de-DE" sz="800" dirty="0"/>
              <a:t>Zugriff: 14.10.2021</a:t>
            </a:r>
          </a:p>
        </p:txBody>
      </p:sp>
      <p:pic>
        <p:nvPicPr>
          <p:cNvPr id="8" name="Grafik 7">
            <a:extLst>
              <a:ext uri="{FF2B5EF4-FFF2-40B4-BE49-F238E27FC236}">
                <a16:creationId xmlns:a16="http://schemas.microsoft.com/office/drawing/2014/main" id="{2D95D21D-F1B3-4C60-8ED7-5E152F3ADFE5}"/>
              </a:ext>
            </a:extLst>
          </p:cNvPr>
          <p:cNvPicPr>
            <a:picLocks noChangeAspect="1"/>
          </p:cNvPicPr>
          <p:nvPr/>
        </p:nvPicPr>
        <p:blipFill rotWithShape="1">
          <a:blip r:embed="rId5"/>
          <a:srcRect l="49475" r="25997"/>
          <a:stretch/>
        </p:blipFill>
        <p:spPr>
          <a:xfrm>
            <a:off x="1273621" y="1885527"/>
            <a:ext cx="2292901" cy="4409596"/>
          </a:xfrm>
          <a:prstGeom prst="rect">
            <a:avLst/>
          </a:prstGeom>
        </p:spPr>
      </p:pic>
    </p:spTree>
    <p:extLst>
      <p:ext uri="{BB962C8B-B14F-4D97-AF65-F5344CB8AC3E}">
        <p14:creationId xmlns:p14="http://schemas.microsoft.com/office/powerpoint/2010/main" val="259762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0A7045-BCA3-4430-951D-D932D748DFF7}"/>
              </a:ext>
            </a:extLst>
          </p:cNvPr>
          <p:cNvSpPr>
            <a:spLocks noGrp="1"/>
          </p:cNvSpPr>
          <p:nvPr>
            <p:ph type="title"/>
          </p:nvPr>
        </p:nvSpPr>
        <p:spPr/>
        <p:txBody>
          <a:bodyPr/>
          <a:lstStyle/>
          <a:p>
            <a:r>
              <a:rPr lang="en-US" b="1" dirty="0"/>
              <a:t>Streaming software </a:t>
            </a:r>
            <a:br>
              <a:rPr lang="en-US" b="1" dirty="0"/>
            </a:br>
            <a:r>
              <a:rPr lang="en-US" b="1" dirty="0" err="1"/>
              <a:t>Streamlabs</a:t>
            </a:r>
            <a:r>
              <a:rPr lang="en-US" b="1" dirty="0"/>
              <a:t> OBS</a:t>
            </a:r>
            <a:endParaRPr lang="de-DE" dirty="0"/>
          </a:p>
        </p:txBody>
      </p:sp>
      <p:sp>
        <p:nvSpPr>
          <p:cNvPr id="3" name="Inhaltsplatzhalter 2">
            <a:extLst>
              <a:ext uri="{FF2B5EF4-FFF2-40B4-BE49-F238E27FC236}">
                <a16:creationId xmlns:a16="http://schemas.microsoft.com/office/drawing/2014/main" id="{686D90FE-53F1-4D79-B8B7-AF07F8168199}"/>
              </a:ext>
            </a:extLst>
          </p:cNvPr>
          <p:cNvSpPr>
            <a:spLocks noGrp="1"/>
          </p:cNvSpPr>
          <p:nvPr>
            <p:ph idx="1"/>
          </p:nvPr>
        </p:nvSpPr>
        <p:spPr/>
        <p:txBody>
          <a:bodyPr/>
          <a:lstStyle/>
          <a:p>
            <a:endParaRPr lang="en-US" dirty="0"/>
          </a:p>
          <a:p>
            <a:r>
              <a:rPr lang="en-US" sz="2400" dirty="0"/>
              <a:t>“</a:t>
            </a:r>
            <a:r>
              <a:rPr lang="en-US" sz="2400" dirty="0" err="1"/>
              <a:t>Streamlabs</a:t>
            </a:r>
            <a:r>
              <a:rPr lang="en-US" sz="2400" dirty="0"/>
              <a:t> OBS is a free, open-source, all-in-one streaming software for new streamers and power users alike. Everything you need to live stream is available in one solution: built-in widgets &amp; chat, game-optimized settings, selective recording, 50 unique apps, and thousands of overlays and themes.”</a:t>
            </a:r>
          </a:p>
          <a:p>
            <a:endParaRPr lang="en-US" dirty="0"/>
          </a:p>
        </p:txBody>
      </p:sp>
      <p:sp>
        <p:nvSpPr>
          <p:cNvPr id="4" name="Rechteck 3">
            <a:extLst>
              <a:ext uri="{FF2B5EF4-FFF2-40B4-BE49-F238E27FC236}">
                <a16:creationId xmlns:a16="http://schemas.microsoft.com/office/drawing/2014/main" id="{7319BAFE-BB9D-4E20-99AF-2A4D09A83B0B}"/>
              </a:ext>
            </a:extLst>
          </p:cNvPr>
          <p:cNvSpPr/>
          <p:nvPr/>
        </p:nvSpPr>
        <p:spPr>
          <a:xfrm>
            <a:off x="9481350" y="4917455"/>
            <a:ext cx="2710649" cy="1569660"/>
          </a:xfrm>
          <a:prstGeom prst="rect">
            <a:avLst/>
          </a:prstGeom>
        </p:spPr>
        <p:txBody>
          <a:bodyPr wrap="square">
            <a:spAutoFit/>
          </a:bodyPr>
          <a:lstStyle/>
          <a:p>
            <a:r>
              <a:rPr lang="de-DE" sz="1200" dirty="0"/>
              <a:t>Twitch (2021): </a:t>
            </a:r>
            <a:r>
              <a:rPr lang="de-DE" sz="1200" dirty="0" err="1"/>
              <a:t>Retrieved</a:t>
            </a:r>
            <a:r>
              <a:rPr lang="de-DE" sz="1200" dirty="0"/>
              <a:t> </a:t>
            </a:r>
            <a:r>
              <a:rPr lang="de-DE" sz="1200" dirty="0" err="1"/>
              <a:t>from</a:t>
            </a:r>
            <a:r>
              <a:rPr lang="de-DE" sz="1200" dirty="0"/>
              <a:t> </a:t>
            </a:r>
            <a:r>
              <a:rPr lang="de-DE" sz="1200" dirty="0" err="1"/>
              <a:t>the</a:t>
            </a:r>
            <a:r>
              <a:rPr lang="de-DE" sz="1200" dirty="0"/>
              <a:t> Internet: </a:t>
            </a:r>
            <a:r>
              <a:rPr lang="de-DE" sz="1200" dirty="0">
                <a:hlinkClick r:id="rId2"/>
              </a:rPr>
              <a:t>https://dashboard.twitch.tv/u/jenniferupb/broadcast</a:t>
            </a:r>
            <a:r>
              <a:rPr lang="de-DE" sz="1200" dirty="0"/>
              <a:t>, </a:t>
            </a:r>
            <a:r>
              <a:rPr lang="de-DE" sz="1200" dirty="0" err="1"/>
              <a:t>access</a:t>
            </a:r>
            <a:r>
              <a:rPr lang="de-DE" sz="1200" dirty="0"/>
              <a:t> date: 04.11.2021.</a:t>
            </a:r>
          </a:p>
          <a:p>
            <a:r>
              <a:rPr lang="de-DE" sz="1200" dirty="0" err="1"/>
              <a:t>Streamlabs</a:t>
            </a:r>
            <a:r>
              <a:rPr lang="de-DE" sz="1200" dirty="0"/>
              <a:t> OBS (2021): </a:t>
            </a:r>
            <a:r>
              <a:rPr lang="de-DE" sz="1200" dirty="0" err="1"/>
              <a:t>Retrieved</a:t>
            </a:r>
            <a:r>
              <a:rPr lang="de-DE" sz="1200" dirty="0"/>
              <a:t> </a:t>
            </a:r>
            <a:r>
              <a:rPr lang="de-DE" sz="1200" dirty="0" err="1"/>
              <a:t>from</a:t>
            </a:r>
            <a:r>
              <a:rPr lang="de-DE" sz="1200" dirty="0"/>
              <a:t> </a:t>
            </a:r>
            <a:r>
              <a:rPr lang="de-DE" sz="1200" dirty="0" err="1"/>
              <a:t>the</a:t>
            </a:r>
            <a:r>
              <a:rPr lang="de-DE" sz="1200" dirty="0"/>
              <a:t> Internet: </a:t>
            </a:r>
            <a:r>
              <a:rPr lang="en-US" sz="1200" dirty="0">
                <a:hlinkClick r:id="rId3"/>
              </a:rPr>
              <a:t>https://streamlabs.com/streamlabs-obs/</a:t>
            </a:r>
            <a:r>
              <a:rPr lang="en-US" sz="1200" dirty="0"/>
              <a:t> , access date: 04.11.2021. </a:t>
            </a:r>
          </a:p>
        </p:txBody>
      </p:sp>
      <p:sp>
        <p:nvSpPr>
          <p:cNvPr id="5" name="Rechteck 4">
            <a:extLst>
              <a:ext uri="{FF2B5EF4-FFF2-40B4-BE49-F238E27FC236}">
                <a16:creationId xmlns:a16="http://schemas.microsoft.com/office/drawing/2014/main" id="{5CA43BC1-A1A8-4B38-A561-55C5765E4E93}"/>
              </a:ext>
            </a:extLst>
          </p:cNvPr>
          <p:cNvSpPr/>
          <p:nvPr/>
        </p:nvSpPr>
        <p:spPr>
          <a:xfrm>
            <a:off x="1236634" y="4759376"/>
            <a:ext cx="6983784" cy="1477328"/>
          </a:xfrm>
          <a:prstGeom prst="rect">
            <a:avLst/>
          </a:prstGeom>
          <a:solidFill>
            <a:schemeClr val="accent1">
              <a:lumMod val="20000"/>
              <a:lumOff val="80000"/>
            </a:schemeClr>
          </a:solidFill>
          <a:ln>
            <a:solidFill>
              <a:schemeClr val="accent1">
                <a:lumMod val="50000"/>
              </a:schemeClr>
            </a:solidFill>
          </a:ln>
        </p:spPr>
        <p:txBody>
          <a:bodyPr wrap="square">
            <a:spAutoFit/>
          </a:bodyPr>
          <a:lstStyle/>
          <a:p>
            <a:r>
              <a:rPr lang="en-US" b="1" dirty="0"/>
              <a:t>The consortium of the Erasmus+ project SAFE recommends the use of </a:t>
            </a:r>
            <a:r>
              <a:rPr lang="en-US" b="1" dirty="0" err="1"/>
              <a:t>Streamlabs</a:t>
            </a:r>
            <a:r>
              <a:rPr lang="en-US" b="1" dirty="0"/>
              <a:t> OBS</a:t>
            </a:r>
          </a:p>
          <a:p>
            <a:endParaRPr lang="en-US" b="1" dirty="0"/>
          </a:p>
          <a:p>
            <a:r>
              <a:rPr lang="en-US" b="1" dirty="0"/>
              <a:t>Here is the link to download the streaming software </a:t>
            </a:r>
            <a:r>
              <a:rPr lang="en-US" b="1" dirty="0" err="1"/>
              <a:t>Streamlabs</a:t>
            </a:r>
            <a:r>
              <a:rPr lang="en-US" b="1" dirty="0"/>
              <a:t> OBS:</a:t>
            </a:r>
          </a:p>
          <a:p>
            <a:r>
              <a:rPr lang="en-US" b="1" dirty="0">
                <a:hlinkClick r:id="rId4"/>
              </a:rPr>
              <a:t>https://streamlabs.com/downloads</a:t>
            </a:r>
            <a:r>
              <a:rPr lang="en-US" b="1" dirty="0"/>
              <a:t> </a:t>
            </a:r>
          </a:p>
        </p:txBody>
      </p:sp>
    </p:spTree>
    <p:extLst>
      <p:ext uri="{BB962C8B-B14F-4D97-AF65-F5344CB8AC3E}">
        <p14:creationId xmlns:p14="http://schemas.microsoft.com/office/powerpoint/2010/main" val="312152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14F50-F286-4B30-BF74-6C768927FAD4}"/>
              </a:ext>
            </a:extLst>
          </p:cNvPr>
          <p:cNvSpPr>
            <a:spLocks noGrp="1"/>
          </p:cNvSpPr>
          <p:nvPr>
            <p:ph type="title"/>
          </p:nvPr>
        </p:nvSpPr>
        <p:spPr/>
        <p:txBody>
          <a:bodyPr/>
          <a:lstStyle/>
          <a:p>
            <a:r>
              <a:rPr lang="de-DE" dirty="0" err="1"/>
              <a:t>Introduction</a:t>
            </a:r>
            <a:r>
              <a:rPr lang="de-DE" dirty="0"/>
              <a:t> Video of </a:t>
            </a:r>
            <a:r>
              <a:rPr lang="de-DE" dirty="0" err="1"/>
              <a:t>the</a:t>
            </a:r>
            <a:r>
              <a:rPr lang="de-DE" dirty="0"/>
              <a:t> USE of </a:t>
            </a:r>
            <a:br>
              <a:rPr lang="de-DE" dirty="0"/>
            </a:br>
            <a:r>
              <a:rPr lang="de-DE" dirty="0" err="1"/>
              <a:t>Streamlabs</a:t>
            </a:r>
            <a:r>
              <a:rPr lang="de-DE" dirty="0"/>
              <a:t> OBS</a:t>
            </a:r>
          </a:p>
        </p:txBody>
      </p:sp>
      <p:sp>
        <p:nvSpPr>
          <p:cNvPr id="3" name="Textfeld 2">
            <a:extLst>
              <a:ext uri="{FF2B5EF4-FFF2-40B4-BE49-F238E27FC236}">
                <a16:creationId xmlns:a16="http://schemas.microsoft.com/office/drawing/2014/main" id="{231B0CBD-861C-4775-B5CC-E42D00CF6E5F}"/>
              </a:ext>
            </a:extLst>
          </p:cNvPr>
          <p:cNvSpPr txBox="1"/>
          <p:nvPr/>
        </p:nvSpPr>
        <p:spPr>
          <a:xfrm>
            <a:off x="3943927" y="3094182"/>
            <a:ext cx="2964873" cy="646331"/>
          </a:xfrm>
          <a:prstGeom prst="rect">
            <a:avLst/>
          </a:prstGeom>
          <a:noFill/>
        </p:spPr>
        <p:txBody>
          <a:bodyPr wrap="square" rtlCol="0">
            <a:spAutoFit/>
          </a:bodyPr>
          <a:lstStyle/>
          <a:p>
            <a:r>
              <a:rPr lang="de-DE" dirty="0" err="1"/>
              <a:t>Please</a:t>
            </a:r>
            <a:r>
              <a:rPr lang="de-DE" dirty="0"/>
              <a:t> </a:t>
            </a:r>
            <a:r>
              <a:rPr lang="de-DE" dirty="0" err="1"/>
              <a:t>add</a:t>
            </a:r>
            <a:r>
              <a:rPr lang="de-DE" dirty="0"/>
              <a:t> </a:t>
            </a:r>
            <a:r>
              <a:rPr lang="de-DE" dirty="0" err="1"/>
              <a:t>you</a:t>
            </a:r>
            <a:r>
              <a:rPr lang="de-DE" dirty="0"/>
              <a:t> </a:t>
            </a:r>
            <a:r>
              <a:rPr lang="de-DE" dirty="0" err="1"/>
              <a:t>video</a:t>
            </a:r>
            <a:r>
              <a:rPr lang="de-DE"/>
              <a:t> link </a:t>
            </a:r>
            <a:r>
              <a:rPr lang="de-DE" dirty="0" err="1"/>
              <a:t>here</a:t>
            </a:r>
            <a:r>
              <a:rPr lang="de-DE" dirty="0"/>
              <a:t>!</a:t>
            </a:r>
          </a:p>
        </p:txBody>
      </p:sp>
    </p:spTree>
    <p:extLst>
      <p:ext uri="{BB962C8B-B14F-4D97-AF65-F5344CB8AC3E}">
        <p14:creationId xmlns:p14="http://schemas.microsoft.com/office/powerpoint/2010/main" val="406820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8E66E-461C-40FC-8721-F596CEFD1AEF}"/>
              </a:ext>
            </a:extLst>
          </p:cNvPr>
          <p:cNvSpPr>
            <a:spLocks noGrp="1"/>
          </p:cNvSpPr>
          <p:nvPr>
            <p:ph type="title"/>
          </p:nvPr>
        </p:nvSpPr>
        <p:spPr/>
        <p:txBody>
          <a:bodyPr/>
          <a:lstStyle/>
          <a:p>
            <a:r>
              <a:rPr lang="de-DE" dirty="0"/>
              <a:t>References</a:t>
            </a:r>
          </a:p>
        </p:txBody>
      </p:sp>
      <p:sp>
        <p:nvSpPr>
          <p:cNvPr id="3" name="Inhaltsplatzhalter 2">
            <a:extLst>
              <a:ext uri="{FF2B5EF4-FFF2-40B4-BE49-F238E27FC236}">
                <a16:creationId xmlns:a16="http://schemas.microsoft.com/office/drawing/2014/main" id="{B7F27B04-A83B-4775-812E-6144467BEE55}"/>
              </a:ext>
            </a:extLst>
          </p:cNvPr>
          <p:cNvSpPr>
            <a:spLocks noGrp="1"/>
          </p:cNvSpPr>
          <p:nvPr>
            <p:ph idx="1"/>
          </p:nvPr>
        </p:nvSpPr>
        <p:spPr>
          <a:xfrm>
            <a:off x="1097280" y="1845734"/>
            <a:ext cx="8249920" cy="4023360"/>
          </a:xfrm>
        </p:spPr>
        <p:txBody>
          <a:bodyPr/>
          <a:lstStyle/>
          <a:p>
            <a:pPr marL="0" indent="0">
              <a:buNone/>
            </a:pPr>
            <a:r>
              <a:rPr lang="de-DE" dirty="0">
                <a:solidFill>
                  <a:schemeClr val="tx1"/>
                </a:solidFill>
              </a:rPr>
              <a:t>Twitch.tv (2021): </a:t>
            </a:r>
            <a:r>
              <a:rPr lang="de-DE" dirty="0" err="1">
                <a:solidFill>
                  <a:schemeClr val="tx1"/>
                </a:solidFill>
              </a:rPr>
              <a:t>Retrieved</a:t>
            </a:r>
            <a:r>
              <a:rPr lang="de-DE" dirty="0">
                <a:solidFill>
                  <a:schemeClr val="tx1"/>
                </a:solidFill>
              </a:rPr>
              <a:t> </a:t>
            </a:r>
            <a:r>
              <a:rPr lang="de-DE" dirty="0" err="1">
                <a:solidFill>
                  <a:schemeClr val="tx1"/>
                </a:solidFill>
              </a:rPr>
              <a:t>from</a:t>
            </a:r>
            <a:r>
              <a:rPr lang="de-DE" dirty="0">
                <a:solidFill>
                  <a:schemeClr val="tx1"/>
                </a:solidFill>
              </a:rPr>
              <a:t> </a:t>
            </a:r>
            <a:r>
              <a:rPr lang="de-DE" dirty="0" err="1">
                <a:solidFill>
                  <a:schemeClr val="tx1"/>
                </a:solidFill>
              </a:rPr>
              <a:t>the</a:t>
            </a:r>
            <a:r>
              <a:rPr lang="de-DE" dirty="0">
                <a:solidFill>
                  <a:schemeClr val="tx1"/>
                </a:solidFill>
              </a:rPr>
              <a:t> Internet: </a:t>
            </a:r>
            <a:r>
              <a:rPr lang="de-DE" dirty="0">
                <a:solidFill>
                  <a:schemeClr val="tx1"/>
                </a:solidFill>
                <a:hlinkClick r:id="rId2">
                  <a:extLst>
                    <a:ext uri="{A12FA001-AC4F-418D-AE19-62706E023703}">
                      <ahyp:hlinkClr xmlns:ahyp="http://schemas.microsoft.com/office/drawing/2018/hyperlinkcolor" val="tx"/>
                    </a:ext>
                  </a:extLst>
                </a:hlinkClick>
              </a:rPr>
              <a:t>https://www.twitch.tv/</a:t>
            </a:r>
            <a:r>
              <a:rPr lang="de-DE" dirty="0">
                <a:solidFill>
                  <a:schemeClr val="tx1"/>
                </a:solidFill>
              </a:rPr>
              <a:t>, </a:t>
            </a:r>
            <a:r>
              <a:rPr lang="de-DE" dirty="0" err="1">
                <a:solidFill>
                  <a:schemeClr val="tx1"/>
                </a:solidFill>
              </a:rPr>
              <a:t>access</a:t>
            </a:r>
            <a:r>
              <a:rPr lang="de-DE" dirty="0">
                <a:solidFill>
                  <a:schemeClr val="tx1"/>
                </a:solidFill>
              </a:rPr>
              <a:t> date: 04.11.2021.</a:t>
            </a:r>
          </a:p>
          <a:p>
            <a:pPr marL="0" indent="0">
              <a:buNone/>
            </a:pPr>
            <a:r>
              <a:rPr lang="de-DE" dirty="0" err="1">
                <a:solidFill>
                  <a:schemeClr val="tx1"/>
                </a:solidFill>
              </a:rPr>
              <a:t>Streamlabs</a:t>
            </a:r>
            <a:r>
              <a:rPr lang="de-DE" dirty="0">
                <a:solidFill>
                  <a:schemeClr val="tx1"/>
                </a:solidFill>
              </a:rPr>
              <a:t> OBS (2021): </a:t>
            </a:r>
            <a:r>
              <a:rPr lang="de-DE" dirty="0" err="1">
                <a:solidFill>
                  <a:schemeClr val="tx1"/>
                </a:solidFill>
              </a:rPr>
              <a:t>Retrieved</a:t>
            </a:r>
            <a:r>
              <a:rPr lang="de-DE" dirty="0">
                <a:solidFill>
                  <a:schemeClr val="tx1"/>
                </a:solidFill>
              </a:rPr>
              <a:t> </a:t>
            </a:r>
            <a:r>
              <a:rPr lang="de-DE" dirty="0" err="1">
                <a:solidFill>
                  <a:schemeClr val="tx1"/>
                </a:solidFill>
              </a:rPr>
              <a:t>from</a:t>
            </a:r>
            <a:r>
              <a:rPr lang="de-DE" dirty="0">
                <a:solidFill>
                  <a:schemeClr val="tx1"/>
                </a:solidFill>
              </a:rPr>
              <a:t> </a:t>
            </a:r>
            <a:r>
              <a:rPr lang="de-DE" dirty="0" err="1">
                <a:solidFill>
                  <a:schemeClr val="tx1"/>
                </a:solidFill>
              </a:rPr>
              <a:t>the</a:t>
            </a:r>
            <a:r>
              <a:rPr lang="de-DE" dirty="0">
                <a:solidFill>
                  <a:schemeClr val="tx1"/>
                </a:solidFill>
              </a:rPr>
              <a:t> Internet: </a:t>
            </a:r>
            <a:r>
              <a:rPr lang="de-DE" dirty="0">
                <a:solidFill>
                  <a:schemeClr val="tx1"/>
                </a:solidFill>
                <a:hlinkClick r:id="rId3">
                  <a:extLst>
                    <a:ext uri="{A12FA001-AC4F-418D-AE19-62706E023703}">
                      <ahyp:hlinkClr xmlns:ahyp="http://schemas.microsoft.com/office/drawing/2018/hyperlinkcolor" val="tx"/>
                    </a:ext>
                  </a:extLst>
                </a:hlinkClick>
              </a:rPr>
              <a:t>https://streamlabs.com/downloads</a:t>
            </a:r>
            <a:r>
              <a:rPr lang="de-DE" dirty="0">
                <a:solidFill>
                  <a:schemeClr val="tx1"/>
                </a:solidFill>
              </a:rPr>
              <a:t> , </a:t>
            </a:r>
            <a:r>
              <a:rPr lang="de-DE" dirty="0" err="1">
                <a:solidFill>
                  <a:schemeClr val="tx1"/>
                </a:solidFill>
              </a:rPr>
              <a:t>access</a:t>
            </a:r>
            <a:r>
              <a:rPr lang="de-DE" dirty="0">
                <a:solidFill>
                  <a:schemeClr val="tx1"/>
                </a:solidFill>
              </a:rPr>
              <a:t> date: 04.11.2021.</a:t>
            </a:r>
          </a:p>
          <a:p>
            <a:pPr marL="0" indent="0">
              <a:buNone/>
            </a:pPr>
            <a:endParaRPr lang="de-DE" b="1" dirty="0">
              <a:solidFill>
                <a:schemeClr val="tx1"/>
              </a:solidFill>
            </a:endParaRPr>
          </a:p>
          <a:p>
            <a:pPr marL="0" indent="0">
              <a:buNone/>
            </a:pPr>
            <a:endParaRPr lang="de-DE" dirty="0">
              <a:solidFill>
                <a:schemeClr val="tx1"/>
              </a:solidFill>
            </a:endParaRPr>
          </a:p>
          <a:p>
            <a:pPr marL="0" indent="0">
              <a:buNone/>
            </a:pPr>
            <a:endParaRPr lang="de-DE" b="1" dirty="0">
              <a:solidFill>
                <a:schemeClr val="tx1"/>
              </a:solidFill>
            </a:endParaRPr>
          </a:p>
          <a:p>
            <a:pPr marL="0" indent="0">
              <a:buNone/>
            </a:pPr>
            <a:endParaRPr lang="de-DE" dirty="0">
              <a:solidFill>
                <a:schemeClr val="tx1"/>
              </a:solidFill>
            </a:endParaRPr>
          </a:p>
        </p:txBody>
      </p:sp>
    </p:spTree>
    <p:extLst>
      <p:ext uri="{BB962C8B-B14F-4D97-AF65-F5344CB8AC3E}">
        <p14:creationId xmlns:p14="http://schemas.microsoft.com/office/powerpoint/2010/main" val="294246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25AA9D7D-D1FD-44C8-B2CD-158934B0FC1E}"/>
              </a:ext>
            </a:extLst>
          </p:cNvPr>
          <p:cNvSpPr txBox="1"/>
          <p:nvPr/>
        </p:nvSpPr>
        <p:spPr>
          <a:xfrm>
            <a:off x="6502523" y="2414726"/>
            <a:ext cx="4378975" cy="2609945"/>
          </a:xfrm>
          <a:prstGeom prst="rect">
            <a:avLst/>
          </a:prstGeom>
          <a:noFill/>
        </p:spPr>
        <p:txBody>
          <a:bodyPr wrap="square" lIns="0" tIns="0" rIns="0" bIns="0" rtlCol="0">
            <a:spAutoFit/>
          </a:bodyPr>
          <a:lstStyle/>
          <a:p>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hlinkClick r:id="rId2">
                  <a:extLst>
                    <a:ext uri="{A12FA001-AC4F-418D-AE19-62706E023703}">
                      <ahyp:hlinkClr xmlns:ahyp="http://schemas.microsoft.com/office/drawing/2018/hyperlinkcolor" val="tx"/>
                    </a:ext>
                  </a:extLst>
                </a:hlinkClick>
              </a:rPr>
              <a:t>marc.beutner@uni</a:t>
            </a:r>
            <a:r>
              <a:rPr lang="en-US" altLang="zh-CN" sz="1600" spc="80" dirty="0">
                <a:ea typeface="Times New Roman"/>
                <a:hlinkClick r:id="rId2">
                  <a:extLst>
                    <a:ext uri="{A12FA001-AC4F-418D-AE19-62706E023703}">
                      <ahyp:hlinkClr xmlns:ahyp="http://schemas.microsoft.com/office/drawing/2018/hyperlinkcolor" val="tx"/>
                    </a:ext>
                  </a:extLst>
                </a:hlinkClick>
              </a:rPr>
              <a:t>-</a:t>
            </a:r>
            <a:r>
              <a:rPr lang="en-US" altLang="zh-CN" sz="1600" spc="5" dirty="0">
                <a:ea typeface="Times New Roman"/>
                <a:hlinkClick r:id="rId2">
                  <a:extLst>
                    <a:ext uri="{A12FA001-AC4F-418D-AE19-62706E023703}">
                      <ahyp:hlinkClr xmlns:ahyp="http://schemas.microsoft.com/office/drawing/2018/hyperlinkcolor" val="tx"/>
                    </a:ext>
                  </a:extLst>
                </a:hlinkClick>
              </a:rPr>
              <a:t>paderborn.de</a:t>
            </a:r>
            <a:endParaRPr lang="en-US" altLang="zh-CN" sz="1600" spc="5" dirty="0">
              <a:ea typeface="Times New Roman"/>
            </a:endParaRPr>
          </a:p>
          <a:p>
            <a:pPr>
              <a:tabLst>
                <a:tab pos="914654" algn="l"/>
              </a:tabLst>
            </a:pPr>
            <a:endParaRPr lang="en-US" altLang="zh-CN" sz="1600" spc="5" dirty="0">
              <a:ea typeface="Times New Roman"/>
            </a:endParaRPr>
          </a:p>
          <a:p>
            <a:pPr>
              <a:tabLst>
                <a:tab pos="914654" algn="l"/>
              </a:tabLst>
            </a:pPr>
            <a:endParaRPr lang="en-US" altLang="zh-CN" sz="1600" spc="5" dirty="0">
              <a:ea typeface="Times New Roman"/>
            </a:endParaRPr>
          </a:p>
          <a:p>
            <a:pPr>
              <a:tabLst>
                <a:tab pos="914654" algn="l"/>
              </a:tabLst>
            </a:pPr>
            <a:r>
              <a:rPr lang="en-US" altLang="zh-CN" sz="1600" b="1" spc="5" dirty="0">
                <a:ea typeface="Times New Roman"/>
              </a:rPr>
              <a:t>Jennifer Schneider, M. Sc.</a:t>
            </a:r>
          </a:p>
          <a:p>
            <a:pPr>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44" dirty="0">
                <a:cs typeface="Times New Roman"/>
              </a:rPr>
              <a:t> 5010</a:t>
            </a:r>
          </a:p>
          <a:p>
            <a:pPr>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hlinkClick r:id="rId3">
                  <a:extLst>
                    <a:ext uri="{A12FA001-AC4F-418D-AE19-62706E023703}">
                      <ahyp:hlinkClr xmlns:ahyp="http://schemas.microsoft.com/office/drawing/2018/hyperlinkcolor" val="tx"/>
                    </a:ext>
                  </a:extLst>
                </a:hlinkClick>
              </a:rPr>
              <a:t>Jennifer.Schneider@uni</a:t>
            </a:r>
            <a:r>
              <a:rPr lang="en-US" altLang="zh-CN" sz="1600" spc="80" dirty="0">
                <a:ea typeface="Times New Roman"/>
                <a:hlinkClick r:id="rId3">
                  <a:extLst>
                    <a:ext uri="{A12FA001-AC4F-418D-AE19-62706E023703}">
                      <ahyp:hlinkClr xmlns:ahyp="http://schemas.microsoft.com/office/drawing/2018/hyperlinkcolor" val="tx"/>
                    </a:ext>
                  </a:extLst>
                </a:hlinkClick>
              </a:rPr>
              <a:t>-</a:t>
            </a:r>
            <a:r>
              <a:rPr lang="en-US" altLang="zh-CN" sz="1600" spc="5" dirty="0">
                <a:ea typeface="Times New Roman"/>
                <a:hlinkClick r:id="rId3">
                  <a:extLst>
                    <a:ext uri="{A12FA001-AC4F-418D-AE19-62706E023703}">
                      <ahyp:hlinkClr xmlns:ahyp="http://schemas.microsoft.com/office/drawing/2018/hyperlinkcolor" val="tx"/>
                    </a:ext>
                  </a:extLst>
                </a:hlinkClick>
              </a:rPr>
              <a:t>paderborn.de</a:t>
            </a:r>
            <a:endParaRPr lang="en-US" altLang="zh-CN" sz="1600" spc="5" dirty="0">
              <a:ea typeface="Times New Roman"/>
            </a:endParaRPr>
          </a:p>
          <a:p>
            <a:pPr>
              <a:tabLst>
                <a:tab pos="914654" algn="l"/>
              </a:tabLst>
            </a:pPr>
            <a:endParaRPr lang="en-US" altLang="zh-CN" sz="1600" spc="5" dirty="0">
              <a:ea typeface="Times New Roman"/>
            </a:endParaRPr>
          </a:p>
        </p:txBody>
      </p:sp>
      <p:sp>
        <p:nvSpPr>
          <p:cNvPr id="6" name="TextBox 46">
            <a:extLst>
              <a:ext uri="{FF2B5EF4-FFF2-40B4-BE49-F238E27FC236}">
                <a16:creationId xmlns:a16="http://schemas.microsoft.com/office/drawing/2014/main" id="{0CA0CFAE-FFE8-4B32-99A8-2686169F1696}"/>
              </a:ext>
            </a:extLst>
          </p:cNvPr>
          <p:cNvSpPr txBox="1"/>
          <p:nvPr/>
        </p:nvSpPr>
        <p:spPr>
          <a:xfrm>
            <a:off x="1192568" y="2414726"/>
            <a:ext cx="4496910" cy="1720984"/>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upb.de/wipaed</a:t>
            </a:r>
          </a:p>
          <a:p>
            <a:r>
              <a:rPr lang="en-US" altLang="zh-CN" sz="1600" b="1" spc="-20" dirty="0">
                <a:ea typeface="Times New Roman"/>
              </a:rPr>
              <a:t>http://https://safe.eduproject.eu/</a:t>
            </a:r>
            <a:endParaRPr lang="en-US" altLang="zh-CN" sz="1600" b="1" spc="-15" dirty="0">
              <a:ea typeface="Times New Roman"/>
            </a:endParaRPr>
          </a:p>
        </p:txBody>
      </p:sp>
    </p:spTree>
    <p:extLst>
      <p:ext uri="{BB962C8B-B14F-4D97-AF65-F5344CB8AC3E}">
        <p14:creationId xmlns:p14="http://schemas.microsoft.com/office/powerpoint/2010/main" val="1599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628</Words>
  <Application>Microsoft Office PowerPoint</Application>
  <PresentationFormat>Breitbild</PresentationFormat>
  <Paragraphs>73</Paragraphs>
  <Slides>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9</vt:i4>
      </vt:variant>
    </vt:vector>
  </HeadingPairs>
  <TitlesOfParts>
    <vt:vector size="17" baseType="lpstr">
      <vt:lpstr>宋体</vt:lpstr>
      <vt:lpstr>Calibri</vt:lpstr>
      <vt:lpstr>Calibri Light</vt:lpstr>
      <vt:lpstr>Euphemia</vt:lpstr>
      <vt:lpstr>Times New Roman</vt:lpstr>
      <vt:lpstr>Wingdings</vt:lpstr>
      <vt:lpstr>Wingdings 3</vt:lpstr>
      <vt:lpstr>Rückblick</vt:lpstr>
      <vt:lpstr>SAFE  Streaming Approaches for Europe </vt:lpstr>
      <vt:lpstr>Aspect (2):  Streaming software</vt:lpstr>
      <vt:lpstr>Aspect (2): Streaming software</vt:lpstr>
      <vt:lpstr>Content </vt:lpstr>
      <vt:lpstr>Streaming software  Streamlabs OBS</vt:lpstr>
      <vt:lpstr>Streaming software  Streamlabs OBS</vt:lpstr>
      <vt:lpstr>Introduction Video of the USE of  Streamlabs OBS</vt:lpstr>
      <vt:lpstr>References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2022-01-10T15:52:41Z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