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31"/>
  </p:notesMasterIdLst>
  <p:handoutMasterIdLst>
    <p:handoutMasterId r:id="rId32"/>
  </p:handoutMasterIdLst>
  <p:sldIdLst>
    <p:sldId id="282" r:id="rId5"/>
    <p:sldId id="283" r:id="rId6"/>
    <p:sldId id="284" r:id="rId7"/>
    <p:sldId id="285" r:id="rId8"/>
    <p:sldId id="319" r:id="rId9"/>
    <p:sldId id="320" r:id="rId10"/>
    <p:sldId id="301" r:id="rId11"/>
    <p:sldId id="293" r:id="rId12"/>
    <p:sldId id="307" r:id="rId13"/>
    <p:sldId id="321" r:id="rId14"/>
    <p:sldId id="310" r:id="rId15"/>
    <p:sldId id="309" r:id="rId16"/>
    <p:sldId id="294" r:id="rId17"/>
    <p:sldId id="311" r:id="rId18"/>
    <p:sldId id="306" r:id="rId19"/>
    <p:sldId id="304" r:id="rId20"/>
    <p:sldId id="303" r:id="rId21"/>
    <p:sldId id="302" r:id="rId22"/>
    <p:sldId id="315" r:id="rId23"/>
    <p:sldId id="316" r:id="rId24"/>
    <p:sldId id="322" r:id="rId25"/>
    <p:sldId id="295" r:id="rId26"/>
    <p:sldId id="313" r:id="rId27"/>
    <p:sldId id="292" r:id="rId28"/>
    <p:sldId id="324" r:id="rId29"/>
    <p:sldId id="27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7" d="100"/>
          <a:sy n="107" d="100"/>
        </p:scale>
        <p:origin x="13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10.01.2022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10.01.2022</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10.01.2022</a:t>
            </a:fld>
            <a:r>
              <a:t>​</a:t>
            </a:r>
            <a:endParaRPr dirty="0"/>
          </a:p>
        </p:txBody>
      </p:sp>
      <p:sp>
        <p:nvSpPr>
          <p:cNvPr id="5" name="Footer Placeholder 4"/>
          <p:cNvSpPr>
            <a:spLocks noGrp="1"/>
          </p:cNvSpPr>
          <p:nvPr>
            <p:ph type="ftr" sz="quarter" idx="11"/>
          </p:nvPr>
        </p:nvSpPr>
        <p:spPr/>
        <p:txBody>
          <a:bodyPr/>
          <a:lstStyle/>
          <a:p>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rgbClr val="1F497D"/>
              </a:solidFill>
            </a:endParaRPr>
          </a:p>
          <a:p>
            <a:endParaRPr lang="en-US"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3" name="Untertitel 2">
            <a:extLst>
              <a:ext uri="{FF2B5EF4-FFF2-40B4-BE49-F238E27FC236}">
                <a16:creationId xmlns:a16="http://schemas.microsoft.com/office/drawing/2014/main" id="{7FF4C15B-A19F-4428-B602-417737CC71B4}"/>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10.01.2022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0" name="Grafik 9">
            <a:extLst>
              <a:ext uri="{FF2B5EF4-FFF2-40B4-BE49-F238E27FC236}">
                <a16:creationId xmlns:a16="http://schemas.microsoft.com/office/drawing/2014/main" id="{4FEDA318-2896-4C09-A728-51E22EF517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9E8A4AED-0435-48AC-A742-6135DC2CA02B}"/>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21" name="Grafik 20">
            <a:extLst>
              <a:ext uri="{FF2B5EF4-FFF2-40B4-BE49-F238E27FC236}">
                <a16:creationId xmlns:a16="http://schemas.microsoft.com/office/drawing/2014/main" id="{B331BD96-9573-4FB4-B04D-D2A89380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
        <p:nvSpPr>
          <p:cNvPr id="6" name="Rechteck 5">
            <a:extLst>
              <a:ext uri="{FF2B5EF4-FFF2-40B4-BE49-F238E27FC236}">
                <a16:creationId xmlns:a16="http://schemas.microsoft.com/office/drawing/2014/main" id="{D79F4F24-D747-4BC4-9B51-3126DE9C8BA3}"/>
              </a:ext>
            </a:extLst>
          </p:cNvPr>
          <p:cNvSpPr/>
          <p:nvPr userDrawn="1"/>
        </p:nvSpPr>
        <p:spPr>
          <a:xfrm>
            <a:off x="2623041" y="5921327"/>
            <a:ext cx="6096000" cy="1046440"/>
          </a:xfrm>
          <a:prstGeom prst="rect">
            <a:avLst/>
          </a:prstGeom>
        </p:spPr>
        <p:txBody>
          <a:bodyPr>
            <a:spAutoFit/>
          </a:bodyPr>
          <a:lstStyle/>
          <a:p>
            <a:pPr algn="ctr"/>
            <a:r>
              <a:rPr lang="en-US"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chemeClr val="bg1"/>
              </a:solidFill>
            </a:endParaRPr>
          </a:p>
          <a:p>
            <a:pPr algn="ctr"/>
            <a:endParaRPr lang="en-US" sz="1200" dirty="0">
              <a:solidFill>
                <a:schemeClr val="bg1"/>
              </a:solidFill>
            </a:endParaRP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F5864BAB-5091-422E-92AB-AD41005A96FA}"/>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10.01.2022</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10.01.2022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A7D8AC64-6727-4A75-8D97-0AFE04820220}"/>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10.01.2022</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10.01.2022</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10.01.2022</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6" name="Grafik 5">
            <a:extLst>
              <a:ext uri="{FF2B5EF4-FFF2-40B4-BE49-F238E27FC236}">
                <a16:creationId xmlns:a16="http://schemas.microsoft.com/office/drawing/2014/main" id="{2FDA0C41-24D6-40F1-A679-2886CEA5C5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de-DE"/>
              <a:t>​</a:t>
            </a:r>
            <a:fld id="{B359ED08-3DAD-4873-BEAE-E00CBB3C2D85}" type="datetime1">
              <a:rPr lang="de" smtClean="0"/>
              <a:pPr/>
              <a:t>10.01.2022</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1" name="Grafik 10">
            <a:extLst>
              <a:ext uri="{FF2B5EF4-FFF2-40B4-BE49-F238E27FC236}">
                <a16:creationId xmlns:a16="http://schemas.microsoft.com/office/drawing/2014/main" id="{324B9EEA-1752-4BA7-87E8-B8461B72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15" y="5917677"/>
            <a:ext cx="1061484" cy="400384"/>
          </a:xfrm>
          <a:prstGeom prst="rect">
            <a:avLst/>
          </a:prstGeom>
        </p:spPr>
      </p:pic>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B1266D2C-DFEE-4E94-A120-E785786FC277}"/>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10.01.2022</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10.01.2022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10.01.2022</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9337430" y="277640"/>
            <a:ext cx="2594097" cy="188063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businesswire.com/news/home/20120501006328/en#.UswTBtLuJ8F" TargetMode="External"/><Relationship Id="rId2" Type="http://schemas.openxmlformats.org/officeDocument/2006/relationships/hyperlink" Target="https://www.affde.com/de/twitch-stats.html" TargetMode="External"/><Relationship Id="rId1" Type="http://schemas.openxmlformats.org/officeDocument/2006/relationships/slideLayout" Target="../slideLayouts/slideLayout2.xml"/><Relationship Id="rId4" Type="http://schemas.openxmlformats.org/officeDocument/2006/relationships/hyperlink" Target="https://www.faz.net/aktuell/wirtschaft/netzwirtschaft/konkurrenz-zu-google-amazon-kauft-video-webseite-twitch-fuer-eine-milliarde-dollar-13117112.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usinesswire.com/news/home/20120501006328/en#.UswTBtLuJ8F" TargetMode="External"/><Relationship Id="rId2" Type="http://schemas.openxmlformats.org/officeDocument/2006/relationships/hyperlink" Target="https://www.affde.com/de/twitch-stats.html" TargetMode="External"/><Relationship Id="rId1" Type="http://schemas.openxmlformats.org/officeDocument/2006/relationships/slideLayout" Target="../slideLayouts/slideLayout2.xml"/><Relationship Id="rId4" Type="http://schemas.openxmlformats.org/officeDocument/2006/relationships/hyperlink" Target="https://www.faz.net/aktuell/wirtschaft/netzwirtschaft/konkurrenz-zu-google-amazon-kauft-video-webseite-twitch-fuer-eine-milliarde-dollar-13117112.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usinesswire.com/news/home/20120501006328/en#.UswTBtLuJ8F" TargetMode="External"/><Relationship Id="rId2" Type="http://schemas.openxmlformats.org/officeDocument/2006/relationships/hyperlink" Target="https://www.affde.com/de/twitch-stats.html" TargetMode="External"/><Relationship Id="rId1" Type="http://schemas.openxmlformats.org/officeDocument/2006/relationships/slideLayout" Target="../slideLayouts/slideLayout2.xml"/><Relationship Id="rId4" Type="http://schemas.openxmlformats.org/officeDocument/2006/relationships/hyperlink" Target="https://www.faz.net/aktuell/wirtschaft/netzwirtschaft/konkurrenz-zu-google-amazon-kauft-video-webseite-twitch-fuer-eine-milliarde-dollar-13117112.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elp.twitch.tv/s/article/creating-an-account-with-twitch"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help.twitch.tv/s/article/creating-an-account-with-twitch?language=en_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witch.tv/creatorcamp/setting-up-your-stream/moderation-and-safety/" TargetMode="External"/><Relationship Id="rId2" Type="http://schemas.openxmlformats.org/officeDocument/2006/relationships/hyperlink" Target="https://www.twitch.tv/creatorcamp/learn-the-basics/community-guidelines/" TargetMode="External"/><Relationship Id="rId1" Type="http://schemas.openxmlformats.org/officeDocument/2006/relationships/slideLayout" Target="../slideLayouts/slideLayout2.xml"/><Relationship Id="rId4" Type="http://schemas.openxmlformats.org/officeDocument/2006/relationships/hyperlink" Target="https://help.twitch.tv/s/article/how-to-use-automod?"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twitch.tv/creatorcamp/en/level-up/personal-brand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witch.tv/creatorcamp/setting-up-your-strea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twitch.tv/broadcast/studi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ashboard.twitch.tv/u/jenniferupb/broadcast"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streamlabs.com/downloa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streamlabs.com/downloads" TargetMode="External"/><Relationship Id="rId4" Type="http://schemas.openxmlformats.org/officeDocument/2006/relationships/hyperlink" Target="https://dashboard.twitch.tv/u/jenniferupb/broadcas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ashboard.twitch.tv/u/jenniferupb/broadcast" TargetMode="External"/><Relationship Id="rId2" Type="http://schemas.openxmlformats.org/officeDocument/2006/relationships/hyperlink" Target="https://streamlabs.com/download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s://dashboard.twitch.tv/extensions/skt182bso1i1ah7dnmkwqkdk26dak4-19.0.0" TargetMode="External"/><Relationship Id="rId2" Type="http://schemas.openxmlformats.org/officeDocument/2006/relationships/hyperlink" Target="https://link.twitch.tv/myDashboard" TargetMode="External"/><Relationship Id="rId1" Type="http://schemas.openxmlformats.org/officeDocument/2006/relationships/slideLayout" Target="../slideLayouts/slideLayout2.xml"/><Relationship Id="rId4" Type="http://schemas.openxmlformats.org/officeDocument/2006/relationships/hyperlink" Target="https://dashboard.twitch.tv/extensions/bttsqjy6dnv05acplp5vy0mflgrh3z-3.1.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witch.tv/creatorcamp/setting-up-your-stream/" TargetMode="Externa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OWFaV8Nymzs" TargetMode="External"/><Relationship Id="rId3" Type="http://schemas.openxmlformats.org/officeDocument/2006/relationships/hyperlink" Target="https://www.businesswire.com/news/home/20120501006328/en" TargetMode="External"/><Relationship Id="rId7" Type="http://schemas.openxmlformats.org/officeDocument/2006/relationships/hyperlink" Target="https://www.twitch.tv/creatorcamp/en/setting-up-your-stream/quick-start-guide-to-streaming-on-twitch/" TargetMode="External"/><Relationship Id="rId2" Type="http://schemas.openxmlformats.org/officeDocument/2006/relationships/hyperlink" Target="https://www.affde.com/de/twitch-stats.html" TargetMode="External"/><Relationship Id="rId1" Type="http://schemas.openxmlformats.org/officeDocument/2006/relationships/slideLayout" Target="../slideLayouts/slideLayout2.xml"/><Relationship Id="rId6" Type="http://schemas.openxmlformats.org/officeDocument/2006/relationships/hyperlink" Target="https://streamlabs.com/downloads" TargetMode="External"/><Relationship Id="rId5" Type="http://schemas.openxmlformats.org/officeDocument/2006/relationships/hyperlink" Target="https://www.faz.net/aktuell/wirtschaft/netzwirtschaft/konkurrenz-zu-google-amazon-kauft-video-webseite-twitch-fuer-eine-milliarde-dollar-13117112.html" TargetMode="External"/><Relationship Id="rId4" Type="http://schemas.openxmlformats.org/officeDocument/2006/relationships/hyperlink" Target="https://praxistipps.chip.de/was-ist-streaming-einfach-erklaert_41250" TargetMode="External"/><Relationship Id="rId9" Type="http://schemas.openxmlformats.org/officeDocument/2006/relationships/hyperlink" Target="https://dashboard.twitch.tv/u/jenniferupb/broadcast"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unsplash.com/licen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ennifer.Schneider@uni-paderborn.de" TargetMode="External"/><Relationship Id="rId2" Type="http://schemas.openxmlformats.org/officeDocument/2006/relationships/hyperlink" Target="mailto:marc.beutner@uni-paderborn.de"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raxistipps.chip.de/was-ist-streaming-einfach-erklaert_4125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raxistipps.chip.de/was-ist-streaming-einfach-erklaert_412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WFaV8Nymz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usinesswire.com/news/home/20120501006328/en#.UswTBtLuJ8F" TargetMode="External"/><Relationship Id="rId2" Type="http://schemas.openxmlformats.org/officeDocument/2006/relationships/hyperlink" Target="https://www.affde.com/de/twitch-stats.html" TargetMode="External"/><Relationship Id="rId1" Type="http://schemas.openxmlformats.org/officeDocument/2006/relationships/slideLayout" Target="../slideLayouts/slideLayout2.xml"/><Relationship Id="rId4" Type="http://schemas.openxmlformats.org/officeDocument/2006/relationships/hyperlink" Target="https://www.faz.net/aktuell/wirtschaft/netzwirtschaft/konkurrenz-zu-google-amazon-kauft-video-webseite-twitch-fuer-eine-milliarde-dollar-1311711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3" name="Inhaltsplatzhalter 2">
            <a:extLst>
              <a:ext uri="{FF2B5EF4-FFF2-40B4-BE49-F238E27FC236}">
                <a16:creationId xmlns:a16="http://schemas.microsoft.com/office/drawing/2014/main" id="{1A7B7185-57EC-45F2-8C25-1C15CE431D16}"/>
              </a:ext>
            </a:extLst>
          </p:cNvPr>
          <p:cNvSpPr>
            <a:spLocks noGrp="1"/>
          </p:cNvSpPr>
          <p:nvPr>
            <p:ph idx="1"/>
          </p:nvPr>
        </p:nvSpPr>
        <p:spPr/>
        <p:txBody>
          <a:bodyPr/>
          <a:lstStyle/>
          <a:p>
            <a:pPr marL="0" indent="0">
              <a:buNone/>
            </a:pPr>
            <a:r>
              <a:rPr lang="de-DE" dirty="0"/>
              <a:t> </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a:t>Reference Number:</a:t>
            </a:r>
            <a:br>
              <a:rPr lang="en-US" b="1" i="1" dirty="0"/>
            </a:br>
            <a:r>
              <a:rPr lang="en-US" b="1" i="1" dirty="0"/>
              <a:t>2020-1-DE03-KA226-SCH-093590</a:t>
            </a:r>
            <a:endParaRPr lang="de-DE" b="1" dirty="0"/>
          </a:p>
          <a:p>
            <a:r>
              <a:rPr lang="de-DE" b="1" i="1" dirty="0"/>
              <a:t>Aktenzeichen der NA:</a:t>
            </a:r>
            <a:br>
              <a:rPr lang="de-DE" b="1" i="1" dirty="0"/>
            </a:br>
            <a:r>
              <a:rPr lang="de-DE" b="1" i="1" dirty="0"/>
              <a:t>VG-226-IN-NW-20-24-093590</a:t>
            </a:r>
            <a:endParaRPr lang="de-DE" b="1" dirty="0"/>
          </a:p>
          <a:p>
            <a:r>
              <a:rPr lang="de-DE" b="1" dirty="0"/>
              <a:t>Duration: </a:t>
            </a:r>
          </a:p>
          <a:p>
            <a:r>
              <a:rPr lang="de-DE" b="1" dirty="0"/>
              <a:t>01.03.2021 </a:t>
            </a:r>
            <a:r>
              <a:rPr lang="de-DE" b="1" dirty="0" err="1"/>
              <a:t>to</a:t>
            </a:r>
            <a:r>
              <a:rPr lang="de-DE" b="1" dirty="0"/>
              <a:t> 28.02.2023 (24 </a:t>
            </a:r>
            <a:r>
              <a:rPr lang="en-GB" b="1" dirty="0"/>
              <a:t>month</a:t>
            </a:r>
            <a:r>
              <a:rPr lang="de-DE" b="1" dirty="0"/>
              <a:t>) </a:t>
            </a:r>
          </a:p>
          <a:p>
            <a:endParaRPr lang="de-DE" b="1" dirty="0"/>
          </a:p>
        </p:txBody>
      </p:sp>
      <p:sp>
        <p:nvSpPr>
          <p:cNvPr id="5" name="Rechteck 4">
            <a:extLst>
              <a:ext uri="{FF2B5EF4-FFF2-40B4-BE49-F238E27FC236}">
                <a16:creationId xmlns:a16="http://schemas.microsoft.com/office/drawing/2014/main" id="{F1F7DB5D-D45E-47A8-9E8B-FD8C529D2427}"/>
              </a:ext>
            </a:extLst>
          </p:cNvPr>
          <p:cNvSpPr/>
          <p:nvPr/>
        </p:nvSpPr>
        <p:spPr>
          <a:xfrm>
            <a:off x="4326827" y="1737359"/>
            <a:ext cx="6672605" cy="2862322"/>
          </a:xfrm>
          <a:prstGeom prst="rect">
            <a:avLst/>
          </a:prstGeom>
        </p:spPr>
        <p:txBody>
          <a:bodyPr wrap="square">
            <a:spAutoFit/>
          </a:bodyPr>
          <a:lstStyle/>
          <a:p>
            <a:r>
              <a:rPr lang="en-US" b="1" dirty="0"/>
              <a:t>Aspect (1): Streaming platform </a:t>
            </a:r>
          </a:p>
          <a:p>
            <a:endParaRPr lang="de-DE" dirty="0"/>
          </a:p>
          <a:p>
            <a:pPr lvl="0"/>
            <a:r>
              <a:rPr lang="en-US" dirty="0"/>
              <a:t>Module 1: Streaming is easy: Streaming platforms and their use for school education</a:t>
            </a:r>
          </a:p>
          <a:p>
            <a:pPr lvl="0"/>
            <a:endParaRPr lang="en-US" dirty="0"/>
          </a:p>
          <a:p>
            <a:pPr lvl="0"/>
            <a:r>
              <a:rPr lang="en-US" dirty="0"/>
              <a:t>Module 2: How to stream: Introduction to Twitch as and example of a running streaming platform</a:t>
            </a:r>
          </a:p>
          <a:p>
            <a:pPr lvl="0"/>
            <a:endParaRPr lang="en-US" dirty="0"/>
          </a:p>
          <a:p>
            <a:pPr lvl="0"/>
            <a:r>
              <a:rPr lang="en-US" dirty="0"/>
              <a:t>Module 3: Get connected: Connecting streaming platforms by teachers </a:t>
            </a:r>
          </a:p>
        </p:txBody>
      </p:sp>
      <p:sp>
        <p:nvSpPr>
          <p:cNvPr id="6" name="Inhaltsplatzhalter 2">
            <a:extLst>
              <a:ext uri="{FF2B5EF4-FFF2-40B4-BE49-F238E27FC236}">
                <a16:creationId xmlns:a16="http://schemas.microsoft.com/office/drawing/2014/main" id="{F4C9F0FA-FA20-424E-B537-6DE83AE8FDB3}"/>
              </a:ext>
            </a:extLst>
          </p:cNvPr>
          <p:cNvSpPr txBox="1">
            <a:spLocks/>
          </p:cNvSpPr>
          <p:nvPr/>
        </p:nvSpPr>
        <p:spPr>
          <a:xfrm>
            <a:off x="497149" y="4952691"/>
            <a:ext cx="3120501" cy="121313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Font typeface="Calibri" panose="020F0502020204030204" pitchFamily="34" charset="0"/>
              <a:buNone/>
            </a:pPr>
            <a:r>
              <a:rPr lang="de-DE" sz="1200" spc="-50" dirty="0">
                <a:solidFill>
                  <a:srgbClr val="FFFFFF"/>
                </a:solidFill>
                <a:latin typeface="+mj-lt"/>
                <a:ea typeface="+mj-ea"/>
                <a:cs typeface="+mj-cs"/>
              </a:rPr>
              <a:t>University of Paderborn</a:t>
            </a:r>
            <a:br>
              <a:rPr lang="de-DE" sz="1200" spc="-50" dirty="0">
                <a:solidFill>
                  <a:srgbClr val="FFFFFF"/>
                </a:solidFill>
                <a:latin typeface="+mj-lt"/>
                <a:ea typeface="+mj-ea"/>
                <a:cs typeface="+mj-cs"/>
              </a:rPr>
            </a:br>
            <a:r>
              <a:rPr lang="en-US" sz="1200" spc="-50" dirty="0">
                <a:solidFill>
                  <a:srgbClr val="FFFFFF"/>
                </a:solidFill>
                <a:latin typeface="+mj-lt"/>
                <a:ea typeface="+mj-ea"/>
                <a:cs typeface="+mj-cs"/>
              </a:rPr>
              <a:t>Department of Business and Human Resource Education</a:t>
            </a:r>
            <a:br>
              <a:rPr lang="en-US" sz="1200" spc="-50" dirty="0">
                <a:solidFill>
                  <a:srgbClr val="FFFFFF"/>
                </a:solidFill>
                <a:latin typeface="+mj-lt"/>
                <a:ea typeface="+mj-ea"/>
                <a:cs typeface="+mj-cs"/>
              </a:rPr>
            </a:br>
            <a:r>
              <a:rPr lang="en-US" sz="1200" spc="-50" dirty="0">
                <a:solidFill>
                  <a:srgbClr val="FFFFFF"/>
                </a:solidFill>
                <a:latin typeface="+mj-lt"/>
                <a:ea typeface="+mj-ea"/>
                <a:cs typeface="+mj-cs"/>
              </a:rPr>
              <a:t>Chair of Business and Human Resource Education and Evaluation Research  - Prof. Dr. Marc Beutner </a:t>
            </a:r>
            <a:br>
              <a:rPr lang="de-DE" sz="1200" spc="-50" dirty="0">
                <a:solidFill>
                  <a:srgbClr val="FFFFFF"/>
                </a:solidFill>
                <a:latin typeface="+mj-lt"/>
                <a:ea typeface="+mj-ea"/>
                <a:cs typeface="+mj-cs"/>
              </a:rPr>
            </a:br>
            <a:r>
              <a:rPr lang="de-DE" sz="1200" b="1" spc="-50" dirty="0">
                <a:solidFill>
                  <a:srgbClr val="FFFFFF"/>
                </a:solidFill>
                <a:latin typeface="+mj-lt"/>
                <a:ea typeface="+mj-ea"/>
                <a:cs typeface="+mj-cs"/>
              </a:rPr>
              <a:t>Jennifer Schneider </a:t>
            </a:r>
          </a:p>
        </p:txBody>
      </p:sp>
      <p:pic>
        <p:nvPicPr>
          <p:cNvPr id="7" name="Grafik 6">
            <a:extLst>
              <a:ext uri="{FF2B5EF4-FFF2-40B4-BE49-F238E27FC236}">
                <a16:creationId xmlns:a16="http://schemas.microsoft.com/office/drawing/2014/main" id="{6EA8BB65-062C-461D-A99A-904A65868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0286" y="5353208"/>
            <a:ext cx="1938291" cy="812617"/>
          </a:xfrm>
          <a:prstGeom prst="rect">
            <a:avLst/>
          </a:prstGeom>
        </p:spPr>
      </p:pic>
    </p:spTree>
    <p:extLst>
      <p:ext uri="{BB962C8B-B14F-4D97-AF65-F5344CB8AC3E}">
        <p14:creationId xmlns:p14="http://schemas.microsoft.com/office/powerpoint/2010/main" val="407222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69BB7-E34F-4CAE-9169-D38BC3D0A1AC}"/>
              </a:ext>
            </a:extLst>
          </p:cNvPr>
          <p:cNvSpPr>
            <a:spLocks noGrp="1"/>
          </p:cNvSpPr>
          <p:nvPr>
            <p:ph type="title"/>
          </p:nvPr>
        </p:nvSpPr>
        <p:spPr/>
        <p:txBody>
          <a:bodyPr/>
          <a:lstStyle/>
          <a:p>
            <a:r>
              <a:rPr lang="en-US" b="1" dirty="0"/>
              <a:t>Introduction to Twitch</a:t>
            </a:r>
            <a:endParaRPr lang="de-DE" dirty="0"/>
          </a:p>
        </p:txBody>
      </p:sp>
      <p:sp>
        <p:nvSpPr>
          <p:cNvPr id="3" name="Inhaltsplatzhalter 2">
            <a:extLst>
              <a:ext uri="{FF2B5EF4-FFF2-40B4-BE49-F238E27FC236}">
                <a16:creationId xmlns:a16="http://schemas.microsoft.com/office/drawing/2014/main" id="{4D0435C7-7BD9-4C24-8FA1-2E5DCD67DB36}"/>
              </a:ext>
            </a:extLst>
          </p:cNvPr>
          <p:cNvSpPr>
            <a:spLocks noGrp="1"/>
          </p:cNvSpPr>
          <p:nvPr>
            <p:ph idx="1"/>
          </p:nvPr>
        </p:nvSpPr>
        <p:spPr/>
        <p:txBody>
          <a:bodyPr>
            <a:normAutofit/>
          </a:bodyPr>
          <a:lstStyle/>
          <a:p>
            <a:pPr marL="0" indent="0">
              <a:buNone/>
            </a:pPr>
            <a:r>
              <a:rPr lang="en-US" b="1" dirty="0"/>
              <a:t>What is possible on Twitch?</a:t>
            </a:r>
          </a:p>
          <a:p>
            <a:pPr>
              <a:buFont typeface="Wingdings" panose="05000000000000000000" pitchFamily="2" charset="2"/>
              <a:buChar char="§"/>
            </a:pPr>
            <a:r>
              <a:rPr lang="en-US" dirty="0"/>
              <a:t>Primarily for the transmission and exchange of gaming</a:t>
            </a:r>
          </a:p>
          <a:p>
            <a:pPr>
              <a:buFont typeface="Wingdings" panose="05000000000000000000" pitchFamily="2" charset="2"/>
              <a:buChar char="§"/>
            </a:pPr>
            <a:r>
              <a:rPr lang="en-US" dirty="0"/>
              <a:t>But the "Just Chatting" function is also very popular</a:t>
            </a:r>
          </a:p>
          <a:p>
            <a:pPr lvl="1">
              <a:buFont typeface="Wingdings" panose="05000000000000000000" pitchFamily="2" charset="2"/>
              <a:buChar char="§"/>
            </a:pPr>
            <a:r>
              <a:rPr lang="en-US" dirty="0"/>
              <a:t>Streamers simply chat with viewers in front of the camera</a:t>
            </a:r>
          </a:p>
          <a:p>
            <a:pPr>
              <a:buFont typeface="Wingdings" panose="05000000000000000000" pitchFamily="2" charset="2"/>
              <a:buChar char="§"/>
            </a:pPr>
            <a:r>
              <a:rPr lang="en-US" dirty="0"/>
              <a:t>Series and films can be viewed and commented on together</a:t>
            </a:r>
          </a:p>
          <a:p>
            <a:pPr lvl="1">
              <a:buFont typeface="Wingdings" panose="05000000000000000000" pitchFamily="2" charset="2"/>
              <a:buChar char="§"/>
            </a:pPr>
            <a:r>
              <a:rPr lang="en-US" dirty="0"/>
              <a:t>Creates a sense of belonging</a:t>
            </a:r>
            <a:endParaRPr lang="de-DE" dirty="0"/>
          </a:p>
          <a:p>
            <a:pPr marL="0" indent="0">
              <a:buNone/>
            </a:pPr>
            <a:endParaRPr lang="de-DE" dirty="0"/>
          </a:p>
        </p:txBody>
      </p:sp>
      <p:sp>
        <p:nvSpPr>
          <p:cNvPr id="4" name="Rechteck 3">
            <a:extLst>
              <a:ext uri="{FF2B5EF4-FFF2-40B4-BE49-F238E27FC236}">
                <a16:creationId xmlns:a16="http://schemas.microsoft.com/office/drawing/2014/main" id="{EFBF3640-2546-459D-B351-B1AF99A209FB}"/>
              </a:ext>
            </a:extLst>
          </p:cNvPr>
          <p:cNvSpPr/>
          <p:nvPr/>
        </p:nvSpPr>
        <p:spPr>
          <a:xfrm>
            <a:off x="8543599" y="5701212"/>
            <a:ext cx="3860067" cy="738664"/>
          </a:xfrm>
          <a:prstGeom prst="rect">
            <a:avLst/>
          </a:prstGeom>
        </p:spPr>
        <p:txBody>
          <a:bodyPr wrap="square">
            <a:spAutoFit/>
          </a:bodyPr>
          <a:lstStyle/>
          <a:p>
            <a:r>
              <a:rPr lang="de-DE" sz="600" dirty="0"/>
              <a:t>Source: </a:t>
            </a:r>
            <a:r>
              <a:rPr lang="de-DE" sz="600" dirty="0">
                <a:hlinkClick r:id="rId2">
                  <a:extLst>
                    <a:ext uri="{A12FA001-AC4F-418D-AE19-62706E023703}">
                      <ahyp:hlinkClr xmlns:ahyp="http://schemas.microsoft.com/office/drawing/2018/hyperlinkcolor" val="tx"/>
                    </a:ext>
                  </a:extLst>
                </a:hlinkClick>
              </a:rPr>
              <a:t>https://www.affde.com/de/twitch-stats.html</a:t>
            </a:r>
            <a:endParaRPr lang="de-DE" sz="600" dirty="0"/>
          </a:p>
          <a:p>
            <a:r>
              <a:rPr lang="de-DE" sz="600" dirty="0"/>
              <a:t>(</a:t>
            </a:r>
            <a:r>
              <a:rPr lang="de-DE" sz="600" dirty="0" err="1"/>
              <a:t>BusinessWire</a:t>
            </a:r>
            <a:r>
              <a:rPr lang="de-DE" sz="600" dirty="0"/>
              <a:t> (2011): </a:t>
            </a:r>
            <a:r>
              <a:rPr lang="de-DE" sz="600" dirty="0" err="1"/>
              <a:t>Retrieved</a:t>
            </a:r>
            <a:r>
              <a:rPr lang="de-DE" sz="600" dirty="0"/>
              <a:t> </a:t>
            </a:r>
            <a:r>
              <a:rPr lang="de-DE" sz="600" dirty="0" err="1"/>
              <a:t>from</a:t>
            </a:r>
            <a:r>
              <a:rPr lang="de-DE" sz="600" dirty="0"/>
              <a:t> </a:t>
            </a:r>
            <a:r>
              <a:rPr lang="de-DE" sz="600" dirty="0" err="1"/>
              <a:t>the</a:t>
            </a:r>
            <a:r>
              <a:rPr lang="de-DE" sz="600" dirty="0"/>
              <a:t> Internet: </a:t>
            </a:r>
            <a:r>
              <a:rPr lang="de-DE" sz="600" dirty="0">
                <a:hlinkClick r:id="rId3">
                  <a:extLst>
                    <a:ext uri="{A12FA001-AC4F-418D-AE19-62706E023703}">
                      <ahyp:hlinkClr xmlns:ahyp="http://schemas.microsoft.com/office/drawing/2018/hyperlinkcolor" val="tx"/>
                    </a:ext>
                  </a:extLst>
                </a:hlinkClick>
              </a:rPr>
              <a:t>https://www.businesswire.com/news/home/20120501006328/en#.UswTBtLuJ8F</a:t>
            </a:r>
            <a:r>
              <a:rPr lang="de-DE" sz="600" dirty="0"/>
              <a:t>; </a:t>
            </a:r>
            <a:r>
              <a:rPr lang="de-DE" sz="600" dirty="0" err="1"/>
              <a:t>access</a:t>
            </a:r>
            <a:r>
              <a:rPr lang="de-DE" sz="600" dirty="0"/>
              <a:t> date: 14.10.2021.</a:t>
            </a:r>
          </a:p>
          <a:p>
            <a:r>
              <a:rPr lang="de-DE" sz="600" dirty="0"/>
              <a:t>(FAZ (2014): </a:t>
            </a:r>
            <a:r>
              <a:rPr lang="de-DE" sz="600" dirty="0" err="1"/>
              <a:t>Retrieved</a:t>
            </a:r>
            <a:r>
              <a:rPr lang="de-DE" sz="600" dirty="0"/>
              <a:t> </a:t>
            </a:r>
            <a:r>
              <a:rPr lang="de-DE" sz="600" dirty="0" err="1"/>
              <a:t>from</a:t>
            </a:r>
            <a:r>
              <a:rPr lang="de-DE" sz="600" dirty="0"/>
              <a:t> </a:t>
            </a:r>
            <a:r>
              <a:rPr lang="de-DE" sz="600" dirty="0" err="1"/>
              <a:t>the</a:t>
            </a:r>
            <a:r>
              <a:rPr lang="de-DE" sz="600" dirty="0"/>
              <a:t> Internet: </a:t>
            </a:r>
            <a:r>
              <a:rPr lang="de-DE" sz="600" dirty="0">
                <a:hlinkClick r:id="rId4">
                  <a:extLst>
                    <a:ext uri="{A12FA001-AC4F-418D-AE19-62706E023703}">
                      <ahyp:hlinkClr xmlns:ahyp="http://schemas.microsoft.com/office/drawing/2018/hyperlinkcolor" val="tx"/>
                    </a:ext>
                  </a:extLst>
                </a:hlinkClick>
              </a:rPr>
              <a:t>https://www.faz.net/aktuell/wirtschaft/netzwirtschaft/konkurrenz-zu-google-amazon-kauft-video-webseite-twitch-fuer-eine-milliarde-dollar-13117112.html</a:t>
            </a:r>
            <a:r>
              <a:rPr lang="de-DE" sz="600" dirty="0"/>
              <a:t>; </a:t>
            </a:r>
            <a:r>
              <a:rPr lang="de-DE" sz="600" dirty="0" err="1"/>
              <a:t>access</a:t>
            </a:r>
            <a:r>
              <a:rPr lang="de-DE" sz="600" dirty="0"/>
              <a:t> date: 14.10.2021).</a:t>
            </a:r>
          </a:p>
          <a:p>
            <a:endParaRPr lang="de-DE" sz="600" dirty="0"/>
          </a:p>
          <a:p>
            <a:endParaRPr lang="de-DE" sz="600" dirty="0"/>
          </a:p>
        </p:txBody>
      </p:sp>
    </p:spTree>
    <p:extLst>
      <p:ext uri="{BB962C8B-B14F-4D97-AF65-F5344CB8AC3E}">
        <p14:creationId xmlns:p14="http://schemas.microsoft.com/office/powerpoint/2010/main" val="367312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F382A-53CF-45CC-B539-B728D3AF1C8F}"/>
              </a:ext>
            </a:extLst>
          </p:cNvPr>
          <p:cNvSpPr>
            <a:spLocks noGrp="1"/>
          </p:cNvSpPr>
          <p:nvPr>
            <p:ph type="title"/>
          </p:nvPr>
        </p:nvSpPr>
        <p:spPr/>
        <p:txBody>
          <a:bodyPr/>
          <a:lstStyle/>
          <a:p>
            <a:r>
              <a:rPr lang="de-DE" b="1" dirty="0"/>
              <a:t>Twitch – A </a:t>
            </a:r>
            <a:r>
              <a:rPr lang="de-DE" b="1" dirty="0" err="1"/>
              <a:t>success</a:t>
            </a:r>
            <a:r>
              <a:rPr lang="de-DE" b="1" dirty="0"/>
              <a:t> </a:t>
            </a:r>
            <a:r>
              <a:rPr lang="de-DE" b="1" dirty="0" err="1"/>
              <a:t>story</a:t>
            </a:r>
            <a:r>
              <a:rPr lang="de-DE" b="1" dirty="0"/>
              <a:t> </a:t>
            </a:r>
          </a:p>
        </p:txBody>
      </p:sp>
      <p:sp>
        <p:nvSpPr>
          <p:cNvPr id="3" name="Inhaltsplatzhalter 2">
            <a:extLst>
              <a:ext uri="{FF2B5EF4-FFF2-40B4-BE49-F238E27FC236}">
                <a16:creationId xmlns:a16="http://schemas.microsoft.com/office/drawing/2014/main" id="{B24D7F4E-63F5-43D2-9950-A1C6BD43DA75}"/>
              </a:ext>
            </a:extLst>
          </p:cNvPr>
          <p:cNvSpPr>
            <a:spLocks noGrp="1"/>
          </p:cNvSpPr>
          <p:nvPr>
            <p:ph idx="1"/>
          </p:nvPr>
        </p:nvSpPr>
        <p:spPr/>
        <p:txBody>
          <a:bodyPr>
            <a:normAutofit fontScale="25000" lnSpcReduction="20000"/>
          </a:bodyPr>
          <a:lstStyle/>
          <a:p>
            <a:endParaRPr lang="de-DE" b="1" dirty="0"/>
          </a:p>
          <a:p>
            <a:pPr marL="0" indent="0">
              <a:buNone/>
            </a:pPr>
            <a:r>
              <a:rPr lang="en-US" sz="8000" b="1" dirty="0"/>
              <a:t>The Twitch success story</a:t>
            </a:r>
          </a:p>
          <a:p>
            <a:pPr>
              <a:buFont typeface="Wingdings" panose="05000000000000000000" pitchFamily="2" charset="2"/>
              <a:buChar char="§"/>
            </a:pPr>
            <a:r>
              <a:rPr lang="en-US" sz="7200" dirty="0"/>
              <a:t>Spin-off from Justin.tv: Twitch founded in 2011</a:t>
            </a:r>
          </a:p>
          <a:p>
            <a:pPr>
              <a:buFont typeface="Wingdings" panose="05000000000000000000" pitchFamily="2" charset="2"/>
              <a:buChar char="§"/>
            </a:pPr>
            <a:r>
              <a:rPr lang="en-US" sz="7200" dirty="0"/>
              <a:t>May </a:t>
            </a:r>
            <a:r>
              <a:rPr lang="en-US" sz="7200" b="1" dirty="0"/>
              <a:t>2012 Twitch won a Webby Award</a:t>
            </a:r>
            <a:r>
              <a:rPr lang="en-US" sz="7200" dirty="0"/>
              <a:t>: </a:t>
            </a:r>
          </a:p>
          <a:p>
            <a:pPr lvl="1">
              <a:buFont typeface="Wingdings" panose="05000000000000000000" pitchFamily="2" charset="2"/>
              <a:buChar char="§"/>
            </a:pPr>
            <a:r>
              <a:rPr lang="en-US" sz="7200" dirty="0"/>
              <a:t>Title Webby People’s Voice Award in the Video Games category (</a:t>
            </a:r>
            <a:r>
              <a:rPr lang="en-US" sz="7200" dirty="0" err="1"/>
              <a:t>BusinessWire</a:t>
            </a:r>
            <a:r>
              <a:rPr lang="en-US" sz="7200" dirty="0"/>
              <a:t>, 2011)</a:t>
            </a:r>
          </a:p>
          <a:p>
            <a:pPr>
              <a:buFont typeface="Wingdings" panose="05000000000000000000" pitchFamily="2" charset="2"/>
              <a:buChar char="§"/>
            </a:pPr>
            <a:r>
              <a:rPr lang="en-US" sz="7200" dirty="0"/>
              <a:t>In </a:t>
            </a:r>
            <a:r>
              <a:rPr lang="en-US" sz="7200" b="1" dirty="0"/>
              <a:t>2014, Amazon </a:t>
            </a:r>
            <a:r>
              <a:rPr lang="en-US" sz="7200" dirty="0"/>
              <a:t>took over the company for 970 million US dollars (FAZ, 2014)</a:t>
            </a:r>
          </a:p>
          <a:p>
            <a:pPr>
              <a:buFont typeface="Wingdings" panose="05000000000000000000" pitchFamily="2" charset="2"/>
              <a:buChar char="§"/>
            </a:pPr>
            <a:r>
              <a:rPr lang="en-US" sz="7200" dirty="0"/>
              <a:t> More than </a:t>
            </a:r>
            <a:r>
              <a:rPr lang="en-US" sz="7200" b="1" dirty="0"/>
              <a:t>185 million unique streams </a:t>
            </a:r>
            <a:r>
              <a:rPr lang="en-US" sz="7200" dirty="0"/>
              <a:t>were broadcast in 2019</a:t>
            </a:r>
          </a:p>
          <a:p>
            <a:pPr>
              <a:buFont typeface="Wingdings" panose="05000000000000000000" pitchFamily="2" charset="2"/>
              <a:buChar char="§"/>
            </a:pPr>
            <a:r>
              <a:rPr lang="en-US" sz="7200" dirty="0"/>
              <a:t>Of those 185 million streams, approximately </a:t>
            </a:r>
            <a:r>
              <a:rPr lang="en-US" sz="7200" b="1" dirty="0"/>
              <a:t>404 million hours of content </a:t>
            </a:r>
            <a:r>
              <a:rPr lang="en-US" sz="7200" dirty="0"/>
              <a:t>were created</a:t>
            </a:r>
          </a:p>
          <a:p>
            <a:pPr lvl="1">
              <a:buFont typeface="Wingdings" panose="05000000000000000000" pitchFamily="2" charset="2"/>
              <a:buChar char="§"/>
            </a:pPr>
            <a:r>
              <a:rPr lang="en-US" sz="7200" dirty="0"/>
              <a:t>Approximately </a:t>
            </a:r>
            <a:r>
              <a:rPr lang="en-US" sz="7200" b="1" dirty="0"/>
              <a:t>54,500 channels </a:t>
            </a:r>
            <a:r>
              <a:rPr lang="en-US" sz="7200" dirty="0"/>
              <a:t>are live at any one time</a:t>
            </a:r>
          </a:p>
          <a:p>
            <a:pPr lvl="1">
              <a:buFont typeface="Wingdings" panose="05000000000000000000" pitchFamily="2" charset="2"/>
              <a:buChar char="§"/>
            </a:pPr>
            <a:r>
              <a:rPr lang="en-US" sz="7200" dirty="0"/>
              <a:t>Approximately </a:t>
            </a:r>
            <a:r>
              <a:rPr lang="en-US" sz="7200" b="1" dirty="0"/>
              <a:t>44 billion minutes </a:t>
            </a:r>
            <a:r>
              <a:rPr lang="en-US" sz="7200" dirty="0"/>
              <a:t>are streamed per month</a:t>
            </a:r>
          </a:p>
          <a:p>
            <a:pPr lvl="1">
              <a:buFont typeface="Wingdings" panose="05000000000000000000" pitchFamily="2" charset="2"/>
              <a:buChar char="§"/>
            </a:pPr>
            <a:r>
              <a:rPr lang="en-US" sz="7200" dirty="0"/>
              <a:t>Almost </a:t>
            </a:r>
            <a:r>
              <a:rPr lang="en-US" sz="7200" b="1" dirty="0">
                <a:solidFill>
                  <a:schemeClr val="tx1"/>
                </a:solidFill>
              </a:rPr>
              <a:t>a million people are watching streams at any one time</a:t>
            </a:r>
          </a:p>
          <a:p>
            <a:pPr>
              <a:buFont typeface="Wingdings" panose="05000000000000000000" pitchFamily="2" charset="2"/>
              <a:buChar char="§"/>
            </a:pPr>
            <a:r>
              <a:rPr lang="en-US" sz="7200" dirty="0"/>
              <a:t>Twitch has an average of just over </a:t>
            </a:r>
            <a:r>
              <a:rPr lang="en-US" sz="7200" b="1" dirty="0"/>
              <a:t>997,000 active users </a:t>
            </a:r>
            <a:r>
              <a:rPr lang="en-US" sz="7200" dirty="0"/>
              <a:t>at any given point in time</a:t>
            </a:r>
          </a:p>
          <a:p>
            <a:pPr>
              <a:buFont typeface="Wingdings" panose="05000000000000000000" pitchFamily="2" charset="2"/>
              <a:buChar char="§"/>
            </a:pPr>
            <a:r>
              <a:rPr lang="en-US" sz="8000" b="1" dirty="0"/>
              <a:t>15 million people use Twitch every day</a:t>
            </a:r>
            <a:endParaRPr lang="de-DE" sz="2800" b="1" dirty="0"/>
          </a:p>
        </p:txBody>
      </p:sp>
      <p:sp>
        <p:nvSpPr>
          <p:cNvPr id="5" name="Rechteck 4">
            <a:extLst>
              <a:ext uri="{FF2B5EF4-FFF2-40B4-BE49-F238E27FC236}">
                <a16:creationId xmlns:a16="http://schemas.microsoft.com/office/drawing/2014/main" id="{28F2C54A-E7D0-4DFC-BF5B-32109E2822DB}"/>
              </a:ext>
            </a:extLst>
          </p:cNvPr>
          <p:cNvSpPr/>
          <p:nvPr/>
        </p:nvSpPr>
        <p:spPr>
          <a:xfrm>
            <a:off x="8937176" y="5515803"/>
            <a:ext cx="3254824" cy="923330"/>
          </a:xfrm>
          <a:prstGeom prst="rect">
            <a:avLst/>
          </a:prstGeom>
        </p:spPr>
        <p:txBody>
          <a:bodyPr wrap="square">
            <a:spAutoFit/>
          </a:bodyPr>
          <a:lstStyle/>
          <a:p>
            <a:r>
              <a:rPr lang="de-DE" sz="600" dirty="0"/>
              <a:t>Source: </a:t>
            </a:r>
            <a:r>
              <a:rPr lang="de-DE" sz="600" dirty="0">
                <a:hlinkClick r:id="rId2">
                  <a:extLst>
                    <a:ext uri="{A12FA001-AC4F-418D-AE19-62706E023703}">
                      <ahyp:hlinkClr xmlns:ahyp="http://schemas.microsoft.com/office/drawing/2018/hyperlinkcolor" val="tx"/>
                    </a:ext>
                  </a:extLst>
                </a:hlinkClick>
              </a:rPr>
              <a:t>https://www.affde.com/de/twitch-stats.html</a:t>
            </a:r>
            <a:endParaRPr lang="de-DE" sz="600" dirty="0"/>
          </a:p>
          <a:p>
            <a:r>
              <a:rPr lang="de-DE" sz="600" dirty="0"/>
              <a:t>(</a:t>
            </a:r>
            <a:r>
              <a:rPr lang="de-DE" sz="600" dirty="0" err="1"/>
              <a:t>BusinessWire</a:t>
            </a:r>
            <a:r>
              <a:rPr lang="de-DE" sz="600" dirty="0"/>
              <a:t> (2011): </a:t>
            </a:r>
            <a:r>
              <a:rPr lang="de-DE" sz="600" dirty="0" err="1"/>
              <a:t>Retrieved</a:t>
            </a:r>
            <a:r>
              <a:rPr lang="de-DE" sz="600" dirty="0"/>
              <a:t> </a:t>
            </a:r>
            <a:r>
              <a:rPr lang="de-DE" sz="600" dirty="0" err="1"/>
              <a:t>from</a:t>
            </a:r>
            <a:r>
              <a:rPr lang="de-DE" sz="600" dirty="0"/>
              <a:t> </a:t>
            </a:r>
            <a:r>
              <a:rPr lang="de-DE" sz="600" dirty="0" err="1"/>
              <a:t>the</a:t>
            </a:r>
            <a:r>
              <a:rPr lang="de-DE" sz="600" dirty="0"/>
              <a:t> Internet: </a:t>
            </a:r>
            <a:r>
              <a:rPr lang="de-DE" sz="600" dirty="0">
                <a:hlinkClick r:id="rId3">
                  <a:extLst>
                    <a:ext uri="{A12FA001-AC4F-418D-AE19-62706E023703}">
                      <ahyp:hlinkClr xmlns:ahyp="http://schemas.microsoft.com/office/drawing/2018/hyperlinkcolor" val="tx"/>
                    </a:ext>
                  </a:extLst>
                </a:hlinkClick>
              </a:rPr>
              <a:t>https://www.businesswire.com/news/home/20120501006328/en#.UswTBtLuJ8F</a:t>
            </a:r>
            <a:r>
              <a:rPr lang="de-DE" sz="600" dirty="0"/>
              <a:t>; </a:t>
            </a:r>
            <a:r>
              <a:rPr lang="de-DE" sz="600" dirty="0" err="1"/>
              <a:t>access</a:t>
            </a:r>
            <a:r>
              <a:rPr lang="de-DE" sz="600" dirty="0"/>
              <a:t> date: 14.10.2021.</a:t>
            </a:r>
          </a:p>
          <a:p>
            <a:r>
              <a:rPr lang="de-DE" sz="600" dirty="0"/>
              <a:t>(FAZ (2014): </a:t>
            </a:r>
            <a:r>
              <a:rPr lang="de-DE" sz="600" dirty="0" err="1"/>
              <a:t>Retrieved</a:t>
            </a:r>
            <a:r>
              <a:rPr lang="de-DE" sz="600" dirty="0"/>
              <a:t> </a:t>
            </a:r>
            <a:r>
              <a:rPr lang="de-DE" sz="600" dirty="0" err="1"/>
              <a:t>from</a:t>
            </a:r>
            <a:r>
              <a:rPr lang="de-DE" sz="600" dirty="0"/>
              <a:t> </a:t>
            </a:r>
            <a:r>
              <a:rPr lang="de-DE" sz="600" dirty="0" err="1"/>
              <a:t>the</a:t>
            </a:r>
            <a:r>
              <a:rPr lang="de-DE" sz="600" dirty="0"/>
              <a:t> Internet: </a:t>
            </a:r>
            <a:r>
              <a:rPr lang="de-DE" sz="600" dirty="0">
                <a:hlinkClick r:id="rId4">
                  <a:extLst>
                    <a:ext uri="{A12FA001-AC4F-418D-AE19-62706E023703}">
                      <ahyp:hlinkClr xmlns:ahyp="http://schemas.microsoft.com/office/drawing/2018/hyperlinkcolor" val="tx"/>
                    </a:ext>
                  </a:extLst>
                </a:hlinkClick>
              </a:rPr>
              <a:t>https://www.faz.net/aktuell/wirtschaft/netzwirtschaft/konkurrenz-zu-google-amazon-kauft-video-webseite-twitch-fuer-eine-milliarde-dollar-13117112.html</a:t>
            </a:r>
            <a:r>
              <a:rPr lang="de-DE" sz="600" dirty="0"/>
              <a:t>; </a:t>
            </a:r>
            <a:r>
              <a:rPr lang="de-DE" sz="600" dirty="0" err="1"/>
              <a:t>access</a:t>
            </a:r>
            <a:r>
              <a:rPr lang="de-DE" sz="600" dirty="0"/>
              <a:t> date: 14.10.2021).</a:t>
            </a:r>
          </a:p>
          <a:p>
            <a:endParaRPr lang="de-DE" sz="600" dirty="0"/>
          </a:p>
          <a:p>
            <a:endParaRPr lang="de-DE" sz="600" dirty="0"/>
          </a:p>
        </p:txBody>
      </p:sp>
    </p:spTree>
    <p:extLst>
      <p:ext uri="{BB962C8B-B14F-4D97-AF65-F5344CB8AC3E}">
        <p14:creationId xmlns:p14="http://schemas.microsoft.com/office/powerpoint/2010/main" val="192405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5C45A-8059-4755-8C5B-F5843A13BB24}"/>
              </a:ext>
            </a:extLst>
          </p:cNvPr>
          <p:cNvSpPr>
            <a:spLocks noGrp="1"/>
          </p:cNvSpPr>
          <p:nvPr>
            <p:ph type="title"/>
          </p:nvPr>
        </p:nvSpPr>
        <p:spPr/>
        <p:txBody>
          <a:bodyPr/>
          <a:lstStyle/>
          <a:p>
            <a:r>
              <a:rPr lang="de-DE" b="1" dirty="0"/>
              <a:t>Twitch – A </a:t>
            </a:r>
            <a:r>
              <a:rPr lang="de-DE" b="1" dirty="0" err="1"/>
              <a:t>success</a:t>
            </a:r>
            <a:r>
              <a:rPr lang="de-DE" b="1" dirty="0"/>
              <a:t> </a:t>
            </a:r>
            <a:r>
              <a:rPr lang="de-DE" b="1" dirty="0" err="1"/>
              <a:t>story</a:t>
            </a:r>
            <a:r>
              <a:rPr lang="de-DE" b="1" dirty="0"/>
              <a:t> </a:t>
            </a:r>
            <a:endParaRPr lang="de-DE" dirty="0"/>
          </a:p>
        </p:txBody>
      </p:sp>
      <p:sp>
        <p:nvSpPr>
          <p:cNvPr id="3" name="Inhaltsplatzhalter 2">
            <a:extLst>
              <a:ext uri="{FF2B5EF4-FFF2-40B4-BE49-F238E27FC236}">
                <a16:creationId xmlns:a16="http://schemas.microsoft.com/office/drawing/2014/main" id="{89E06418-7514-4303-80F8-D8E1D737527D}"/>
              </a:ext>
            </a:extLst>
          </p:cNvPr>
          <p:cNvSpPr>
            <a:spLocks noGrp="1"/>
          </p:cNvSpPr>
          <p:nvPr>
            <p:ph idx="1"/>
          </p:nvPr>
        </p:nvSpPr>
        <p:spPr/>
        <p:txBody>
          <a:bodyPr>
            <a:normAutofit/>
          </a:bodyPr>
          <a:lstStyle/>
          <a:p>
            <a:pPr>
              <a:buFont typeface="Wingdings" panose="05000000000000000000" pitchFamily="2" charset="2"/>
              <a:buChar char="Ø"/>
            </a:pPr>
            <a:r>
              <a:rPr lang="de-DE" dirty="0"/>
              <a:t> </a:t>
            </a:r>
            <a:r>
              <a:rPr lang="en-US" dirty="0"/>
              <a:t>Twitch Sings: November 2019 to January 1, 2021</a:t>
            </a:r>
          </a:p>
          <a:p>
            <a:pPr lvl="1">
              <a:buFont typeface="Wingdings" panose="05000000000000000000" pitchFamily="2" charset="2"/>
              <a:buChar char="Ø"/>
            </a:pPr>
            <a:r>
              <a:rPr lang="en-US" dirty="0"/>
              <a:t>Selection of various karaoke styles and selection of different songs that will be performed in the stream</a:t>
            </a:r>
          </a:p>
          <a:p>
            <a:pPr>
              <a:buFont typeface="Wingdings" panose="05000000000000000000" pitchFamily="2" charset="2"/>
              <a:buChar char="Ø"/>
            </a:pPr>
            <a:r>
              <a:rPr lang="en-US" dirty="0"/>
              <a:t> Fan reactions and challenges could be noticed directly</a:t>
            </a:r>
            <a:endParaRPr lang="de-DE" b="1" dirty="0"/>
          </a:p>
          <a:p>
            <a:endParaRPr lang="de-DE" dirty="0"/>
          </a:p>
          <a:p>
            <a:endParaRPr lang="de-DE" dirty="0"/>
          </a:p>
        </p:txBody>
      </p:sp>
      <p:sp>
        <p:nvSpPr>
          <p:cNvPr id="4" name="Rechteck 3">
            <a:extLst>
              <a:ext uri="{FF2B5EF4-FFF2-40B4-BE49-F238E27FC236}">
                <a16:creationId xmlns:a16="http://schemas.microsoft.com/office/drawing/2014/main" id="{B9176074-33D6-4BC5-8731-570D2D80C9C9}"/>
              </a:ext>
            </a:extLst>
          </p:cNvPr>
          <p:cNvSpPr/>
          <p:nvPr/>
        </p:nvSpPr>
        <p:spPr>
          <a:xfrm>
            <a:off x="8543599" y="5701212"/>
            <a:ext cx="3860067" cy="738664"/>
          </a:xfrm>
          <a:prstGeom prst="rect">
            <a:avLst/>
          </a:prstGeom>
        </p:spPr>
        <p:txBody>
          <a:bodyPr wrap="square">
            <a:spAutoFit/>
          </a:bodyPr>
          <a:lstStyle/>
          <a:p>
            <a:r>
              <a:rPr lang="de-DE" sz="600" dirty="0"/>
              <a:t>Source: </a:t>
            </a:r>
            <a:r>
              <a:rPr lang="de-DE" sz="600" dirty="0">
                <a:hlinkClick r:id="rId2">
                  <a:extLst>
                    <a:ext uri="{A12FA001-AC4F-418D-AE19-62706E023703}">
                      <ahyp:hlinkClr xmlns:ahyp="http://schemas.microsoft.com/office/drawing/2018/hyperlinkcolor" val="tx"/>
                    </a:ext>
                  </a:extLst>
                </a:hlinkClick>
              </a:rPr>
              <a:t>https://www.affde.com/de/twitch-stats.html</a:t>
            </a:r>
            <a:endParaRPr lang="de-DE" sz="600" dirty="0"/>
          </a:p>
          <a:p>
            <a:r>
              <a:rPr lang="de-DE" sz="600" dirty="0"/>
              <a:t>(</a:t>
            </a:r>
            <a:r>
              <a:rPr lang="de-DE" sz="600" dirty="0" err="1"/>
              <a:t>BusinessWire</a:t>
            </a:r>
            <a:r>
              <a:rPr lang="de-DE" sz="600" dirty="0"/>
              <a:t> (2011): </a:t>
            </a:r>
            <a:r>
              <a:rPr lang="de-DE" sz="600" dirty="0" err="1"/>
              <a:t>Retrieved</a:t>
            </a:r>
            <a:r>
              <a:rPr lang="de-DE" sz="600" dirty="0"/>
              <a:t> </a:t>
            </a:r>
            <a:r>
              <a:rPr lang="de-DE" sz="600" dirty="0" err="1"/>
              <a:t>from</a:t>
            </a:r>
            <a:r>
              <a:rPr lang="de-DE" sz="600" dirty="0"/>
              <a:t> </a:t>
            </a:r>
            <a:r>
              <a:rPr lang="de-DE" sz="600" dirty="0" err="1"/>
              <a:t>the</a:t>
            </a:r>
            <a:r>
              <a:rPr lang="de-DE" sz="600" dirty="0"/>
              <a:t> Internet: </a:t>
            </a:r>
            <a:r>
              <a:rPr lang="de-DE" sz="600" dirty="0">
                <a:hlinkClick r:id="rId3">
                  <a:extLst>
                    <a:ext uri="{A12FA001-AC4F-418D-AE19-62706E023703}">
                      <ahyp:hlinkClr xmlns:ahyp="http://schemas.microsoft.com/office/drawing/2018/hyperlinkcolor" val="tx"/>
                    </a:ext>
                  </a:extLst>
                </a:hlinkClick>
              </a:rPr>
              <a:t>https://www.businesswire.com/news/home/20120501006328/en#.UswTBtLuJ8F</a:t>
            </a:r>
            <a:r>
              <a:rPr lang="de-DE" sz="600" dirty="0"/>
              <a:t>; </a:t>
            </a:r>
            <a:r>
              <a:rPr lang="de-DE" sz="600" dirty="0" err="1"/>
              <a:t>access</a:t>
            </a:r>
            <a:r>
              <a:rPr lang="de-DE" sz="600" dirty="0"/>
              <a:t> date: 14.10.2021.</a:t>
            </a:r>
          </a:p>
          <a:p>
            <a:r>
              <a:rPr lang="de-DE" sz="600" dirty="0"/>
              <a:t>(FAZ (2014): </a:t>
            </a:r>
            <a:r>
              <a:rPr lang="de-DE" sz="600" dirty="0" err="1"/>
              <a:t>Retrieved</a:t>
            </a:r>
            <a:r>
              <a:rPr lang="de-DE" sz="600" dirty="0"/>
              <a:t> </a:t>
            </a:r>
            <a:r>
              <a:rPr lang="de-DE" sz="600" dirty="0" err="1"/>
              <a:t>from</a:t>
            </a:r>
            <a:r>
              <a:rPr lang="de-DE" sz="600" dirty="0"/>
              <a:t> </a:t>
            </a:r>
            <a:r>
              <a:rPr lang="de-DE" sz="600" dirty="0" err="1"/>
              <a:t>the</a:t>
            </a:r>
            <a:r>
              <a:rPr lang="de-DE" sz="600" dirty="0"/>
              <a:t> Internet: </a:t>
            </a:r>
            <a:r>
              <a:rPr lang="de-DE" sz="600" dirty="0">
                <a:hlinkClick r:id="rId4">
                  <a:extLst>
                    <a:ext uri="{A12FA001-AC4F-418D-AE19-62706E023703}">
                      <ahyp:hlinkClr xmlns:ahyp="http://schemas.microsoft.com/office/drawing/2018/hyperlinkcolor" val="tx"/>
                    </a:ext>
                  </a:extLst>
                </a:hlinkClick>
              </a:rPr>
              <a:t>https://www.faz.net/aktuell/wirtschaft/netzwirtschaft/konkurrenz-zu-google-amazon-kauft-video-webseite-twitch-fuer-eine-milliarde-dollar-13117112.html</a:t>
            </a:r>
            <a:r>
              <a:rPr lang="de-DE" sz="600" dirty="0"/>
              <a:t>; </a:t>
            </a:r>
            <a:r>
              <a:rPr lang="de-DE" sz="600" dirty="0" err="1"/>
              <a:t>access</a:t>
            </a:r>
            <a:r>
              <a:rPr lang="de-DE" sz="600" dirty="0"/>
              <a:t> date: 14.10.2021).</a:t>
            </a:r>
          </a:p>
          <a:p>
            <a:endParaRPr lang="de-DE" sz="600" dirty="0"/>
          </a:p>
          <a:p>
            <a:endParaRPr lang="de-DE" sz="600" dirty="0"/>
          </a:p>
        </p:txBody>
      </p:sp>
      <p:sp>
        <p:nvSpPr>
          <p:cNvPr id="5" name="Rechteck 4">
            <a:extLst>
              <a:ext uri="{FF2B5EF4-FFF2-40B4-BE49-F238E27FC236}">
                <a16:creationId xmlns:a16="http://schemas.microsoft.com/office/drawing/2014/main" id="{11E5711E-00A9-4F48-AED5-05593BC15D02}"/>
              </a:ext>
            </a:extLst>
          </p:cNvPr>
          <p:cNvSpPr/>
          <p:nvPr/>
        </p:nvSpPr>
        <p:spPr>
          <a:xfrm>
            <a:off x="1257078" y="3638406"/>
            <a:ext cx="9375987" cy="1754326"/>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b="1" dirty="0"/>
              <a:t>The success story goes on and on:</a:t>
            </a:r>
            <a:r>
              <a:rPr lang="en-US" dirty="0"/>
              <a:t> </a:t>
            </a:r>
          </a:p>
          <a:p>
            <a:r>
              <a:rPr lang="en-US" dirty="0"/>
              <a:t>In 2021 the interest and the community of Twitch grew again and a stagnation is not in sight!</a:t>
            </a:r>
          </a:p>
          <a:p>
            <a:r>
              <a:rPr lang="en-US" dirty="0"/>
              <a:t>This is not at least one reason of the corona pandemic and the associated contact restrictions, but at the same time also the constantly growing social media community and perception of the social media stars, who, in addition to </a:t>
            </a:r>
            <a:r>
              <a:rPr lang="en-US" b="1" dirty="0"/>
              <a:t>Instagram and YouTube as well Twitch</a:t>
            </a:r>
            <a:r>
              <a:rPr lang="en-US" dirty="0"/>
              <a:t>, is increasingly promoting and actively using it and exhausting it as a marketing tool and business model.</a:t>
            </a:r>
            <a:endParaRPr lang="de-DE" dirty="0"/>
          </a:p>
        </p:txBody>
      </p:sp>
    </p:spTree>
    <p:extLst>
      <p:ext uri="{BB962C8B-B14F-4D97-AF65-F5344CB8AC3E}">
        <p14:creationId xmlns:p14="http://schemas.microsoft.com/office/powerpoint/2010/main" val="195584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797C67B-CDF5-472B-B306-8DC69F38B620}"/>
              </a:ext>
            </a:extLst>
          </p:cNvPr>
          <p:cNvPicPr>
            <a:picLocks noChangeAspect="1"/>
          </p:cNvPicPr>
          <p:nvPr/>
        </p:nvPicPr>
        <p:blipFill>
          <a:blip r:embed="rId2"/>
          <a:stretch>
            <a:fillRect/>
          </a:stretch>
        </p:blipFill>
        <p:spPr>
          <a:xfrm>
            <a:off x="6541625" y="2236601"/>
            <a:ext cx="4837806" cy="2787809"/>
          </a:xfrm>
          <a:prstGeom prst="rect">
            <a:avLst/>
          </a:prstGeom>
        </p:spPr>
      </p:pic>
      <p:sp>
        <p:nvSpPr>
          <p:cNvPr id="2" name="Titel 1">
            <a:extLst>
              <a:ext uri="{FF2B5EF4-FFF2-40B4-BE49-F238E27FC236}">
                <a16:creationId xmlns:a16="http://schemas.microsoft.com/office/drawing/2014/main" id="{5D86A8BD-8228-4C36-ABA5-8D06265C47CF}"/>
              </a:ext>
            </a:extLst>
          </p:cNvPr>
          <p:cNvSpPr>
            <a:spLocks noGrp="1"/>
          </p:cNvSpPr>
          <p:nvPr>
            <p:ph type="title"/>
          </p:nvPr>
        </p:nvSpPr>
        <p:spPr/>
        <p:txBody>
          <a:bodyPr/>
          <a:lstStyle/>
          <a:p>
            <a:r>
              <a:rPr lang="de-DE" b="1" dirty="0"/>
              <a:t>Start Guide to Streaming on </a:t>
            </a:r>
            <a:br>
              <a:rPr lang="de-DE" b="1" dirty="0"/>
            </a:br>
            <a:r>
              <a:rPr lang="de-DE" b="1" dirty="0"/>
              <a:t>Twitch</a:t>
            </a:r>
          </a:p>
        </p:txBody>
      </p:sp>
      <p:sp>
        <p:nvSpPr>
          <p:cNvPr id="3" name="Inhaltsplatzhalter 2">
            <a:extLst>
              <a:ext uri="{FF2B5EF4-FFF2-40B4-BE49-F238E27FC236}">
                <a16:creationId xmlns:a16="http://schemas.microsoft.com/office/drawing/2014/main" id="{DDE023A3-F9D7-4115-ADA1-A8F880AAD064}"/>
              </a:ext>
            </a:extLst>
          </p:cNvPr>
          <p:cNvSpPr>
            <a:spLocks noGrp="1"/>
          </p:cNvSpPr>
          <p:nvPr>
            <p:ph idx="1"/>
          </p:nvPr>
        </p:nvSpPr>
        <p:spPr/>
        <p:txBody>
          <a:bodyPr/>
          <a:lstStyle/>
          <a:p>
            <a:pPr marL="0" indent="0">
              <a:buNone/>
            </a:pPr>
            <a:r>
              <a:rPr lang="en-US" b="1" dirty="0"/>
              <a:t>Start Guide to Streaming on Twitch</a:t>
            </a:r>
          </a:p>
          <a:p>
            <a:r>
              <a:rPr lang="en-US" dirty="0"/>
              <a:t>Few simple steps to stream art, music or gameplay!</a:t>
            </a:r>
          </a:p>
          <a:p>
            <a:endParaRPr lang="en-US" dirty="0"/>
          </a:p>
          <a:p>
            <a:r>
              <a:rPr lang="en-US" b="1" dirty="0"/>
              <a:t>1.  First,  </a:t>
            </a:r>
            <a:r>
              <a:rPr lang="en-US" b="1" dirty="0">
                <a:hlinkClick r:id="rId3"/>
              </a:rPr>
              <a:t>create a Twitch account</a:t>
            </a:r>
            <a:r>
              <a:rPr lang="en-US" dirty="0"/>
              <a:t>. </a:t>
            </a:r>
          </a:p>
          <a:p>
            <a:endParaRPr lang="de-DE" dirty="0"/>
          </a:p>
        </p:txBody>
      </p:sp>
      <p:sp>
        <p:nvSpPr>
          <p:cNvPr id="5" name="Rechteck 4">
            <a:extLst>
              <a:ext uri="{FF2B5EF4-FFF2-40B4-BE49-F238E27FC236}">
                <a16:creationId xmlns:a16="http://schemas.microsoft.com/office/drawing/2014/main" id="{E6A5B4F3-0E97-4986-9927-0971C960EEDA}"/>
              </a:ext>
            </a:extLst>
          </p:cNvPr>
          <p:cNvSpPr/>
          <p:nvPr/>
        </p:nvSpPr>
        <p:spPr>
          <a:xfrm>
            <a:off x="8960528" y="5869094"/>
            <a:ext cx="3317290" cy="461665"/>
          </a:xfrm>
          <a:prstGeom prst="rect">
            <a:avLst/>
          </a:prstGeom>
        </p:spPr>
        <p:txBody>
          <a:bodyPr wrap="square">
            <a:spAutoFit/>
          </a:bodyPr>
          <a:lstStyle/>
          <a:p>
            <a:r>
              <a:rPr lang="de-DE" sz="800" dirty="0"/>
              <a:t>Twitch (2021): </a:t>
            </a:r>
            <a:r>
              <a:rPr lang="de-DE" sz="800" dirty="0" err="1"/>
              <a:t>Retrieved</a:t>
            </a:r>
            <a:r>
              <a:rPr lang="de-DE" sz="800" dirty="0"/>
              <a:t> </a:t>
            </a:r>
            <a:r>
              <a:rPr lang="de-DE" sz="800" dirty="0" err="1"/>
              <a:t>from</a:t>
            </a:r>
            <a:r>
              <a:rPr lang="de-DE" sz="800" dirty="0"/>
              <a:t> </a:t>
            </a:r>
            <a:r>
              <a:rPr lang="de-DE" sz="800" dirty="0" err="1"/>
              <a:t>the</a:t>
            </a:r>
            <a:r>
              <a:rPr lang="de-DE" sz="800" dirty="0"/>
              <a:t> Internethttps://www.twitch.tv/creatorcamp/en/setting-up-your-stream/quick-start-guide-to-streaming-on-twitch/; </a:t>
            </a:r>
            <a:r>
              <a:rPr lang="de-DE" sz="800" dirty="0" err="1"/>
              <a:t>access</a:t>
            </a:r>
            <a:r>
              <a:rPr lang="de-DE" sz="800" dirty="0"/>
              <a:t> date:14.10.2021.</a:t>
            </a:r>
          </a:p>
        </p:txBody>
      </p:sp>
      <p:sp>
        <p:nvSpPr>
          <p:cNvPr id="6" name="Rechteck 5">
            <a:extLst>
              <a:ext uri="{FF2B5EF4-FFF2-40B4-BE49-F238E27FC236}">
                <a16:creationId xmlns:a16="http://schemas.microsoft.com/office/drawing/2014/main" id="{AC1DF9D3-A0FA-4E25-9318-72A41987646A}"/>
              </a:ext>
            </a:extLst>
          </p:cNvPr>
          <p:cNvSpPr/>
          <p:nvPr/>
        </p:nvSpPr>
        <p:spPr>
          <a:xfrm>
            <a:off x="1097280" y="4288135"/>
            <a:ext cx="8944187" cy="923330"/>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dirty="0"/>
              <a:t>It is recommended to download the Twitch App on iOS or </a:t>
            </a:r>
            <a:r>
              <a:rPr lang="en-US" dirty="0" err="1"/>
              <a:t>Androide</a:t>
            </a:r>
            <a:r>
              <a:rPr lang="en-US" dirty="0"/>
              <a:t> mobile devices, this allows flexibility in using the streams and go live wherever the user is and goes.</a:t>
            </a:r>
          </a:p>
          <a:p>
            <a:endParaRPr lang="en-US" dirty="0"/>
          </a:p>
        </p:txBody>
      </p:sp>
    </p:spTree>
    <p:extLst>
      <p:ext uri="{BB962C8B-B14F-4D97-AF65-F5344CB8AC3E}">
        <p14:creationId xmlns:p14="http://schemas.microsoft.com/office/powerpoint/2010/main" val="127330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53B6C-1052-4C5A-B795-54AD93D17CDF}"/>
              </a:ext>
            </a:extLst>
          </p:cNvPr>
          <p:cNvSpPr>
            <a:spLocks noGrp="1"/>
          </p:cNvSpPr>
          <p:nvPr>
            <p:ph type="title"/>
          </p:nvPr>
        </p:nvSpPr>
        <p:spPr/>
        <p:txBody>
          <a:bodyPr/>
          <a:lstStyle/>
          <a:p>
            <a:r>
              <a:rPr lang="de-DE" b="1" dirty="0"/>
              <a:t>Start Guide to Streaming on </a:t>
            </a:r>
            <a:br>
              <a:rPr lang="de-DE" b="1" dirty="0"/>
            </a:br>
            <a:r>
              <a:rPr lang="de-DE" b="1" dirty="0"/>
              <a:t>Twitch</a:t>
            </a:r>
          </a:p>
        </p:txBody>
      </p:sp>
      <p:sp>
        <p:nvSpPr>
          <p:cNvPr id="3" name="Inhaltsplatzhalter 2">
            <a:extLst>
              <a:ext uri="{FF2B5EF4-FFF2-40B4-BE49-F238E27FC236}">
                <a16:creationId xmlns:a16="http://schemas.microsoft.com/office/drawing/2014/main" id="{B0B6F599-8896-48D6-ADDC-F15FD92DBCB2}"/>
              </a:ext>
            </a:extLst>
          </p:cNvPr>
          <p:cNvSpPr>
            <a:spLocks noGrp="1"/>
          </p:cNvSpPr>
          <p:nvPr>
            <p:ph idx="1"/>
          </p:nvPr>
        </p:nvSpPr>
        <p:spPr/>
        <p:txBody>
          <a:bodyPr/>
          <a:lstStyle/>
          <a:p>
            <a:r>
              <a:rPr lang="de-DE" sz="2400" b="1" dirty="0"/>
              <a:t>1. Create an Account </a:t>
            </a:r>
            <a:r>
              <a:rPr lang="de-DE" sz="2400" b="1" dirty="0" err="1"/>
              <a:t>with</a:t>
            </a:r>
            <a:r>
              <a:rPr lang="de-DE" sz="2400" b="1" dirty="0"/>
              <a:t> Twitch</a:t>
            </a:r>
          </a:p>
          <a:p>
            <a:endParaRPr lang="de-DE" dirty="0"/>
          </a:p>
          <a:p>
            <a:r>
              <a:rPr lang="de-DE" dirty="0"/>
              <a:t>Here </a:t>
            </a:r>
            <a:r>
              <a:rPr lang="de-DE" dirty="0" err="1"/>
              <a:t>the</a:t>
            </a:r>
            <a:r>
              <a:rPr lang="de-DE" dirty="0"/>
              <a:t> link to „Create an Account </a:t>
            </a:r>
            <a:r>
              <a:rPr lang="de-DE" dirty="0" err="1"/>
              <a:t>with</a:t>
            </a:r>
            <a:r>
              <a:rPr lang="de-DE" dirty="0"/>
              <a:t> Twitch“: </a:t>
            </a:r>
          </a:p>
          <a:p>
            <a:r>
              <a:rPr lang="de-DE" dirty="0">
                <a:hlinkClick r:id="rId2"/>
              </a:rPr>
              <a:t>https://help.twitch.tv/s/article/creating-an-account-with-twitch?language=en_US</a:t>
            </a:r>
            <a:endParaRPr lang="de-DE" dirty="0"/>
          </a:p>
          <a:p>
            <a:endParaRPr lang="de-DE" dirty="0"/>
          </a:p>
        </p:txBody>
      </p:sp>
      <p:sp>
        <p:nvSpPr>
          <p:cNvPr id="4" name="Rechteck 3">
            <a:extLst>
              <a:ext uri="{FF2B5EF4-FFF2-40B4-BE49-F238E27FC236}">
                <a16:creationId xmlns:a16="http://schemas.microsoft.com/office/drawing/2014/main" id="{8A261EEE-B57B-48B4-9977-2D377D8EA795}"/>
              </a:ext>
            </a:extLst>
          </p:cNvPr>
          <p:cNvSpPr/>
          <p:nvPr/>
        </p:nvSpPr>
        <p:spPr>
          <a:xfrm>
            <a:off x="1097280" y="4201067"/>
            <a:ext cx="8588587" cy="646331"/>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dirty="0"/>
              <a:t>Get a </a:t>
            </a:r>
            <a:r>
              <a:rPr lang="en-US" dirty="0" err="1"/>
              <a:t>guidiance</a:t>
            </a:r>
            <a:r>
              <a:rPr lang="en-US" dirty="0"/>
              <a:t> throw the single steps to create your account</a:t>
            </a:r>
            <a:r>
              <a:rPr lang="de-DE" dirty="0"/>
              <a:t>!</a:t>
            </a:r>
          </a:p>
          <a:p>
            <a:endParaRPr lang="de-DE" dirty="0"/>
          </a:p>
        </p:txBody>
      </p:sp>
      <p:sp>
        <p:nvSpPr>
          <p:cNvPr id="5" name="Rechteck 4">
            <a:extLst>
              <a:ext uri="{FF2B5EF4-FFF2-40B4-BE49-F238E27FC236}">
                <a16:creationId xmlns:a16="http://schemas.microsoft.com/office/drawing/2014/main" id="{CD71AEE8-B3C9-4A10-A6A8-366251ED1334}"/>
              </a:ext>
            </a:extLst>
          </p:cNvPr>
          <p:cNvSpPr/>
          <p:nvPr/>
        </p:nvSpPr>
        <p:spPr>
          <a:xfrm>
            <a:off x="8960528" y="5869094"/>
            <a:ext cx="3317290" cy="461665"/>
          </a:xfrm>
          <a:prstGeom prst="rect">
            <a:avLst/>
          </a:prstGeom>
        </p:spPr>
        <p:txBody>
          <a:bodyPr wrap="square">
            <a:spAutoFit/>
          </a:bodyPr>
          <a:lstStyle/>
          <a:p>
            <a:r>
              <a:rPr lang="de-DE" sz="800" dirty="0"/>
              <a:t>Twitch (2021): </a:t>
            </a:r>
            <a:r>
              <a:rPr lang="de-DE" sz="800" dirty="0" err="1"/>
              <a:t>Retrieved</a:t>
            </a:r>
            <a:r>
              <a:rPr lang="de-DE" sz="800" dirty="0"/>
              <a:t> </a:t>
            </a:r>
            <a:r>
              <a:rPr lang="de-DE" sz="800" dirty="0" err="1"/>
              <a:t>from</a:t>
            </a:r>
            <a:r>
              <a:rPr lang="de-DE" sz="800" dirty="0"/>
              <a:t> </a:t>
            </a:r>
            <a:r>
              <a:rPr lang="de-DE" sz="800" dirty="0" err="1"/>
              <a:t>the</a:t>
            </a:r>
            <a:r>
              <a:rPr lang="de-DE" sz="800" dirty="0"/>
              <a:t> Internethttps://www.twitch.tv/creatorcamp/en/setting-up-your-stream/quick-start-guide-to-streaming-on-twitch/; </a:t>
            </a:r>
            <a:r>
              <a:rPr lang="de-DE" sz="800" dirty="0" err="1"/>
              <a:t>access</a:t>
            </a:r>
            <a:r>
              <a:rPr lang="de-DE" sz="800" dirty="0"/>
              <a:t> date:14.10.2021.</a:t>
            </a:r>
          </a:p>
        </p:txBody>
      </p:sp>
    </p:spTree>
    <p:extLst>
      <p:ext uri="{BB962C8B-B14F-4D97-AF65-F5344CB8AC3E}">
        <p14:creationId xmlns:p14="http://schemas.microsoft.com/office/powerpoint/2010/main" val="81862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F029E-7EB3-497C-B007-EAC3044CE1BA}"/>
              </a:ext>
            </a:extLst>
          </p:cNvPr>
          <p:cNvSpPr>
            <a:spLocks noGrp="1"/>
          </p:cNvSpPr>
          <p:nvPr>
            <p:ph type="title"/>
          </p:nvPr>
        </p:nvSpPr>
        <p:spPr/>
        <p:txBody>
          <a:bodyPr/>
          <a:lstStyle/>
          <a:p>
            <a:r>
              <a:rPr lang="de-DE" b="1" dirty="0"/>
              <a:t>Start Guide to Streaming on </a:t>
            </a:r>
            <a:br>
              <a:rPr lang="de-DE" b="1" dirty="0"/>
            </a:br>
            <a:r>
              <a:rPr lang="de-DE" b="1" dirty="0"/>
              <a:t>Twitch</a:t>
            </a:r>
          </a:p>
        </p:txBody>
      </p:sp>
      <p:sp>
        <p:nvSpPr>
          <p:cNvPr id="3" name="Inhaltsplatzhalter 2">
            <a:extLst>
              <a:ext uri="{FF2B5EF4-FFF2-40B4-BE49-F238E27FC236}">
                <a16:creationId xmlns:a16="http://schemas.microsoft.com/office/drawing/2014/main" id="{7E219003-A4E1-4D03-BD2C-B0FD34F513F4}"/>
              </a:ext>
            </a:extLst>
          </p:cNvPr>
          <p:cNvSpPr>
            <a:spLocks noGrp="1"/>
          </p:cNvSpPr>
          <p:nvPr>
            <p:ph idx="1"/>
          </p:nvPr>
        </p:nvSpPr>
        <p:spPr/>
        <p:txBody>
          <a:bodyPr/>
          <a:lstStyle/>
          <a:p>
            <a:r>
              <a:rPr lang="en-US" b="1" dirty="0"/>
              <a:t>2.  Review the </a:t>
            </a:r>
            <a:r>
              <a:rPr lang="en-US" b="1" dirty="0">
                <a:hlinkClick r:id="rId2"/>
              </a:rPr>
              <a:t>Community Guidelines</a:t>
            </a:r>
            <a:r>
              <a:rPr lang="en-US" dirty="0"/>
              <a:t> </a:t>
            </a:r>
            <a:r>
              <a:rPr lang="en-US" b="1" dirty="0"/>
              <a:t>and Terms of Service</a:t>
            </a:r>
            <a:r>
              <a:rPr lang="en-US" dirty="0"/>
              <a:t> fully.</a:t>
            </a:r>
          </a:p>
          <a:p>
            <a:endParaRPr lang="en-US" dirty="0"/>
          </a:p>
          <a:p>
            <a:endParaRPr lang="de-DE" dirty="0"/>
          </a:p>
        </p:txBody>
      </p:sp>
      <p:sp>
        <p:nvSpPr>
          <p:cNvPr id="5" name="Rechteck 4">
            <a:extLst>
              <a:ext uri="{FF2B5EF4-FFF2-40B4-BE49-F238E27FC236}">
                <a16:creationId xmlns:a16="http://schemas.microsoft.com/office/drawing/2014/main" id="{4AE059E3-E21C-42E5-9F8A-B8DCB572F3BC}"/>
              </a:ext>
            </a:extLst>
          </p:cNvPr>
          <p:cNvSpPr/>
          <p:nvPr/>
        </p:nvSpPr>
        <p:spPr>
          <a:xfrm>
            <a:off x="1097280" y="3096736"/>
            <a:ext cx="8630920" cy="1477328"/>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dirty="0"/>
              <a:t> It’s also recommended to </a:t>
            </a:r>
            <a:r>
              <a:rPr lang="en-US" b="1" dirty="0"/>
              <a:t>establish </a:t>
            </a:r>
            <a:r>
              <a:rPr lang="en-US" b="1" dirty="0">
                <a:hlinkClick r:id="rId3"/>
              </a:rPr>
              <a:t>Moderation and Safety</a:t>
            </a:r>
            <a:r>
              <a:rPr lang="en-US" dirty="0"/>
              <a:t> </a:t>
            </a:r>
            <a:r>
              <a:rPr lang="en-US" b="1" dirty="0"/>
              <a:t>settings</a:t>
            </a:r>
            <a:r>
              <a:rPr lang="en-US" dirty="0"/>
              <a:t> before first stream to ensure the best experience for you and your growing community. </a:t>
            </a:r>
          </a:p>
          <a:p>
            <a:endParaRPr lang="en-US" dirty="0">
              <a:hlinkClick r:id="rId4"/>
            </a:endParaRPr>
          </a:p>
          <a:p>
            <a:r>
              <a:rPr lang="en-US" dirty="0" err="1">
                <a:hlinkClick r:id="rId4"/>
              </a:rPr>
              <a:t>AutoMod</a:t>
            </a:r>
            <a:r>
              <a:rPr lang="en-US" dirty="0"/>
              <a:t> is a tool to serve as first line of defense for moderation, with settings to adjust your preferences.</a:t>
            </a:r>
          </a:p>
        </p:txBody>
      </p:sp>
      <p:sp>
        <p:nvSpPr>
          <p:cNvPr id="6" name="Rechteck 5">
            <a:extLst>
              <a:ext uri="{FF2B5EF4-FFF2-40B4-BE49-F238E27FC236}">
                <a16:creationId xmlns:a16="http://schemas.microsoft.com/office/drawing/2014/main" id="{C5C31EA0-FF49-484C-BCFE-2EEBEBF864D0}"/>
              </a:ext>
            </a:extLst>
          </p:cNvPr>
          <p:cNvSpPr/>
          <p:nvPr/>
        </p:nvSpPr>
        <p:spPr>
          <a:xfrm>
            <a:off x="8960528" y="5869094"/>
            <a:ext cx="3317290" cy="461665"/>
          </a:xfrm>
          <a:prstGeom prst="rect">
            <a:avLst/>
          </a:prstGeom>
        </p:spPr>
        <p:txBody>
          <a:bodyPr wrap="square">
            <a:spAutoFit/>
          </a:bodyPr>
          <a:lstStyle/>
          <a:p>
            <a:r>
              <a:rPr lang="de-DE" sz="800" dirty="0"/>
              <a:t>Twitch (2021): </a:t>
            </a:r>
            <a:r>
              <a:rPr lang="de-DE" sz="800" dirty="0" err="1"/>
              <a:t>Retrieved</a:t>
            </a:r>
            <a:r>
              <a:rPr lang="de-DE" sz="800" dirty="0"/>
              <a:t> </a:t>
            </a:r>
            <a:r>
              <a:rPr lang="de-DE" sz="800" dirty="0" err="1"/>
              <a:t>from</a:t>
            </a:r>
            <a:r>
              <a:rPr lang="de-DE" sz="800" dirty="0"/>
              <a:t> </a:t>
            </a:r>
            <a:r>
              <a:rPr lang="de-DE" sz="800" dirty="0" err="1"/>
              <a:t>the</a:t>
            </a:r>
            <a:r>
              <a:rPr lang="de-DE" sz="800" dirty="0"/>
              <a:t> Internethttps://www.twitch.tv/creatorcamp/en/setting-up-your-stream/quick-start-guide-to-streaming-on-twitch/; </a:t>
            </a:r>
            <a:r>
              <a:rPr lang="de-DE" sz="800" dirty="0" err="1"/>
              <a:t>access</a:t>
            </a:r>
            <a:r>
              <a:rPr lang="de-DE" sz="800" dirty="0"/>
              <a:t> date:14.10.2021.</a:t>
            </a:r>
          </a:p>
        </p:txBody>
      </p:sp>
    </p:spTree>
    <p:extLst>
      <p:ext uri="{BB962C8B-B14F-4D97-AF65-F5344CB8AC3E}">
        <p14:creationId xmlns:p14="http://schemas.microsoft.com/office/powerpoint/2010/main" val="1358447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8BE3D-87FC-4BB1-854B-81532874D209}"/>
              </a:ext>
            </a:extLst>
          </p:cNvPr>
          <p:cNvSpPr>
            <a:spLocks noGrp="1"/>
          </p:cNvSpPr>
          <p:nvPr>
            <p:ph type="title"/>
          </p:nvPr>
        </p:nvSpPr>
        <p:spPr/>
        <p:txBody>
          <a:bodyPr/>
          <a:lstStyle/>
          <a:p>
            <a:r>
              <a:rPr lang="de-DE" b="1" dirty="0"/>
              <a:t>Start Guide to Streaming on </a:t>
            </a:r>
            <a:br>
              <a:rPr lang="de-DE" b="1" dirty="0"/>
            </a:br>
            <a:r>
              <a:rPr lang="de-DE" b="1" dirty="0"/>
              <a:t>Twitch</a:t>
            </a:r>
          </a:p>
        </p:txBody>
      </p:sp>
      <p:sp>
        <p:nvSpPr>
          <p:cNvPr id="3" name="Inhaltsplatzhalter 2">
            <a:extLst>
              <a:ext uri="{FF2B5EF4-FFF2-40B4-BE49-F238E27FC236}">
                <a16:creationId xmlns:a16="http://schemas.microsoft.com/office/drawing/2014/main" id="{0A60E248-B3C3-4FEF-BECB-1E796F464DC6}"/>
              </a:ext>
            </a:extLst>
          </p:cNvPr>
          <p:cNvSpPr>
            <a:spLocks noGrp="1"/>
          </p:cNvSpPr>
          <p:nvPr>
            <p:ph idx="1"/>
          </p:nvPr>
        </p:nvSpPr>
        <p:spPr/>
        <p:txBody>
          <a:bodyPr/>
          <a:lstStyle/>
          <a:p>
            <a:r>
              <a:rPr lang="en-US" b="1" dirty="0"/>
              <a:t>3. Customize your channel</a:t>
            </a:r>
            <a:r>
              <a:rPr lang="en-US" dirty="0"/>
              <a:t> </a:t>
            </a:r>
          </a:p>
          <a:p>
            <a:endParaRPr lang="en-US" dirty="0"/>
          </a:p>
          <a:p>
            <a:endParaRPr lang="de-DE" dirty="0"/>
          </a:p>
        </p:txBody>
      </p:sp>
      <p:sp>
        <p:nvSpPr>
          <p:cNvPr id="5" name="Rechteck 4">
            <a:extLst>
              <a:ext uri="{FF2B5EF4-FFF2-40B4-BE49-F238E27FC236}">
                <a16:creationId xmlns:a16="http://schemas.microsoft.com/office/drawing/2014/main" id="{414F1938-0956-4787-9D1C-8AF6F1C5A157}"/>
              </a:ext>
            </a:extLst>
          </p:cNvPr>
          <p:cNvSpPr/>
          <p:nvPr/>
        </p:nvSpPr>
        <p:spPr>
          <a:xfrm>
            <a:off x="1097280" y="2949770"/>
            <a:ext cx="8576733" cy="1477328"/>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dirty="0"/>
              <a:t>New viewers get to know who you are and where to find you! What are your unique selling proposition (USP): modify your profile photo and bio via your mobile device, or customize a number of additional settings via a web browser. </a:t>
            </a:r>
          </a:p>
          <a:p>
            <a:r>
              <a:rPr lang="en-US" dirty="0"/>
              <a:t>Twitch set up a </a:t>
            </a:r>
            <a:r>
              <a:rPr lang="en-US" b="1" dirty="0"/>
              <a:t>Creator Camp page </a:t>
            </a:r>
            <a:r>
              <a:rPr lang="en-US" dirty="0"/>
              <a:t>on </a:t>
            </a:r>
            <a:r>
              <a:rPr lang="en-US" dirty="0">
                <a:hlinkClick r:id="rId2"/>
              </a:rPr>
              <a:t>Personal Branding</a:t>
            </a:r>
            <a:r>
              <a:rPr lang="en-US" dirty="0"/>
              <a:t> to inform user to customize their channel page, to reflect themselves and their brand. </a:t>
            </a:r>
          </a:p>
        </p:txBody>
      </p:sp>
      <p:sp>
        <p:nvSpPr>
          <p:cNvPr id="6" name="Rechteck 5">
            <a:extLst>
              <a:ext uri="{FF2B5EF4-FFF2-40B4-BE49-F238E27FC236}">
                <a16:creationId xmlns:a16="http://schemas.microsoft.com/office/drawing/2014/main" id="{24F14EE3-EBB3-47CA-9642-86D35B223A90}"/>
              </a:ext>
            </a:extLst>
          </p:cNvPr>
          <p:cNvSpPr/>
          <p:nvPr/>
        </p:nvSpPr>
        <p:spPr>
          <a:xfrm>
            <a:off x="8960528" y="5869094"/>
            <a:ext cx="3317290" cy="461665"/>
          </a:xfrm>
          <a:prstGeom prst="rect">
            <a:avLst/>
          </a:prstGeom>
        </p:spPr>
        <p:txBody>
          <a:bodyPr wrap="square">
            <a:spAutoFit/>
          </a:bodyPr>
          <a:lstStyle/>
          <a:p>
            <a:r>
              <a:rPr lang="de-DE" sz="800" dirty="0"/>
              <a:t>Twitch (2021): </a:t>
            </a:r>
            <a:r>
              <a:rPr lang="de-DE" sz="800" dirty="0" err="1"/>
              <a:t>Retrieved</a:t>
            </a:r>
            <a:r>
              <a:rPr lang="de-DE" sz="800" dirty="0"/>
              <a:t> </a:t>
            </a:r>
            <a:r>
              <a:rPr lang="de-DE" sz="800" dirty="0" err="1"/>
              <a:t>from</a:t>
            </a:r>
            <a:r>
              <a:rPr lang="de-DE" sz="800" dirty="0"/>
              <a:t> </a:t>
            </a:r>
            <a:r>
              <a:rPr lang="de-DE" sz="800" dirty="0" err="1"/>
              <a:t>the</a:t>
            </a:r>
            <a:r>
              <a:rPr lang="de-DE" sz="800" dirty="0"/>
              <a:t> Internethttps://www.twitch.tv/creatorcamp/en/setting-up-your-stream/quick-start-guide-to-streaming-on-twitch/; </a:t>
            </a:r>
            <a:r>
              <a:rPr lang="de-DE" sz="800" dirty="0" err="1"/>
              <a:t>access</a:t>
            </a:r>
            <a:r>
              <a:rPr lang="de-DE" sz="800" dirty="0"/>
              <a:t> date:14.10.2021.</a:t>
            </a:r>
          </a:p>
        </p:txBody>
      </p:sp>
    </p:spTree>
    <p:extLst>
      <p:ext uri="{BB962C8B-B14F-4D97-AF65-F5344CB8AC3E}">
        <p14:creationId xmlns:p14="http://schemas.microsoft.com/office/powerpoint/2010/main" val="290820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F8DCF-C22F-49CC-B947-C3B80E7ABE33}"/>
              </a:ext>
            </a:extLst>
          </p:cNvPr>
          <p:cNvSpPr>
            <a:spLocks noGrp="1"/>
          </p:cNvSpPr>
          <p:nvPr>
            <p:ph type="title"/>
          </p:nvPr>
        </p:nvSpPr>
        <p:spPr/>
        <p:txBody>
          <a:bodyPr/>
          <a:lstStyle/>
          <a:p>
            <a:r>
              <a:rPr lang="de-DE" b="1" dirty="0"/>
              <a:t>Start Guide to Streaming on </a:t>
            </a:r>
            <a:br>
              <a:rPr lang="de-DE" b="1" dirty="0"/>
            </a:br>
            <a:r>
              <a:rPr lang="de-DE" b="1" dirty="0"/>
              <a:t>Twitch</a:t>
            </a:r>
          </a:p>
        </p:txBody>
      </p:sp>
      <p:sp>
        <p:nvSpPr>
          <p:cNvPr id="3" name="Inhaltsplatzhalter 2">
            <a:extLst>
              <a:ext uri="{FF2B5EF4-FFF2-40B4-BE49-F238E27FC236}">
                <a16:creationId xmlns:a16="http://schemas.microsoft.com/office/drawing/2014/main" id="{33D7B566-0682-4697-AF4A-5A534941BCDE}"/>
              </a:ext>
            </a:extLst>
          </p:cNvPr>
          <p:cNvSpPr>
            <a:spLocks noGrp="1"/>
          </p:cNvSpPr>
          <p:nvPr>
            <p:ph idx="1"/>
          </p:nvPr>
        </p:nvSpPr>
        <p:spPr/>
        <p:txBody>
          <a:bodyPr/>
          <a:lstStyle/>
          <a:p>
            <a:r>
              <a:rPr lang="en-US" b="1" dirty="0"/>
              <a:t>4. Optimize your set up!</a:t>
            </a:r>
          </a:p>
          <a:p>
            <a:r>
              <a:rPr lang="en-US" dirty="0"/>
              <a:t> </a:t>
            </a:r>
            <a:endParaRPr lang="de-DE" dirty="0"/>
          </a:p>
        </p:txBody>
      </p:sp>
      <p:sp>
        <p:nvSpPr>
          <p:cNvPr id="5" name="Rechteck 4">
            <a:extLst>
              <a:ext uri="{FF2B5EF4-FFF2-40B4-BE49-F238E27FC236}">
                <a16:creationId xmlns:a16="http://schemas.microsoft.com/office/drawing/2014/main" id="{3C346D2F-1E8A-4D23-AC2A-B03C0C584661}"/>
              </a:ext>
            </a:extLst>
          </p:cNvPr>
          <p:cNvSpPr/>
          <p:nvPr/>
        </p:nvSpPr>
        <p:spPr>
          <a:xfrm>
            <a:off x="1097279" y="2690336"/>
            <a:ext cx="9663854" cy="1754326"/>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dirty="0"/>
              <a:t>Information about necessary hardware needed to stream and optimize the audio and visuals. </a:t>
            </a:r>
          </a:p>
          <a:p>
            <a:endParaRPr lang="en-US" dirty="0"/>
          </a:p>
          <a:p>
            <a:r>
              <a:rPr lang="en-US" dirty="0"/>
              <a:t>Helpful guides: </a:t>
            </a:r>
            <a:r>
              <a:rPr lang="en-US" dirty="0">
                <a:hlinkClick r:id="rId2"/>
              </a:rPr>
              <a:t>Setting Up Your Stream</a:t>
            </a:r>
            <a:r>
              <a:rPr lang="en-US" dirty="0"/>
              <a:t>. </a:t>
            </a:r>
          </a:p>
          <a:p>
            <a:endParaRPr lang="en-US" dirty="0"/>
          </a:p>
          <a:p>
            <a:r>
              <a:rPr lang="en-US" dirty="0"/>
              <a:t>It doesn’t have to be complicated! With a </a:t>
            </a:r>
            <a:r>
              <a:rPr lang="en-US" dirty="0" err="1"/>
              <a:t>Playstation</a:t>
            </a:r>
            <a:r>
              <a:rPr lang="en-US" dirty="0"/>
              <a:t> or Xbox, it’s likely to go live in just a matter of minutes.</a:t>
            </a:r>
          </a:p>
        </p:txBody>
      </p:sp>
      <p:sp>
        <p:nvSpPr>
          <p:cNvPr id="6" name="Rechteck 5">
            <a:extLst>
              <a:ext uri="{FF2B5EF4-FFF2-40B4-BE49-F238E27FC236}">
                <a16:creationId xmlns:a16="http://schemas.microsoft.com/office/drawing/2014/main" id="{6426CEA3-53E7-4FDB-AC16-83C94D0FD7CF}"/>
              </a:ext>
            </a:extLst>
          </p:cNvPr>
          <p:cNvSpPr/>
          <p:nvPr/>
        </p:nvSpPr>
        <p:spPr>
          <a:xfrm>
            <a:off x="8960528" y="5869094"/>
            <a:ext cx="3317290" cy="461665"/>
          </a:xfrm>
          <a:prstGeom prst="rect">
            <a:avLst/>
          </a:prstGeom>
        </p:spPr>
        <p:txBody>
          <a:bodyPr wrap="square">
            <a:spAutoFit/>
          </a:bodyPr>
          <a:lstStyle/>
          <a:p>
            <a:r>
              <a:rPr lang="de-DE" sz="800" dirty="0"/>
              <a:t>Twitch (2021): </a:t>
            </a:r>
            <a:r>
              <a:rPr lang="de-DE" sz="800" dirty="0" err="1"/>
              <a:t>Retrieved</a:t>
            </a:r>
            <a:r>
              <a:rPr lang="de-DE" sz="800" dirty="0"/>
              <a:t> </a:t>
            </a:r>
            <a:r>
              <a:rPr lang="de-DE" sz="800" dirty="0" err="1"/>
              <a:t>from</a:t>
            </a:r>
            <a:r>
              <a:rPr lang="de-DE" sz="800" dirty="0"/>
              <a:t> </a:t>
            </a:r>
            <a:r>
              <a:rPr lang="de-DE" sz="800" dirty="0" err="1"/>
              <a:t>the</a:t>
            </a:r>
            <a:r>
              <a:rPr lang="de-DE" sz="800" dirty="0"/>
              <a:t> Internethttps://www.twitch.tv/creatorcamp/en/setting-up-your-stream/quick-start-guide-to-streaming-on-twitch/; </a:t>
            </a:r>
            <a:r>
              <a:rPr lang="de-DE" sz="800" dirty="0" err="1"/>
              <a:t>access</a:t>
            </a:r>
            <a:r>
              <a:rPr lang="de-DE" sz="800" dirty="0"/>
              <a:t> date:14.10.2021.</a:t>
            </a:r>
          </a:p>
        </p:txBody>
      </p:sp>
    </p:spTree>
    <p:extLst>
      <p:ext uri="{BB962C8B-B14F-4D97-AF65-F5344CB8AC3E}">
        <p14:creationId xmlns:p14="http://schemas.microsoft.com/office/powerpoint/2010/main" val="237097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C9792-B0F9-4F12-BFF4-2C448040FA27}"/>
              </a:ext>
            </a:extLst>
          </p:cNvPr>
          <p:cNvSpPr>
            <a:spLocks noGrp="1"/>
          </p:cNvSpPr>
          <p:nvPr>
            <p:ph type="title"/>
          </p:nvPr>
        </p:nvSpPr>
        <p:spPr/>
        <p:txBody>
          <a:bodyPr/>
          <a:lstStyle/>
          <a:p>
            <a:r>
              <a:rPr lang="de-DE" b="1" dirty="0"/>
              <a:t>Start Guide to Streaming on </a:t>
            </a:r>
            <a:br>
              <a:rPr lang="de-DE" b="1" dirty="0"/>
            </a:br>
            <a:r>
              <a:rPr lang="de-DE" b="1" dirty="0"/>
              <a:t>Twitch</a:t>
            </a:r>
          </a:p>
        </p:txBody>
      </p:sp>
      <p:sp>
        <p:nvSpPr>
          <p:cNvPr id="3" name="Inhaltsplatzhalter 2">
            <a:extLst>
              <a:ext uri="{FF2B5EF4-FFF2-40B4-BE49-F238E27FC236}">
                <a16:creationId xmlns:a16="http://schemas.microsoft.com/office/drawing/2014/main" id="{F7FAE023-B3BB-4A27-A8F3-3B5ED1F1B7A4}"/>
              </a:ext>
            </a:extLst>
          </p:cNvPr>
          <p:cNvSpPr>
            <a:spLocks noGrp="1"/>
          </p:cNvSpPr>
          <p:nvPr>
            <p:ph idx="1"/>
          </p:nvPr>
        </p:nvSpPr>
        <p:spPr/>
        <p:txBody>
          <a:bodyPr/>
          <a:lstStyle/>
          <a:p>
            <a:r>
              <a:rPr lang="en-US" b="1" dirty="0"/>
              <a:t>5.  Select and set up your broadcasting software</a:t>
            </a:r>
            <a:r>
              <a:rPr lang="en-US" dirty="0"/>
              <a:t>.</a:t>
            </a:r>
          </a:p>
          <a:p>
            <a:endParaRPr lang="de-DE" dirty="0"/>
          </a:p>
        </p:txBody>
      </p:sp>
      <p:sp>
        <p:nvSpPr>
          <p:cNvPr id="5" name="Rechteck 4">
            <a:extLst>
              <a:ext uri="{FF2B5EF4-FFF2-40B4-BE49-F238E27FC236}">
                <a16:creationId xmlns:a16="http://schemas.microsoft.com/office/drawing/2014/main" id="{91813960-92FB-4002-8D2C-8A86097D28A9}"/>
              </a:ext>
            </a:extLst>
          </p:cNvPr>
          <p:cNvSpPr/>
          <p:nvPr/>
        </p:nvSpPr>
        <p:spPr>
          <a:xfrm>
            <a:off x="1097280" y="2551837"/>
            <a:ext cx="8546253" cy="2862322"/>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dirty="0">
                <a:hlinkClick r:id="rId2"/>
              </a:rPr>
              <a:t>Twitch Studio</a:t>
            </a:r>
            <a:r>
              <a:rPr lang="en-US" dirty="0"/>
              <a:t> is available for Windows and Mac and Twitch’s first-party streaming software that makes it easy to set up a stream and go live in minutes! </a:t>
            </a:r>
          </a:p>
          <a:p>
            <a:endParaRPr lang="en-US" dirty="0"/>
          </a:p>
          <a:p>
            <a:pPr marL="285750" indent="-285750">
              <a:buFont typeface="Wingdings" panose="05000000000000000000" pitchFamily="2" charset="2"/>
              <a:buChar char="Ø"/>
            </a:pPr>
            <a:r>
              <a:rPr lang="en-US" dirty="0"/>
              <a:t>Guided onboarding: helps automatically to detect microphone, webcam, and other technical aspects of a stream</a:t>
            </a:r>
          </a:p>
          <a:p>
            <a:pPr marL="742950" lvl="1" indent="-285750">
              <a:buFont typeface="Wingdings" panose="05000000000000000000" pitchFamily="2" charset="2"/>
              <a:buChar char="Ø"/>
            </a:pPr>
            <a:r>
              <a:rPr lang="en-US" dirty="0"/>
              <a:t>pre-loaded starter layouts help creators effortlessly personalize the look of their stream</a:t>
            </a:r>
          </a:p>
          <a:p>
            <a:endParaRPr lang="en-US" dirty="0"/>
          </a:p>
          <a:p>
            <a:pPr marL="285750" indent="-285750">
              <a:buFont typeface="Wingdings" panose="05000000000000000000" pitchFamily="2" charset="2"/>
              <a:buChar char="Ø"/>
            </a:pPr>
            <a:r>
              <a:rPr lang="en-US" dirty="0"/>
              <a:t>Alerts and Chat are built-in, helping you easily monitor channel activity and interact with users of the community</a:t>
            </a:r>
            <a:endParaRPr lang="de-DE" dirty="0"/>
          </a:p>
        </p:txBody>
      </p:sp>
      <p:sp>
        <p:nvSpPr>
          <p:cNvPr id="6" name="Rechteck 5">
            <a:extLst>
              <a:ext uri="{FF2B5EF4-FFF2-40B4-BE49-F238E27FC236}">
                <a16:creationId xmlns:a16="http://schemas.microsoft.com/office/drawing/2014/main" id="{CF793ACE-A51A-4746-8A15-F9140FB0153A}"/>
              </a:ext>
            </a:extLst>
          </p:cNvPr>
          <p:cNvSpPr/>
          <p:nvPr/>
        </p:nvSpPr>
        <p:spPr>
          <a:xfrm>
            <a:off x="8960528" y="5869094"/>
            <a:ext cx="3317290" cy="461665"/>
          </a:xfrm>
          <a:prstGeom prst="rect">
            <a:avLst/>
          </a:prstGeom>
        </p:spPr>
        <p:txBody>
          <a:bodyPr wrap="square">
            <a:spAutoFit/>
          </a:bodyPr>
          <a:lstStyle/>
          <a:p>
            <a:r>
              <a:rPr lang="de-DE" sz="800" dirty="0"/>
              <a:t>Twitch (2021): </a:t>
            </a:r>
            <a:r>
              <a:rPr lang="de-DE" sz="800" dirty="0" err="1"/>
              <a:t>Retrieved</a:t>
            </a:r>
            <a:r>
              <a:rPr lang="de-DE" sz="800" dirty="0"/>
              <a:t> </a:t>
            </a:r>
            <a:r>
              <a:rPr lang="de-DE" sz="800" dirty="0" err="1"/>
              <a:t>from</a:t>
            </a:r>
            <a:r>
              <a:rPr lang="de-DE" sz="800" dirty="0"/>
              <a:t> </a:t>
            </a:r>
            <a:r>
              <a:rPr lang="de-DE" sz="800" dirty="0" err="1"/>
              <a:t>the</a:t>
            </a:r>
            <a:r>
              <a:rPr lang="de-DE" sz="800" dirty="0"/>
              <a:t> Internethttps://www.twitch.tv/creatorcamp/en/setting-up-your-stream/quick-start-guide-to-streaming-on-twitch/; </a:t>
            </a:r>
            <a:r>
              <a:rPr lang="de-DE" sz="800" dirty="0" err="1"/>
              <a:t>access</a:t>
            </a:r>
            <a:r>
              <a:rPr lang="de-DE" sz="800" dirty="0"/>
              <a:t> date:14.10.2021.</a:t>
            </a:r>
          </a:p>
        </p:txBody>
      </p:sp>
    </p:spTree>
    <p:extLst>
      <p:ext uri="{BB962C8B-B14F-4D97-AF65-F5344CB8AC3E}">
        <p14:creationId xmlns:p14="http://schemas.microsoft.com/office/powerpoint/2010/main" val="3849481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B8382-24EF-4D86-8BB0-D253121E8FA1}"/>
              </a:ext>
            </a:extLst>
          </p:cNvPr>
          <p:cNvSpPr>
            <a:spLocks noGrp="1"/>
          </p:cNvSpPr>
          <p:nvPr>
            <p:ph type="title"/>
          </p:nvPr>
        </p:nvSpPr>
        <p:spPr>
          <a:xfrm>
            <a:off x="1066799" y="263527"/>
            <a:ext cx="10058400" cy="1450757"/>
          </a:xfrm>
        </p:spPr>
        <p:txBody>
          <a:bodyPr>
            <a:normAutofit fontScale="90000"/>
          </a:bodyPr>
          <a:lstStyle/>
          <a:p>
            <a:r>
              <a:rPr lang="de-DE" b="1" dirty="0"/>
              <a:t>Start Guide to Streaming on </a:t>
            </a:r>
            <a:br>
              <a:rPr lang="de-DE" b="1" dirty="0"/>
            </a:br>
            <a:r>
              <a:rPr lang="de-DE" b="1" dirty="0"/>
              <a:t>Twitch –  </a:t>
            </a:r>
            <a:r>
              <a:rPr lang="de-DE" b="1" dirty="0" err="1"/>
              <a:t>selection</a:t>
            </a:r>
            <a:r>
              <a:rPr lang="de-DE" b="1" dirty="0"/>
              <a:t> of </a:t>
            </a:r>
            <a:br>
              <a:rPr lang="de-DE" b="1" dirty="0"/>
            </a:br>
            <a:r>
              <a:rPr lang="de-DE" b="1" dirty="0"/>
              <a:t>Streaming Software</a:t>
            </a:r>
            <a:endParaRPr lang="de-DE" dirty="0"/>
          </a:p>
        </p:txBody>
      </p:sp>
      <p:sp>
        <p:nvSpPr>
          <p:cNvPr id="3" name="Inhaltsplatzhalter 2">
            <a:extLst>
              <a:ext uri="{FF2B5EF4-FFF2-40B4-BE49-F238E27FC236}">
                <a16:creationId xmlns:a16="http://schemas.microsoft.com/office/drawing/2014/main" id="{EF89E468-052B-486F-8452-D6C88021DA8A}"/>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07922760-8BB9-4042-AF5C-8549C25104D9}"/>
              </a:ext>
            </a:extLst>
          </p:cNvPr>
          <p:cNvPicPr>
            <a:picLocks noChangeAspect="1"/>
          </p:cNvPicPr>
          <p:nvPr/>
        </p:nvPicPr>
        <p:blipFill>
          <a:blip r:embed="rId2"/>
          <a:stretch>
            <a:fillRect/>
          </a:stretch>
        </p:blipFill>
        <p:spPr>
          <a:xfrm>
            <a:off x="1036320" y="1845734"/>
            <a:ext cx="9591675" cy="4524375"/>
          </a:xfrm>
          <a:prstGeom prst="rect">
            <a:avLst/>
          </a:prstGeom>
        </p:spPr>
      </p:pic>
      <p:sp>
        <p:nvSpPr>
          <p:cNvPr id="6" name="Rechteck 5">
            <a:extLst>
              <a:ext uri="{FF2B5EF4-FFF2-40B4-BE49-F238E27FC236}">
                <a16:creationId xmlns:a16="http://schemas.microsoft.com/office/drawing/2014/main" id="{B3E27713-B764-42D6-87A4-AF6FE27AB0E7}"/>
              </a:ext>
            </a:extLst>
          </p:cNvPr>
          <p:cNvSpPr/>
          <p:nvPr/>
        </p:nvSpPr>
        <p:spPr>
          <a:xfrm>
            <a:off x="10627995" y="4976042"/>
            <a:ext cx="1640945" cy="1323439"/>
          </a:xfrm>
          <a:prstGeom prst="rect">
            <a:avLst/>
          </a:prstGeom>
        </p:spPr>
        <p:txBody>
          <a:bodyPr wrap="square">
            <a:spAutoFit/>
          </a:bodyPr>
          <a:lstStyle/>
          <a:p>
            <a:r>
              <a:rPr lang="de-DE" sz="800" dirty="0"/>
              <a:t>Twitch.tv (2021): </a:t>
            </a:r>
            <a:r>
              <a:rPr lang="de-DE" sz="800" dirty="0" err="1"/>
              <a:t>Retrieved</a:t>
            </a:r>
            <a:r>
              <a:rPr lang="de-DE" sz="800" dirty="0"/>
              <a:t> </a:t>
            </a:r>
            <a:r>
              <a:rPr lang="de-DE" sz="800" dirty="0" err="1"/>
              <a:t>from</a:t>
            </a:r>
            <a:r>
              <a:rPr lang="de-DE" sz="800" dirty="0"/>
              <a:t> </a:t>
            </a:r>
            <a:r>
              <a:rPr lang="de-DE" sz="800" dirty="0" err="1"/>
              <a:t>the</a:t>
            </a:r>
            <a:r>
              <a:rPr lang="de-DE" sz="800" dirty="0"/>
              <a:t> </a:t>
            </a:r>
            <a:r>
              <a:rPr lang="de-DE" sz="800" dirty="0" err="1"/>
              <a:t>internet</a:t>
            </a:r>
            <a:r>
              <a:rPr lang="de-DE" sz="800" dirty="0"/>
              <a:t>: </a:t>
            </a:r>
            <a:r>
              <a:rPr lang="de-DE" sz="800" dirty="0">
                <a:hlinkClick r:id="rId3"/>
              </a:rPr>
              <a:t>https://dashboard.twitch.tv/u/jenniferupb/broadcast</a:t>
            </a:r>
            <a:r>
              <a:rPr lang="de-DE" sz="800" dirty="0"/>
              <a:t> Zugriff: 04.11.2021</a:t>
            </a:r>
          </a:p>
          <a:p>
            <a:r>
              <a:rPr lang="de-DE" sz="800" dirty="0" err="1"/>
              <a:t>Streamlabs</a:t>
            </a:r>
            <a:r>
              <a:rPr lang="de-DE" sz="800" dirty="0"/>
              <a:t> OBS (2021): Im Internet: </a:t>
            </a:r>
            <a:r>
              <a:rPr lang="de-DE" sz="800" b="1" dirty="0">
                <a:hlinkClick r:id="rId4"/>
              </a:rPr>
              <a:t>https://streamlabs.com/downloads</a:t>
            </a:r>
            <a:r>
              <a:rPr lang="de-DE" sz="800" b="1" dirty="0"/>
              <a:t> </a:t>
            </a:r>
            <a:endParaRPr lang="de-DE" sz="800" dirty="0"/>
          </a:p>
          <a:p>
            <a:r>
              <a:rPr lang="de-DE" sz="800" dirty="0"/>
              <a:t>Access date: 14.10.2021.</a:t>
            </a:r>
          </a:p>
        </p:txBody>
      </p:sp>
    </p:spTree>
    <p:extLst>
      <p:ext uri="{BB962C8B-B14F-4D97-AF65-F5344CB8AC3E}">
        <p14:creationId xmlns:p14="http://schemas.microsoft.com/office/powerpoint/2010/main" val="304112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F36DA-0D67-4E35-993E-B7DCEEDEAFDF}"/>
              </a:ext>
            </a:extLst>
          </p:cNvPr>
          <p:cNvSpPr>
            <a:spLocks noGrp="1"/>
          </p:cNvSpPr>
          <p:nvPr>
            <p:ph type="ctrTitle"/>
          </p:nvPr>
        </p:nvSpPr>
        <p:spPr/>
        <p:txBody>
          <a:bodyPr>
            <a:normAutofit/>
          </a:bodyPr>
          <a:lstStyle/>
          <a:p>
            <a:r>
              <a:rPr lang="en-US" b="1" dirty="0"/>
              <a:t>Aspect (1): </a:t>
            </a:r>
            <a:br>
              <a:rPr lang="en-US" b="1" dirty="0"/>
            </a:br>
            <a:r>
              <a:rPr lang="en-US" b="1" dirty="0"/>
              <a:t>Streaming platform </a:t>
            </a:r>
            <a:endParaRPr lang="de-DE" dirty="0"/>
          </a:p>
        </p:txBody>
      </p:sp>
      <p:sp>
        <p:nvSpPr>
          <p:cNvPr id="3" name="Untertitel 2">
            <a:extLst>
              <a:ext uri="{FF2B5EF4-FFF2-40B4-BE49-F238E27FC236}">
                <a16:creationId xmlns:a16="http://schemas.microsoft.com/office/drawing/2014/main" id="{F1F293D8-0439-47C5-B54B-3F209FC3232E}"/>
              </a:ext>
            </a:extLst>
          </p:cNvPr>
          <p:cNvSpPr>
            <a:spLocks noGrp="1"/>
          </p:cNvSpPr>
          <p:nvPr>
            <p:ph type="subTitle" idx="1"/>
          </p:nvPr>
        </p:nvSpPr>
        <p:spPr/>
        <p:txBody>
          <a:bodyPr/>
          <a:lstStyle/>
          <a:p>
            <a:pPr lvl="0"/>
            <a:r>
              <a:rPr lang="en-US" dirty="0"/>
              <a:t>Module 2: How to stream: Introduction to Twitch as and example of a running streaming platform</a:t>
            </a:r>
          </a:p>
        </p:txBody>
      </p:sp>
    </p:spTree>
    <p:extLst>
      <p:ext uri="{BB962C8B-B14F-4D97-AF65-F5344CB8AC3E}">
        <p14:creationId xmlns:p14="http://schemas.microsoft.com/office/powerpoint/2010/main" val="21527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2A5C7-850A-46B2-BB36-04CB027885E1}"/>
              </a:ext>
            </a:extLst>
          </p:cNvPr>
          <p:cNvSpPr>
            <a:spLocks noGrp="1"/>
          </p:cNvSpPr>
          <p:nvPr>
            <p:ph type="title"/>
          </p:nvPr>
        </p:nvSpPr>
        <p:spPr/>
        <p:txBody>
          <a:bodyPr>
            <a:normAutofit fontScale="90000"/>
          </a:bodyPr>
          <a:lstStyle/>
          <a:p>
            <a:r>
              <a:rPr lang="de-DE" b="1" dirty="0"/>
              <a:t>Start Guide to Streaming on </a:t>
            </a:r>
            <a:br>
              <a:rPr lang="de-DE" b="1" dirty="0"/>
            </a:br>
            <a:r>
              <a:rPr lang="de-DE" b="1" dirty="0"/>
              <a:t>Twitch –  </a:t>
            </a:r>
            <a:r>
              <a:rPr lang="de-DE" b="1" dirty="0" err="1"/>
              <a:t>selection</a:t>
            </a:r>
            <a:r>
              <a:rPr lang="de-DE" b="1" dirty="0"/>
              <a:t> of </a:t>
            </a:r>
            <a:br>
              <a:rPr lang="de-DE" b="1" dirty="0"/>
            </a:br>
            <a:r>
              <a:rPr lang="de-DE" b="1" dirty="0"/>
              <a:t>Streaming Software</a:t>
            </a:r>
            <a:endParaRPr lang="de-DE" dirty="0"/>
          </a:p>
        </p:txBody>
      </p:sp>
      <p:pic>
        <p:nvPicPr>
          <p:cNvPr id="4" name="Grafik 3">
            <a:extLst>
              <a:ext uri="{FF2B5EF4-FFF2-40B4-BE49-F238E27FC236}">
                <a16:creationId xmlns:a16="http://schemas.microsoft.com/office/drawing/2014/main" id="{32E6B958-B3B7-40E4-B947-D9F3E557C12C}"/>
              </a:ext>
            </a:extLst>
          </p:cNvPr>
          <p:cNvPicPr>
            <a:picLocks noChangeAspect="1"/>
          </p:cNvPicPr>
          <p:nvPr/>
        </p:nvPicPr>
        <p:blipFill>
          <a:blip r:embed="rId2"/>
          <a:stretch>
            <a:fillRect/>
          </a:stretch>
        </p:blipFill>
        <p:spPr>
          <a:xfrm>
            <a:off x="3063235" y="1857991"/>
            <a:ext cx="6065529" cy="4119477"/>
          </a:xfrm>
          <a:prstGeom prst="rect">
            <a:avLst/>
          </a:prstGeom>
        </p:spPr>
      </p:pic>
      <p:pic>
        <p:nvPicPr>
          <p:cNvPr id="5" name="Grafik 4">
            <a:extLst>
              <a:ext uri="{FF2B5EF4-FFF2-40B4-BE49-F238E27FC236}">
                <a16:creationId xmlns:a16="http://schemas.microsoft.com/office/drawing/2014/main" id="{B1C316A1-0585-4C2D-9246-C9B7470E750C}"/>
              </a:ext>
            </a:extLst>
          </p:cNvPr>
          <p:cNvPicPr>
            <a:picLocks noChangeAspect="1"/>
          </p:cNvPicPr>
          <p:nvPr/>
        </p:nvPicPr>
        <p:blipFill>
          <a:blip r:embed="rId3"/>
          <a:stretch>
            <a:fillRect/>
          </a:stretch>
        </p:blipFill>
        <p:spPr>
          <a:xfrm>
            <a:off x="1988598" y="1845734"/>
            <a:ext cx="8214804" cy="4156010"/>
          </a:xfrm>
          <a:prstGeom prst="rect">
            <a:avLst/>
          </a:prstGeom>
        </p:spPr>
      </p:pic>
      <p:sp>
        <p:nvSpPr>
          <p:cNvPr id="6" name="Rechteck 5">
            <a:extLst>
              <a:ext uri="{FF2B5EF4-FFF2-40B4-BE49-F238E27FC236}">
                <a16:creationId xmlns:a16="http://schemas.microsoft.com/office/drawing/2014/main" id="{83ABCF12-AA2B-4E4F-9745-2289A360E821}"/>
              </a:ext>
            </a:extLst>
          </p:cNvPr>
          <p:cNvSpPr/>
          <p:nvPr/>
        </p:nvSpPr>
        <p:spPr>
          <a:xfrm>
            <a:off x="10627995" y="4976042"/>
            <a:ext cx="1640945" cy="1323439"/>
          </a:xfrm>
          <a:prstGeom prst="rect">
            <a:avLst/>
          </a:prstGeom>
        </p:spPr>
        <p:txBody>
          <a:bodyPr wrap="square">
            <a:spAutoFit/>
          </a:bodyPr>
          <a:lstStyle/>
          <a:p>
            <a:r>
              <a:rPr lang="de-DE" sz="800" dirty="0"/>
              <a:t>Twitch.tv (2021): </a:t>
            </a:r>
            <a:r>
              <a:rPr lang="de-DE" sz="800" dirty="0" err="1"/>
              <a:t>Retrieved</a:t>
            </a:r>
            <a:r>
              <a:rPr lang="de-DE" sz="800" dirty="0"/>
              <a:t> </a:t>
            </a:r>
            <a:r>
              <a:rPr lang="de-DE" sz="800" dirty="0" err="1"/>
              <a:t>from</a:t>
            </a:r>
            <a:r>
              <a:rPr lang="de-DE" sz="800" dirty="0"/>
              <a:t> </a:t>
            </a:r>
            <a:r>
              <a:rPr lang="de-DE" sz="800" dirty="0" err="1"/>
              <a:t>the</a:t>
            </a:r>
            <a:r>
              <a:rPr lang="de-DE" sz="800" dirty="0"/>
              <a:t> </a:t>
            </a:r>
            <a:r>
              <a:rPr lang="de-DE" sz="800" dirty="0" err="1"/>
              <a:t>internet</a:t>
            </a:r>
            <a:r>
              <a:rPr lang="de-DE" sz="800" dirty="0"/>
              <a:t>: </a:t>
            </a:r>
            <a:r>
              <a:rPr lang="de-DE" sz="800" dirty="0">
                <a:hlinkClick r:id="rId4"/>
              </a:rPr>
              <a:t>https://dashboard.twitch.tv/u/jenniferupb/broadcast</a:t>
            </a:r>
            <a:r>
              <a:rPr lang="de-DE" sz="800" dirty="0"/>
              <a:t> Zugriff: 04.11.2021</a:t>
            </a:r>
          </a:p>
          <a:p>
            <a:r>
              <a:rPr lang="de-DE" sz="800" dirty="0" err="1"/>
              <a:t>Streamlabs</a:t>
            </a:r>
            <a:r>
              <a:rPr lang="de-DE" sz="800" dirty="0"/>
              <a:t> OBS (2021): Im Internet: </a:t>
            </a:r>
            <a:r>
              <a:rPr lang="de-DE" sz="800" b="1" dirty="0">
                <a:hlinkClick r:id="rId5"/>
              </a:rPr>
              <a:t>https://streamlabs.com/downloads</a:t>
            </a:r>
            <a:r>
              <a:rPr lang="de-DE" sz="800" b="1" dirty="0"/>
              <a:t> </a:t>
            </a:r>
            <a:endParaRPr lang="de-DE" sz="800" dirty="0"/>
          </a:p>
          <a:p>
            <a:r>
              <a:rPr lang="de-DE" sz="800" dirty="0"/>
              <a:t>Access date: 14.10.2021.</a:t>
            </a:r>
          </a:p>
        </p:txBody>
      </p:sp>
    </p:spTree>
    <p:extLst>
      <p:ext uri="{BB962C8B-B14F-4D97-AF65-F5344CB8AC3E}">
        <p14:creationId xmlns:p14="http://schemas.microsoft.com/office/powerpoint/2010/main" val="170831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C9792-B0F9-4F12-BFF4-2C448040FA27}"/>
              </a:ext>
            </a:extLst>
          </p:cNvPr>
          <p:cNvSpPr>
            <a:spLocks noGrp="1"/>
          </p:cNvSpPr>
          <p:nvPr>
            <p:ph type="title"/>
          </p:nvPr>
        </p:nvSpPr>
        <p:spPr/>
        <p:txBody>
          <a:bodyPr>
            <a:normAutofit fontScale="90000"/>
          </a:bodyPr>
          <a:lstStyle/>
          <a:p>
            <a:r>
              <a:rPr lang="de-DE" b="1" dirty="0"/>
              <a:t>Start Guide to Streaming on </a:t>
            </a:r>
            <a:br>
              <a:rPr lang="de-DE" b="1" dirty="0"/>
            </a:br>
            <a:r>
              <a:rPr lang="de-DE" b="1" dirty="0"/>
              <a:t>Twitch –  </a:t>
            </a:r>
            <a:r>
              <a:rPr lang="de-DE" b="1" dirty="0" err="1"/>
              <a:t>selection</a:t>
            </a:r>
            <a:r>
              <a:rPr lang="de-DE" b="1" dirty="0"/>
              <a:t> of </a:t>
            </a:r>
            <a:br>
              <a:rPr lang="de-DE" b="1" dirty="0"/>
            </a:br>
            <a:r>
              <a:rPr lang="de-DE" b="1" dirty="0"/>
              <a:t>Streaming Software</a:t>
            </a:r>
            <a:endParaRPr lang="de-DE" dirty="0"/>
          </a:p>
        </p:txBody>
      </p:sp>
      <p:sp>
        <p:nvSpPr>
          <p:cNvPr id="3" name="Inhaltsplatzhalter 2">
            <a:extLst>
              <a:ext uri="{FF2B5EF4-FFF2-40B4-BE49-F238E27FC236}">
                <a16:creationId xmlns:a16="http://schemas.microsoft.com/office/drawing/2014/main" id="{F7FAE023-B3BB-4A27-A8F3-3B5ED1F1B7A4}"/>
              </a:ext>
            </a:extLst>
          </p:cNvPr>
          <p:cNvSpPr>
            <a:spLocks noGrp="1"/>
          </p:cNvSpPr>
          <p:nvPr>
            <p:ph idx="1"/>
          </p:nvPr>
        </p:nvSpPr>
        <p:spPr>
          <a:xfrm>
            <a:off x="3598399" y="2032165"/>
            <a:ext cx="8661663" cy="4023360"/>
          </a:xfrm>
        </p:spPr>
        <p:txBody>
          <a:bodyPr/>
          <a:lstStyle/>
          <a:p>
            <a:r>
              <a:rPr lang="en-US" b="1" dirty="0"/>
              <a:t>5.  Select and set up your broadcasting software</a:t>
            </a:r>
            <a:r>
              <a:rPr lang="de-DE" b="1" dirty="0"/>
              <a:t>!</a:t>
            </a:r>
          </a:p>
        </p:txBody>
      </p:sp>
      <p:sp>
        <p:nvSpPr>
          <p:cNvPr id="5" name="Rechteck 4">
            <a:extLst>
              <a:ext uri="{FF2B5EF4-FFF2-40B4-BE49-F238E27FC236}">
                <a16:creationId xmlns:a16="http://schemas.microsoft.com/office/drawing/2014/main" id="{91813960-92FB-4002-8D2C-8A86097D28A9}"/>
              </a:ext>
            </a:extLst>
          </p:cNvPr>
          <p:cNvSpPr/>
          <p:nvPr/>
        </p:nvSpPr>
        <p:spPr>
          <a:xfrm>
            <a:off x="3598400" y="2969582"/>
            <a:ext cx="6983784" cy="1477328"/>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b="1" dirty="0"/>
              <a:t>The consortium of the Erasmus + project SAFE recommends the use of </a:t>
            </a:r>
            <a:r>
              <a:rPr lang="en-US" b="1" dirty="0" err="1"/>
              <a:t>Streamlabs</a:t>
            </a:r>
            <a:r>
              <a:rPr lang="en-US" b="1" dirty="0"/>
              <a:t> OBS</a:t>
            </a:r>
          </a:p>
          <a:p>
            <a:endParaRPr lang="en-US" b="1" dirty="0"/>
          </a:p>
          <a:p>
            <a:r>
              <a:rPr lang="en-US" b="1" dirty="0"/>
              <a:t>Here is the link to download the streaming software </a:t>
            </a:r>
            <a:r>
              <a:rPr lang="en-US" b="1" dirty="0" err="1"/>
              <a:t>Streamlabs</a:t>
            </a:r>
            <a:r>
              <a:rPr lang="en-US" b="1" dirty="0"/>
              <a:t> OBS</a:t>
            </a:r>
            <a:r>
              <a:rPr lang="de-DE" b="1" dirty="0"/>
              <a:t>:</a:t>
            </a:r>
          </a:p>
          <a:p>
            <a:r>
              <a:rPr lang="de-DE" b="1" dirty="0">
                <a:hlinkClick r:id="rId2"/>
              </a:rPr>
              <a:t>https://streamlabs.com/downloads</a:t>
            </a:r>
            <a:r>
              <a:rPr lang="de-DE" b="1" dirty="0"/>
              <a:t> </a:t>
            </a:r>
            <a:endParaRPr lang="de-DE" dirty="0"/>
          </a:p>
        </p:txBody>
      </p:sp>
      <p:sp>
        <p:nvSpPr>
          <p:cNvPr id="6" name="Rechteck 5">
            <a:extLst>
              <a:ext uri="{FF2B5EF4-FFF2-40B4-BE49-F238E27FC236}">
                <a16:creationId xmlns:a16="http://schemas.microsoft.com/office/drawing/2014/main" id="{4B0BFCE7-019E-48F3-B3E9-931C2FDEB1C9}"/>
              </a:ext>
            </a:extLst>
          </p:cNvPr>
          <p:cNvSpPr/>
          <p:nvPr/>
        </p:nvSpPr>
        <p:spPr>
          <a:xfrm>
            <a:off x="8942772" y="5561969"/>
            <a:ext cx="3317290" cy="584775"/>
          </a:xfrm>
          <a:prstGeom prst="rect">
            <a:avLst/>
          </a:prstGeom>
        </p:spPr>
        <p:txBody>
          <a:bodyPr wrap="square">
            <a:spAutoFit/>
          </a:bodyPr>
          <a:lstStyle/>
          <a:p>
            <a:r>
              <a:rPr lang="de-DE" sz="800" dirty="0"/>
              <a:t>Twitch.tv (2021): </a:t>
            </a:r>
            <a:r>
              <a:rPr lang="de-DE" sz="800" dirty="0" err="1"/>
              <a:t>Retrieved</a:t>
            </a:r>
            <a:r>
              <a:rPr lang="de-DE" sz="800" dirty="0"/>
              <a:t> </a:t>
            </a:r>
            <a:r>
              <a:rPr lang="de-DE" sz="800" dirty="0" err="1"/>
              <a:t>from</a:t>
            </a:r>
            <a:r>
              <a:rPr lang="de-DE" sz="800" dirty="0"/>
              <a:t> </a:t>
            </a:r>
            <a:r>
              <a:rPr lang="de-DE" sz="800" dirty="0" err="1"/>
              <a:t>the</a:t>
            </a:r>
            <a:r>
              <a:rPr lang="de-DE" sz="800" dirty="0"/>
              <a:t> </a:t>
            </a:r>
            <a:r>
              <a:rPr lang="de-DE" sz="800" dirty="0" err="1"/>
              <a:t>internet</a:t>
            </a:r>
            <a:r>
              <a:rPr lang="de-DE" sz="800" dirty="0"/>
              <a:t>: </a:t>
            </a:r>
            <a:r>
              <a:rPr lang="de-DE" sz="800" dirty="0">
                <a:hlinkClick r:id="rId3"/>
              </a:rPr>
              <a:t>https://dashboard.twitch.tv/u/jenniferupb/broadcast</a:t>
            </a:r>
            <a:r>
              <a:rPr lang="de-DE" sz="800" dirty="0"/>
              <a:t> Zugriff: 04.11.2021</a:t>
            </a:r>
          </a:p>
          <a:p>
            <a:r>
              <a:rPr lang="de-DE" sz="800" dirty="0" err="1"/>
              <a:t>Streamlabs</a:t>
            </a:r>
            <a:r>
              <a:rPr lang="de-DE" sz="800" dirty="0"/>
              <a:t> OBS (2021): Im Internet: </a:t>
            </a:r>
            <a:r>
              <a:rPr lang="de-DE" sz="800" b="1" dirty="0">
                <a:hlinkClick r:id="rId2"/>
              </a:rPr>
              <a:t>https://streamlabs.com/downloads</a:t>
            </a:r>
            <a:r>
              <a:rPr lang="de-DE" sz="800" b="1" dirty="0"/>
              <a:t> </a:t>
            </a:r>
            <a:endParaRPr lang="de-DE" sz="800" dirty="0"/>
          </a:p>
          <a:p>
            <a:r>
              <a:rPr lang="de-DE" sz="800" dirty="0"/>
              <a:t>Access date: 14.10.2021.</a:t>
            </a:r>
          </a:p>
        </p:txBody>
      </p:sp>
      <p:pic>
        <p:nvPicPr>
          <p:cNvPr id="4" name="Grafik 3">
            <a:extLst>
              <a:ext uri="{FF2B5EF4-FFF2-40B4-BE49-F238E27FC236}">
                <a16:creationId xmlns:a16="http://schemas.microsoft.com/office/drawing/2014/main" id="{E25DD2EB-9D2A-4882-88DF-FD43E1A321E0}"/>
              </a:ext>
            </a:extLst>
          </p:cNvPr>
          <p:cNvPicPr>
            <a:picLocks noChangeAspect="1"/>
          </p:cNvPicPr>
          <p:nvPr/>
        </p:nvPicPr>
        <p:blipFill>
          <a:blip r:embed="rId4"/>
          <a:stretch>
            <a:fillRect/>
          </a:stretch>
        </p:blipFill>
        <p:spPr>
          <a:xfrm>
            <a:off x="1273621" y="1935332"/>
            <a:ext cx="1902070" cy="3923393"/>
          </a:xfrm>
          <a:prstGeom prst="rect">
            <a:avLst/>
          </a:prstGeom>
        </p:spPr>
      </p:pic>
      <p:pic>
        <p:nvPicPr>
          <p:cNvPr id="7" name="Grafik 6">
            <a:extLst>
              <a:ext uri="{FF2B5EF4-FFF2-40B4-BE49-F238E27FC236}">
                <a16:creationId xmlns:a16="http://schemas.microsoft.com/office/drawing/2014/main" id="{27E080C6-3982-4F95-8C27-F9B02F8D00A6}"/>
              </a:ext>
            </a:extLst>
          </p:cNvPr>
          <p:cNvPicPr>
            <a:picLocks noChangeAspect="1"/>
          </p:cNvPicPr>
          <p:nvPr/>
        </p:nvPicPr>
        <p:blipFill rotWithShape="1">
          <a:blip r:embed="rId5"/>
          <a:srcRect l="50000" r="25534"/>
          <a:stretch/>
        </p:blipFill>
        <p:spPr>
          <a:xfrm>
            <a:off x="1097280" y="1781657"/>
            <a:ext cx="2346664" cy="4524375"/>
          </a:xfrm>
          <a:prstGeom prst="rect">
            <a:avLst/>
          </a:prstGeom>
        </p:spPr>
      </p:pic>
    </p:spTree>
    <p:extLst>
      <p:ext uri="{BB962C8B-B14F-4D97-AF65-F5344CB8AC3E}">
        <p14:creationId xmlns:p14="http://schemas.microsoft.com/office/powerpoint/2010/main" val="3146577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CF968-B7C6-4EEE-974F-683618C01B67}"/>
              </a:ext>
            </a:extLst>
          </p:cNvPr>
          <p:cNvSpPr>
            <a:spLocks noGrp="1"/>
          </p:cNvSpPr>
          <p:nvPr>
            <p:ph type="title"/>
          </p:nvPr>
        </p:nvSpPr>
        <p:spPr/>
        <p:txBody>
          <a:bodyPr/>
          <a:lstStyle/>
          <a:p>
            <a:r>
              <a:rPr lang="de-DE" dirty="0"/>
              <a:t>Start Guide to Streaming on </a:t>
            </a:r>
            <a:br>
              <a:rPr lang="de-DE" dirty="0"/>
            </a:br>
            <a:r>
              <a:rPr lang="de-DE" dirty="0"/>
              <a:t>Twitch</a:t>
            </a:r>
          </a:p>
        </p:txBody>
      </p:sp>
      <p:sp>
        <p:nvSpPr>
          <p:cNvPr id="3" name="Inhaltsplatzhalter 2">
            <a:extLst>
              <a:ext uri="{FF2B5EF4-FFF2-40B4-BE49-F238E27FC236}">
                <a16:creationId xmlns:a16="http://schemas.microsoft.com/office/drawing/2014/main" id="{57043813-50A1-4824-81F9-04486C9FBB80}"/>
              </a:ext>
            </a:extLst>
          </p:cNvPr>
          <p:cNvSpPr>
            <a:spLocks noGrp="1"/>
          </p:cNvSpPr>
          <p:nvPr>
            <p:ph idx="1"/>
          </p:nvPr>
        </p:nvSpPr>
        <p:spPr/>
        <p:txBody>
          <a:bodyPr/>
          <a:lstStyle/>
          <a:p>
            <a:r>
              <a:rPr lang="en-US" b="1" dirty="0"/>
              <a:t>6.  Add a few extensions to your channel</a:t>
            </a:r>
          </a:p>
          <a:p>
            <a:endParaRPr lang="en-US" b="1" dirty="0"/>
          </a:p>
          <a:p>
            <a:endParaRPr lang="de-DE" dirty="0"/>
          </a:p>
        </p:txBody>
      </p:sp>
      <p:sp>
        <p:nvSpPr>
          <p:cNvPr id="5" name="Rechteck 4">
            <a:extLst>
              <a:ext uri="{FF2B5EF4-FFF2-40B4-BE49-F238E27FC236}">
                <a16:creationId xmlns:a16="http://schemas.microsoft.com/office/drawing/2014/main" id="{933A4553-0FBE-46C0-B58E-FB20B5F390F8}"/>
              </a:ext>
            </a:extLst>
          </p:cNvPr>
          <p:cNvSpPr/>
          <p:nvPr/>
        </p:nvSpPr>
        <p:spPr>
          <a:xfrm>
            <a:off x="1097280" y="2657085"/>
            <a:ext cx="9858587" cy="1200329"/>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dirty="0">
                <a:hlinkClick r:id="rId2"/>
              </a:rPr>
              <a:t>Creator Dashboard</a:t>
            </a:r>
            <a:r>
              <a:rPr lang="en-US" dirty="0"/>
              <a:t>: navigate to the Extensions tab right above the Creator Camp link</a:t>
            </a:r>
          </a:p>
          <a:p>
            <a:r>
              <a:rPr lang="en-US" dirty="0"/>
              <a:t>try out the </a:t>
            </a:r>
            <a:r>
              <a:rPr lang="en-US" dirty="0">
                <a:hlinkClick r:id="rId3"/>
              </a:rPr>
              <a:t>CTRL+</a:t>
            </a:r>
            <a:r>
              <a:rPr lang="en-US" dirty="0"/>
              <a:t> and </a:t>
            </a:r>
            <a:r>
              <a:rPr lang="en-US" dirty="0">
                <a:hlinkClick r:id="rId4"/>
              </a:rPr>
              <a:t>Sound Alerts</a:t>
            </a:r>
            <a:r>
              <a:rPr lang="en-US" dirty="0"/>
              <a:t> extensions to enhance the community viewing experience and drive viewer participation.  </a:t>
            </a:r>
          </a:p>
          <a:p>
            <a:endParaRPr lang="en-US" dirty="0"/>
          </a:p>
        </p:txBody>
      </p:sp>
      <p:sp>
        <p:nvSpPr>
          <p:cNvPr id="6" name="Rechteck 5">
            <a:extLst>
              <a:ext uri="{FF2B5EF4-FFF2-40B4-BE49-F238E27FC236}">
                <a16:creationId xmlns:a16="http://schemas.microsoft.com/office/drawing/2014/main" id="{0176A145-F0F3-42A6-90CA-F2BF20342016}"/>
              </a:ext>
            </a:extLst>
          </p:cNvPr>
          <p:cNvSpPr/>
          <p:nvPr/>
        </p:nvSpPr>
        <p:spPr>
          <a:xfrm>
            <a:off x="8960528" y="5869094"/>
            <a:ext cx="3317290" cy="461665"/>
          </a:xfrm>
          <a:prstGeom prst="rect">
            <a:avLst/>
          </a:prstGeom>
        </p:spPr>
        <p:txBody>
          <a:bodyPr wrap="square">
            <a:spAutoFit/>
          </a:bodyPr>
          <a:lstStyle/>
          <a:p>
            <a:r>
              <a:rPr lang="de-DE" sz="800" dirty="0"/>
              <a:t>Twitch (2021): </a:t>
            </a:r>
            <a:r>
              <a:rPr lang="de-DE" sz="800" dirty="0" err="1"/>
              <a:t>Retrieved</a:t>
            </a:r>
            <a:r>
              <a:rPr lang="de-DE" sz="800" dirty="0"/>
              <a:t> </a:t>
            </a:r>
            <a:r>
              <a:rPr lang="de-DE" sz="800" dirty="0" err="1"/>
              <a:t>from</a:t>
            </a:r>
            <a:r>
              <a:rPr lang="de-DE" sz="800" dirty="0"/>
              <a:t> </a:t>
            </a:r>
            <a:r>
              <a:rPr lang="de-DE" sz="800" dirty="0" err="1"/>
              <a:t>the</a:t>
            </a:r>
            <a:r>
              <a:rPr lang="de-DE" sz="800" dirty="0"/>
              <a:t> Internethttps://www.twitch.tv/creatorcamp/en/setting-up-your-stream/quick-start-guide-to-streaming-on-twitch/; </a:t>
            </a:r>
            <a:r>
              <a:rPr lang="de-DE" sz="800" dirty="0" err="1"/>
              <a:t>access</a:t>
            </a:r>
            <a:r>
              <a:rPr lang="de-DE" sz="800" dirty="0"/>
              <a:t> date:14.10.2021.</a:t>
            </a:r>
          </a:p>
        </p:txBody>
      </p:sp>
    </p:spTree>
    <p:extLst>
      <p:ext uri="{BB962C8B-B14F-4D97-AF65-F5344CB8AC3E}">
        <p14:creationId xmlns:p14="http://schemas.microsoft.com/office/powerpoint/2010/main" val="2685909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3603B-D498-4939-8537-4447C75D556E}"/>
              </a:ext>
            </a:extLst>
          </p:cNvPr>
          <p:cNvSpPr>
            <a:spLocks noGrp="1"/>
          </p:cNvSpPr>
          <p:nvPr>
            <p:ph type="title"/>
          </p:nvPr>
        </p:nvSpPr>
        <p:spPr/>
        <p:txBody>
          <a:bodyPr/>
          <a:lstStyle/>
          <a:p>
            <a:r>
              <a:rPr lang="de-DE" dirty="0"/>
              <a:t>Start Guide to Streaming on </a:t>
            </a:r>
            <a:br>
              <a:rPr lang="de-DE" dirty="0"/>
            </a:br>
            <a:r>
              <a:rPr lang="de-DE" dirty="0"/>
              <a:t>Twitch</a:t>
            </a:r>
          </a:p>
        </p:txBody>
      </p:sp>
      <p:sp>
        <p:nvSpPr>
          <p:cNvPr id="3" name="Inhaltsplatzhalter 2">
            <a:extLst>
              <a:ext uri="{FF2B5EF4-FFF2-40B4-BE49-F238E27FC236}">
                <a16:creationId xmlns:a16="http://schemas.microsoft.com/office/drawing/2014/main" id="{274836EE-7345-4FEB-93A4-55ADF9F46A06}"/>
              </a:ext>
            </a:extLst>
          </p:cNvPr>
          <p:cNvSpPr>
            <a:spLocks noGrp="1"/>
          </p:cNvSpPr>
          <p:nvPr>
            <p:ph idx="1"/>
          </p:nvPr>
        </p:nvSpPr>
        <p:spPr>
          <a:xfrm>
            <a:off x="2810035" y="1914444"/>
            <a:ext cx="7958668" cy="4023360"/>
          </a:xfrm>
        </p:spPr>
        <p:txBody>
          <a:bodyPr/>
          <a:lstStyle/>
          <a:p>
            <a:r>
              <a:rPr lang="en-US" b="1" dirty="0"/>
              <a:t>Congratulation!</a:t>
            </a:r>
          </a:p>
          <a:p>
            <a:endParaRPr lang="en-US" b="1" dirty="0"/>
          </a:p>
          <a:p>
            <a:r>
              <a:rPr lang="en-US" b="1" dirty="0"/>
              <a:t>Now, you’re ready to go live! </a:t>
            </a:r>
          </a:p>
          <a:p>
            <a:r>
              <a:rPr lang="en-US" dirty="0"/>
              <a:t>Don’t forget to title, categorize and tag the stream! That’s the way potential viewers and community can find the channel! </a:t>
            </a:r>
          </a:p>
          <a:p>
            <a:endParaRPr lang="en-US" dirty="0"/>
          </a:p>
        </p:txBody>
      </p:sp>
      <p:grpSp>
        <p:nvGrpSpPr>
          <p:cNvPr id="7" name="Gruppieren 6">
            <a:extLst>
              <a:ext uri="{FF2B5EF4-FFF2-40B4-BE49-F238E27FC236}">
                <a16:creationId xmlns:a16="http://schemas.microsoft.com/office/drawing/2014/main" id="{149D9B39-72B7-4440-A27A-60BD2B9F5500}"/>
              </a:ext>
            </a:extLst>
          </p:cNvPr>
          <p:cNvGrpSpPr/>
          <p:nvPr/>
        </p:nvGrpSpPr>
        <p:grpSpPr>
          <a:xfrm>
            <a:off x="1122681" y="4697569"/>
            <a:ext cx="9375986" cy="923330"/>
            <a:chOff x="1097281" y="3105835"/>
            <a:chExt cx="9375986" cy="923330"/>
          </a:xfrm>
        </p:grpSpPr>
        <p:sp>
          <p:nvSpPr>
            <p:cNvPr id="4" name="Rechteck 3">
              <a:extLst>
                <a:ext uri="{FF2B5EF4-FFF2-40B4-BE49-F238E27FC236}">
                  <a16:creationId xmlns:a16="http://schemas.microsoft.com/office/drawing/2014/main" id="{9C097444-A317-4DA3-9501-A94C13AAE4D9}"/>
                </a:ext>
              </a:extLst>
            </p:cNvPr>
            <p:cNvSpPr/>
            <p:nvPr/>
          </p:nvSpPr>
          <p:spPr>
            <a:xfrm>
              <a:off x="1097281" y="3105835"/>
              <a:ext cx="9375986" cy="923330"/>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dirty="0"/>
                <a:t> 				</a:t>
              </a:r>
            </a:p>
            <a:p>
              <a:r>
                <a:rPr lang="en-US" dirty="0"/>
                <a:t>					Here some impressions and further information about helpful </a:t>
              </a:r>
              <a:r>
                <a:rPr lang="en-US" dirty="0">
                  <a:hlinkClick r:id="rId2"/>
                </a:rPr>
                <a:t>tutorials</a:t>
              </a:r>
              <a:endParaRPr lang="en-US" dirty="0"/>
            </a:p>
            <a:p>
              <a:endParaRPr lang="de-DE" dirty="0"/>
            </a:p>
          </p:txBody>
        </p:sp>
        <p:pic>
          <p:nvPicPr>
            <p:cNvPr id="6" name="Grafik 5" descr="Lupe">
              <a:extLst>
                <a:ext uri="{FF2B5EF4-FFF2-40B4-BE49-F238E27FC236}">
                  <a16:creationId xmlns:a16="http://schemas.microsoft.com/office/drawing/2014/main" id="{F1158FE3-95F2-403B-B108-8FB64C2298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21702">
              <a:off x="1634066" y="3114765"/>
              <a:ext cx="914400" cy="914400"/>
            </a:xfrm>
            <a:prstGeom prst="rect">
              <a:avLst/>
            </a:prstGeom>
          </p:spPr>
        </p:pic>
      </p:grpSp>
      <p:pic>
        <p:nvPicPr>
          <p:cNvPr id="9" name="Grafik 8" descr="Feuerwerk">
            <a:extLst>
              <a:ext uri="{FF2B5EF4-FFF2-40B4-BE49-F238E27FC236}">
                <a16:creationId xmlns:a16="http://schemas.microsoft.com/office/drawing/2014/main" id="{F46FEEE6-074C-47F3-B1E0-375611268E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1532" y="1914444"/>
            <a:ext cx="1450757" cy="1450757"/>
          </a:xfrm>
          <a:prstGeom prst="rect">
            <a:avLst/>
          </a:prstGeom>
        </p:spPr>
      </p:pic>
      <p:sp>
        <p:nvSpPr>
          <p:cNvPr id="8" name="Rechteck 7">
            <a:extLst>
              <a:ext uri="{FF2B5EF4-FFF2-40B4-BE49-F238E27FC236}">
                <a16:creationId xmlns:a16="http://schemas.microsoft.com/office/drawing/2014/main" id="{22DBBB77-F7CC-40A9-B369-3A533AFC7D6F}"/>
              </a:ext>
            </a:extLst>
          </p:cNvPr>
          <p:cNvSpPr/>
          <p:nvPr/>
        </p:nvSpPr>
        <p:spPr>
          <a:xfrm>
            <a:off x="8960528" y="5869094"/>
            <a:ext cx="3317290" cy="461665"/>
          </a:xfrm>
          <a:prstGeom prst="rect">
            <a:avLst/>
          </a:prstGeom>
        </p:spPr>
        <p:txBody>
          <a:bodyPr wrap="square">
            <a:spAutoFit/>
          </a:bodyPr>
          <a:lstStyle/>
          <a:p>
            <a:r>
              <a:rPr lang="de-DE" sz="800" dirty="0"/>
              <a:t>Twitch (2021): </a:t>
            </a:r>
            <a:r>
              <a:rPr lang="de-DE" sz="800" dirty="0" err="1"/>
              <a:t>Retrieved</a:t>
            </a:r>
            <a:r>
              <a:rPr lang="de-DE" sz="800" dirty="0"/>
              <a:t> </a:t>
            </a:r>
            <a:r>
              <a:rPr lang="de-DE" sz="800" dirty="0" err="1"/>
              <a:t>from</a:t>
            </a:r>
            <a:r>
              <a:rPr lang="de-DE" sz="800" dirty="0"/>
              <a:t> </a:t>
            </a:r>
            <a:r>
              <a:rPr lang="de-DE" sz="800" dirty="0" err="1"/>
              <a:t>the</a:t>
            </a:r>
            <a:r>
              <a:rPr lang="de-DE" sz="800" dirty="0"/>
              <a:t> Internethttps://www.twitch.tv/creatorcamp/en/setting-up-your-stream/quick-start-guide-to-streaming-on-twitch/; </a:t>
            </a:r>
            <a:r>
              <a:rPr lang="de-DE" sz="800" dirty="0" err="1"/>
              <a:t>access</a:t>
            </a:r>
            <a:r>
              <a:rPr lang="de-DE" sz="800" dirty="0"/>
              <a:t> date:14.10.2021.</a:t>
            </a:r>
          </a:p>
        </p:txBody>
      </p:sp>
    </p:spTree>
    <p:extLst>
      <p:ext uri="{BB962C8B-B14F-4D97-AF65-F5344CB8AC3E}">
        <p14:creationId xmlns:p14="http://schemas.microsoft.com/office/powerpoint/2010/main" val="352588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8E66E-461C-40FC-8721-F596CEFD1AEF}"/>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B7F27B04-A83B-4775-812E-6144467BEE55}"/>
              </a:ext>
            </a:extLst>
          </p:cNvPr>
          <p:cNvSpPr>
            <a:spLocks noGrp="1"/>
          </p:cNvSpPr>
          <p:nvPr>
            <p:ph idx="1"/>
          </p:nvPr>
        </p:nvSpPr>
        <p:spPr/>
        <p:txBody>
          <a:bodyPr>
            <a:normAutofit fontScale="77500" lnSpcReduction="20000"/>
          </a:bodyPr>
          <a:lstStyle/>
          <a:p>
            <a:pPr marL="0" indent="0">
              <a:buNone/>
            </a:pPr>
            <a:r>
              <a:rPr lang="de-DE" dirty="0">
                <a:solidFill>
                  <a:schemeClr val="tx1"/>
                </a:solidFill>
              </a:rPr>
              <a:t>O</a:t>
            </a:r>
            <a:r>
              <a:rPr lang="de-DE" b="1" dirty="0">
                <a:solidFill>
                  <a:schemeClr val="tx1"/>
                </a:solidFill>
              </a:rPr>
              <a:t>nline </a:t>
            </a:r>
            <a:r>
              <a:rPr lang="de-DE" b="1" dirty="0" err="1">
                <a:solidFill>
                  <a:schemeClr val="tx1"/>
                </a:solidFill>
              </a:rPr>
              <a:t>Ressources</a:t>
            </a:r>
            <a:r>
              <a:rPr lang="de-DE" b="1" dirty="0">
                <a:solidFill>
                  <a:schemeClr val="tx1"/>
                </a:solidFill>
              </a:rPr>
              <a:t>: </a:t>
            </a:r>
          </a:p>
          <a:p>
            <a:r>
              <a:rPr lang="en-GB" dirty="0" err="1">
                <a:solidFill>
                  <a:schemeClr val="tx1"/>
                </a:solidFill>
              </a:rPr>
              <a:t>Affde</a:t>
            </a:r>
            <a:r>
              <a:rPr lang="en-GB" dirty="0">
                <a:solidFill>
                  <a:schemeClr val="tx1"/>
                </a:solidFill>
              </a:rPr>
              <a:t> (2021): </a:t>
            </a:r>
            <a:r>
              <a:rPr lang="en-GB" dirty="0" err="1">
                <a:solidFill>
                  <a:schemeClr val="tx1"/>
                </a:solidFill>
              </a:rPr>
              <a:t>Rerieved</a:t>
            </a:r>
            <a:r>
              <a:rPr lang="en-GB" dirty="0">
                <a:solidFill>
                  <a:schemeClr val="tx1"/>
                </a:solidFill>
              </a:rPr>
              <a:t> from the Internet: </a:t>
            </a:r>
            <a:r>
              <a:rPr lang="en-GB" u="sng" dirty="0">
                <a:solidFill>
                  <a:schemeClr val="tx1"/>
                </a:solidFill>
                <a:hlinkClick r:id="rId2">
                  <a:extLst>
                    <a:ext uri="{A12FA001-AC4F-418D-AE19-62706E023703}">
                      <ahyp:hlinkClr xmlns:ahyp="http://schemas.microsoft.com/office/drawing/2018/hyperlinkcolor" val="tx"/>
                    </a:ext>
                  </a:extLst>
                </a:hlinkClick>
              </a:rPr>
              <a:t>https://www.affde.com/de/twitch-stats.html</a:t>
            </a:r>
            <a:r>
              <a:rPr lang="en-GB" dirty="0">
                <a:solidFill>
                  <a:schemeClr val="tx1"/>
                </a:solidFill>
              </a:rPr>
              <a:t>, access date: 04.10.2021.</a:t>
            </a:r>
            <a:endParaRPr lang="de-DE" dirty="0">
              <a:solidFill>
                <a:schemeClr val="tx1"/>
              </a:solidFill>
            </a:endParaRPr>
          </a:p>
          <a:p>
            <a:r>
              <a:rPr lang="en-GB" dirty="0" err="1">
                <a:solidFill>
                  <a:schemeClr val="tx1"/>
                </a:solidFill>
              </a:rPr>
              <a:t>BusinessWire</a:t>
            </a:r>
            <a:r>
              <a:rPr lang="en-GB" dirty="0">
                <a:solidFill>
                  <a:schemeClr val="tx1"/>
                </a:solidFill>
              </a:rPr>
              <a:t> (2011): Retrieved from the Internet: </a:t>
            </a:r>
            <a:r>
              <a:rPr lang="en-GB" u="sng" dirty="0">
                <a:solidFill>
                  <a:schemeClr val="tx1"/>
                </a:solidFill>
                <a:hlinkClick r:id="rId3">
                  <a:extLst>
                    <a:ext uri="{A12FA001-AC4F-418D-AE19-62706E023703}">
                      <ahyp:hlinkClr xmlns:ahyp="http://schemas.microsoft.com/office/drawing/2018/hyperlinkcolor" val="tx"/>
                    </a:ext>
                  </a:extLst>
                </a:hlinkClick>
              </a:rPr>
              <a:t>https://www.businesswire.com/news/home/20120501006328/en#.UswTBtLuJ8F</a:t>
            </a:r>
            <a:r>
              <a:rPr lang="en-GB" dirty="0">
                <a:solidFill>
                  <a:schemeClr val="tx1"/>
                </a:solidFill>
              </a:rPr>
              <a:t>; access date: 14.10.2021.</a:t>
            </a:r>
            <a:endParaRPr lang="de-DE" dirty="0">
              <a:solidFill>
                <a:schemeClr val="tx1"/>
              </a:solidFill>
            </a:endParaRPr>
          </a:p>
          <a:p>
            <a:r>
              <a:rPr lang="en-GB" dirty="0">
                <a:solidFill>
                  <a:schemeClr val="tx1"/>
                </a:solidFill>
              </a:rPr>
              <a:t>CHIP (2021) </a:t>
            </a:r>
            <a:r>
              <a:rPr lang="en-GB" dirty="0" err="1">
                <a:solidFill>
                  <a:schemeClr val="tx1"/>
                </a:solidFill>
              </a:rPr>
              <a:t>Rerieved</a:t>
            </a:r>
            <a:r>
              <a:rPr lang="en-GB" dirty="0">
                <a:solidFill>
                  <a:schemeClr val="tx1"/>
                </a:solidFill>
              </a:rPr>
              <a:t> form the Internet: </a:t>
            </a:r>
            <a:r>
              <a:rPr lang="en-GB" u="sng" dirty="0">
                <a:solidFill>
                  <a:schemeClr val="tx1"/>
                </a:solidFill>
                <a:hlinkClick r:id="rId4">
                  <a:extLst>
                    <a:ext uri="{A12FA001-AC4F-418D-AE19-62706E023703}">
                      <ahyp:hlinkClr xmlns:ahyp="http://schemas.microsoft.com/office/drawing/2018/hyperlinkcolor" val="tx"/>
                    </a:ext>
                  </a:extLst>
                </a:hlinkClick>
              </a:rPr>
              <a:t>https://praxistipps.chip.de/was-ist-streaming-einfach-erklaert_41250</a:t>
            </a:r>
            <a:r>
              <a:rPr lang="en-GB" dirty="0">
                <a:solidFill>
                  <a:schemeClr val="tx1"/>
                </a:solidFill>
              </a:rPr>
              <a:t>, access date: 04.11.2021.</a:t>
            </a:r>
            <a:endParaRPr lang="de-DE" dirty="0">
              <a:solidFill>
                <a:schemeClr val="tx1"/>
              </a:solidFill>
            </a:endParaRPr>
          </a:p>
          <a:p>
            <a:r>
              <a:rPr lang="en-GB" dirty="0">
                <a:solidFill>
                  <a:schemeClr val="tx1"/>
                </a:solidFill>
              </a:rPr>
              <a:t>FAZ (2014): Retrieved from the Internet: </a:t>
            </a:r>
            <a:r>
              <a:rPr lang="en-GB" u="sng" dirty="0">
                <a:solidFill>
                  <a:schemeClr val="tx1"/>
                </a:solidFill>
                <a:hlinkClick r:id="rId5">
                  <a:extLst>
                    <a:ext uri="{A12FA001-AC4F-418D-AE19-62706E023703}">
                      <ahyp:hlinkClr xmlns:ahyp="http://schemas.microsoft.com/office/drawing/2018/hyperlinkcolor" val="tx"/>
                    </a:ext>
                  </a:extLst>
                </a:hlinkClick>
              </a:rPr>
              <a:t>https://www.faz.net/aktuell/wirtschaft/netzwirtschaft/konkurrenz-zu-google-amazon-kauft-video-webseite-twitch-fuer-eine-milliarde-dollar-13117112.html</a:t>
            </a:r>
            <a:r>
              <a:rPr lang="en-GB" dirty="0">
                <a:solidFill>
                  <a:schemeClr val="tx1"/>
                </a:solidFill>
              </a:rPr>
              <a:t>; access date: 14.10.2021.</a:t>
            </a:r>
            <a:endParaRPr lang="de-DE" dirty="0">
              <a:solidFill>
                <a:schemeClr val="tx1"/>
              </a:solidFill>
            </a:endParaRPr>
          </a:p>
          <a:p>
            <a:r>
              <a:rPr lang="en-GB" dirty="0" err="1">
                <a:solidFill>
                  <a:schemeClr val="tx1"/>
                </a:solidFill>
              </a:rPr>
              <a:t>Streamlabs</a:t>
            </a:r>
            <a:r>
              <a:rPr lang="en-GB" dirty="0">
                <a:solidFill>
                  <a:schemeClr val="tx1"/>
                </a:solidFill>
              </a:rPr>
              <a:t> OBS (2021): </a:t>
            </a:r>
            <a:r>
              <a:rPr lang="en-GB" dirty="0" err="1">
                <a:solidFill>
                  <a:schemeClr val="tx1"/>
                </a:solidFill>
              </a:rPr>
              <a:t>Im</a:t>
            </a:r>
            <a:r>
              <a:rPr lang="en-GB" dirty="0">
                <a:solidFill>
                  <a:schemeClr val="tx1"/>
                </a:solidFill>
              </a:rPr>
              <a:t> Internet: </a:t>
            </a:r>
            <a:r>
              <a:rPr lang="en-GB" u="sng" dirty="0">
                <a:solidFill>
                  <a:schemeClr val="tx1"/>
                </a:solidFill>
                <a:hlinkClick r:id="rId6">
                  <a:extLst>
                    <a:ext uri="{A12FA001-AC4F-418D-AE19-62706E023703}">
                      <ahyp:hlinkClr xmlns:ahyp="http://schemas.microsoft.com/office/drawing/2018/hyperlinkcolor" val="tx"/>
                    </a:ext>
                  </a:extLst>
                </a:hlinkClick>
              </a:rPr>
              <a:t>https://streamlabs.com/downloads</a:t>
            </a:r>
            <a:r>
              <a:rPr lang="en-GB" dirty="0">
                <a:solidFill>
                  <a:schemeClr val="tx1"/>
                </a:solidFill>
              </a:rPr>
              <a:t>, access date: 14.10.2021.</a:t>
            </a:r>
            <a:endParaRPr lang="de-DE" dirty="0">
              <a:solidFill>
                <a:schemeClr val="tx1"/>
              </a:solidFill>
            </a:endParaRPr>
          </a:p>
          <a:p>
            <a:r>
              <a:rPr lang="en-GB" dirty="0">
                <a:solidFill>
                  <a:schemeClr val="tx1"/>
                </a:solidFill>
              </a:rPr>
              <a:t>Twitch (2021): Retrieved from the Internet: </a:t>
            </a:r>
            <a:r>
              <a:rPr lang="en-GB" u="sng" dirty="0">
                <a:solidFill>
                  <a:schemeClr val="tx1"/>
                </a:solidFill>
                <a:hlinkClick r:id="rId7">
                  <a:extLst>
                    <a:ext uri="{A12FA001-AC4F-418D-AE19-62706E023703}">
                      <ahyp:hlinkClr xmlns:ahyp="http://schemas.microsoft.com/office/drawing/2018/hyperlinkcolor" val="tx"/>
                    </a:ext>
                  </a:extLst>
                </a:hlinkClick>
              </a:rPr>
              <a:t>https://www.twitch.tv/creatorcamp/en/setting-up-your-stream/quick-start-guide-to-streaming-on-twitch/</a:t>
            </a:r>
            <a:r>
              <a:rPr lang="en-GB" dirty="0">
                <a:solidFill>
                  <a:schemeClr val="tx1"/>
                </a:solidFill>
              </a:rPr>
              <a:t>, access date:14.10.2021.</a:t>
            </a:r>
            <a:endParaRPr lang="de-DE" dirty="0">
              <a:solidFill>
                <a:schemeClr val="tx1"/>
              </a:solidFill>
            </a:endParaRPr>
          </a:p>
          <a:p>
            <a:r>
              <a:rPr lang="en-GB" dirty="0">
                <a:solidFill>
                  <a:schemeClr val="tx1"/>
                </a:solidFill>
              </a:rPr>
              <a:t>Twitch Explained in 3 Minutes (2021): </a:t>
            </a:r>
            <a:r>
              <a:rPr lang="en-GB" dirty="0" err="1">
                <a:solidFill>
                  <a:schemeClr val="tx1"/>
                </a:solidFill>
              </a:rPr>
              <a:t>Recieved</a:t>
            </a:r>
            <a:r>
              <a:rPr lang="en-GB" dirty="0">
                <a:solidFill>
                  <a:schemeClr val="tx1"/>
                </a:solidFill>
              </a:rPr>
              <a:t> from the Internet: </a:t>
            </a:r>
            <a:r>
              <a:rPr lang="en-GB" u="sng" dirty="0">
                <a:solidFill>
                  <a:schemeClr val="tx1"/>
                </a:solidFill>
                <a:hlinkClick r:id="rId8">
                  <a:extLst>
                    <a:ext uri="{A12FA001-AC4F-418D-AE19-62706E023703}">
                      <ahyp:hlinkClr xmlns:ahyp="http://schemas.microsoft.com/office/drawing/2018/hyperlinkcolor" val="tx"/>
                    </a:ext>
                  </a:extLst>
                </a:hlinkClick>
              </a:rPr>
              <a:t>https://www.youtube.com/watch?v=OWFaV8Nymzs</a:t>
            </a:r>
            <a:r>
              <a:rPr lang="en-GB" dirty="0">
                <a:solidFill>
                  <a:schemeClr val="tx1"/>
                </a:solidFill>
              </a:rPr>
              <a:t>, access date: 04.11.2021.</a:t>
            </a:r>
            <a:endParaRPr lang="de-DE" dirty="0">
              <a:solidFill>
                <a:schemeClr val="tx1"/>
              </a:solidFill>
            </a:endParaRPr>
          </a:p>
          <a:p>
            <a:r>
              <a:rPr lang="en-GB" dirty="0">
                <a:solidFill>
                  <a:schemeClr val="tx1"/>
                </a:solidFill>
              </a:rPr>
              <a:t>Twitch.tv (2021a): Retrieved from the internet: </a:t>
            </a:r>
            <a:r>
              <a:rPr lang="en-GB" u="sng" dirty="0">
                <a:solidFill>
                  <a:schemeClr val="tx1"/>
                </a:solidFill>
                <a:hlinkClick r:id="rId9">
                  <a:extLst>
                    <a:ext uri="{A12FA001-AC4F-418D-AE19-62706E023703}">
                      <ahyp:hlinkClr xmlns:ahyp="http://schemas.microsoft.com/office/drawing/2018/hyperlinkcolor" val="tx"/>
                    </a:ext>
                  </a:extLst>
                </a:hlinkClick>
              </a:rPr>
              <a:t>https://dashboard.twitch.tv/u/jenniferupb/broadcast</a:t>
            </a:r>
            <a:r>
              <a:rPr lang="en-GB" dirty="0">
                <a:solidFill>
                  <a:schemeClr val="tx1"/>
                </a:solidFill>
              </a:rPr>
              <a:t> </a:t>
            </a:r>
            <a:r>
              <a:rPr lang="en-GB" dirty="0" err="1">
                <a:solidFill>
                  <a:schemeClr val="tx1"/>
                </a:solidFill>
              </a:rPr>
              <a:t>Zugriff</a:t>
            </a:r>
            <a:r>
              <a:rPr lang="en-GB" dirty="0">
                <a:solidFill>
                  <a:schemeClr val="tx1"/>
                </a:solidFill>
              </a:rPr>
              <a:t>: 04.11.2021</a:t>
            </a:r>
            <a:endParaRPr lang="de-DE" dirty="0">
              <a:solidFill>
                <a:schemeClr val="tx1"/>
              </a:solidFill>
            </a:endParaRPr>
          </a:p>
          <a:p>
            <a:pPr marL="0" indent="0">
              <a:buNone/>
            </a:pPr>
            <a:endParaRPr lang="de-DE" sz="1200" dirty="0">
              <a:solidFill>
                <a:schemeClr val="tx1"/>
              </a:solidFill>
            </a:endParaRPr>
          </a:p>
          <a:p>
            <a:pPr marL="0" indent="0">
              <a:buNone/>
            </a:pPr>
            <a:endParaRPr lang="de-DE" sz="1200" dirty="0">
              <a:solidFill>
                <a:schemeClr val="tx1"/>
              </a:solidFill>
            </a:endParaRPr>
          </a:p>
          <a:p>
            <a:pPr marL="0" indent="0">
              <a:buNone/>
            </a:pPr>
            <a:endParaRPr lang="de-DE" dirty="0">
              <a:solidFill>
                <a:schemeClr val="tx1"/>
              </a:solidFill>
            </a:endParaRPr>
          </a:p>
          <a:p>
            <a:pPr marL="0" indent="0">
              <a:buNone/>
            </a:pPr>
            <a:endParaRPr lang="de-DE" b="1" dirty="0">
              <a:solidFill>
                <a:schemeClr val="tx1"/>
              </a:solidFill>
            </a:endParaRPr>
          </a:p>
          <a:p>
            <a:pPr marL="0" indent="0">
              <a:buNone/>
            </a:pPr>
            <a:endParaRPr lang="de-DE" b="1" dirty="0">
              <a:solidFill>
                <a:schemeClr val="tx1"/>
              </a:solidFill>
            </a:endParaRPr>
          </a:p>
          <a:p>
            <a:pPr marL="0" indent="0">
              <a:buNone/>
            </a:pPr>
            <a:endParaRPr lang="de-DE" dirty="0">
              <a:solidFill>
                <a:schemeClr val="tx1"/>
              </a:solidFill>
            </a:endParaRPr>
          </a:p>
        </p:txBody>
      </p:sp>
    </p:spTree>
    <p:extLst>
      <p:ext uri="{BB962C8B-B14F-4D97-AF65-F5344CB8AC3E}">
        <p14:creationId xmlns:p14="http://schemas.microsoft.com/office/powerpoint/2010/main" val="1415821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8E66E-461C-40FC-8721-F596CEFD1AEF}"/>
              </a:ext>
            </a:extLst>
          </p:cNvPr>
          <p:cNvSpPr>
            <a:spLocks noGrp="1"/>
          </p:cNvSpPr>
          <p:nvPr>
            <p:ph type="title"/>
          </p:nvPr>
        </p:nvSpPr>
        <p:spPr/>
        <p:txBody>
          <a:bodyPr/>
          <a:lstStyle/>
          <a:p>
            <a:r>
              <a:rPr lang="de-DE" b="1" dirty="0"/>
              <a:t>References</a:t>
            </a:r>
          </a:p>
        </p:txBody>
      </p:sp>
      <p:sp>
        <p:nvSpPr>
          <p:cNvPr id="3" name="Inhaltsplatzhalter 2">
            <a:extLst>
              <a:ext uri="{FF2B5EF4-FFF2-40B4-BE49-F238E27FC236}">
                <a16:creationId xmlns:a16="http://schemas.microsoft.com/office/drawing/2014/main" id="{B7F27B04-A83B-4775-812E-6144467BEE55}"/>
              </a:ext>
            </a:extLst>
          </p:cNvPr>
          <p:cNvSpPr>
            <a:spLocks noGrp="1"/>
          </p:cNvSpPr>
          <p:nvPr>
            <p:ph idx="1"/>
          </p:nvPr>
        </p:nvSpPr>
        <p:spPr/>
        <p:txBody>
          <a:bodyPr>
            <a:normAutofit fontScale="25000" lnSpcReduction="20000"/>
          </a:bodyPr>
          <a:lstStyle/>
          <a:p>
            <a:pPr marL="0" indent="0">
              <a:lnSpc>
                <a:spcPct val="120000"/>
              </a:lnSpc>
              <a:buNone/>
            </a:pPr>
            <a:r>
              <a:rPr lang="de-DE" sz="4800" b="1" dirty="0">
                <a:solidFill>
                  <a:schemeClr val="tx1"/>
                </a:solidFill>
              </a:rPr>
              <a:t>Fotos: </a:t>
            </a:r>
          </a:p>
          <a:p>
            <a:pPr marL="0" indent="0">
              <a:lnSpc>
                <a:spcPct val="120000"/>
              </a:lnSpc>
              <a:buNone/>
            </a:pPr>
            <a:r>
              <a:rPr lang="de-DE" sz="4800" b="1" dirty="0" err="1">
                <a:solidFill>
                  <a:schemeClr val="tx1"/>
                </a:solidFill>
              </a:rPr>
              <a:t>Unsplash</a:t>
            </a:r>
            <a:r>
              <a:rPr lang="de-DE" sz="4800" b="1" dirty="0">
                <a:solidFill>
                  <a:schemeClr val="tx1"/>
                </a:solidFill>
              </a:rPr>
              <a:t>: </a:t>
            </a:r>
          </a:p>
          <a:p>
            <a:pPr marL="0" indent="0">
              <a:lnSpc>
                <a:spcPct val="120000"/>
              </a:lnSpc>
              <a:buNone/>
            </a:pPr>
            <a:r>
              <a:rPr lang="en-US" sz="4800" dirty="0">
                <a:solidFill>
                  <a:schemeClr val="tx1"/>
                </a:solidFill>
              </a:rPr>
              <a:t>“</a:t>
            </a:r>
            <a:r>
              <a:rPr lang="en-US" sz="4800" dirty="0" err="1">
                <a:solidFill>
                  <a:schemeClr val="tx1"/>
                </a:solidFill>
              </a:rPr>
              <a:t>Unsplash</a:t>
            </a:r>
            <a:r>
              <a:rPr lang="en-US" sz="4800" dirty="0">
                <a:solidFill>
                  <a:schemeClr val="tx1"/>
                </a:solidFill>
              </a:rPr>
              <a:t> photos are made to be used freely. Our license reflects that. </a:t>
            </a:r>
            <a:br>
              <a:rPr lang="en-US" sz="4800" dirty="0">
                <a:solidFill>
                  <a:schemeClr val="tx1"/>
                </a:solidFill>
              </a:rPr>
            </a:br>
            <a:r>
              <a:rPr lang="en-US" sz="4800" dirty="0">
                <a:solidFill>
                  <a:schemeClr val="tx1"/>
                </a:solidFill>
              </a:rPr>
              <a:t>All photos can be </a:t>
            </a:r>
            <a:r>
              <a:rPr lang="en-US" sz="4800" b="1" dirty="0">
                <a:solidFill>
                  <a:schemeClr val="tx1"/>
                </a:solidFill>
              </a:rPr>
              <a:t>downloaded</a:t>
            </a:r>
            <a:r>
              <a:rPr lang="en-US" sz="4800" dirty="0">
                <a:solidFill>
                  <a:schemeClr val="tx1"/>
                </a:solidFill>
              </a:rPr>
              <a:t> and used for </a:t>
            </a:r>
            <a:r>
              <a:rPr lang="en-US" sz="4800" b="1" dirty="0">
                <a:solidFill>
                  <a:schemeClr val="tx1"/>
                </a:solidFill>
              </a:rPr>
              <a:t>free</a:t>
            </a:r>
            <a:br>
              <a:rPr lang="en-US" sz="4800" dirty="0">
                <a:solidFill>
                  <a:schemeClr val="tx1"/>
                </a:solidFill>
              </a:rPr>
            </a:br>
            <a:r>
              <a:rPr lang="en-US" sz="4800" b="1" dirty="0">
                <a:solidFill>
                  <a:schemeClr val="tx1"/>
                </a:solidFill>
              </a:rPr>
              <a:t>Commercial</a:t>
            </a:r>
            <a:r>
              <a:rPr lang="en-US" sz="4800" dirty="0">
                <a:solidFill>
                  <a:schemeClr val="tx1"/>
                </a:solidFill>
              </a:rPr>
              <a:t> and </a:t>
            </a:r>
            <a:r>
              <a:rPr lang="en-US" sz="4800" b="1" dirty="0">
                <a:solidFill>
                  <a:schemeClr val="tx1"/>
                </a:solidFill>
              </a:rPr>
              <a:t>non-commercial</a:t>
            </a:r>
            <a:r>
              <a:rPr lang="en-US" sz="4800" dirty="0">
                <a:solidFill>
                  <a:schemeClr val="tx1"/>
                </a:solidFill>
              </a:rPr>
              <a:t> purposes</a:t>
            </a:r>
            <a:br>
              <a:rPr lang="en-US" sz="4800" dirty="0">
                <a:solidFill>
                  <a:schemeClr val="tx1"/>
                </a:solidFill>
              </a:rPr>
            </a:br>
            <a:r>
              <a:rPr lang="en-US" sz="4800" b="1" dirty="0">
                <a:solidFill>
                  <a:schemeClr val="tx1"/>
                </a:solidFill>
              </a:rPr>
              <a:t>No permission needed</a:t>
            </a:r>
            <a:r>
              <a:rPr lang="en-US" sz="4800" dirty="0">
                <a:solidFill>
                  <a:schemeClr val="tx1"/>
                </a:solidFill>
              </a:rPr>
              <a:t> (though attribution is appreciated!)</a:t>
            </a:r>
            <a:br>
              <a:rPr lang="en-US" sz="4800" dirty="0">
                <a:solidFill>
                  <a:schemeClr val="tx1"/>
                </a:solidFill>
              </a:rPr>
            </a:br>
            <a:r>
              <a:rPr lang="en-US" sz="4800" b="1" dirty="0">
                <a:solidFill>
                  <a:schemeClr val="tx1"/>
                </a:solidFill>
              </a:rPr>
              <a:t>What is not permitted 👎</a:t>
            </a:r>
            <a:br>
              <a:rPr lang="en-US" sz="4800" b="1" dirty="0">
                <a:solidFill>
                  <a:schemeClr val="tx1"/>
                </a:solidFill>
              </a:rPr>
            </a:br>
            <a:r>
              <a:rPr lang="en-US" sz="4800" dirty="0">
                <a:solidFill>
                  <a:schemeClr val="tx1"/>
                </a:solidFill>
              </a:rPr>
              <a:t>Photos cannot be </a:t>
            </a:r>
            <a:r>
              <a:rPr lang="en-US" sz="4800" b="1" dirty="0">
                <a:solidFill>
                  <a:schemeClr val="tx1"/>
                </a:solidFill>
              </a:rPr>
              <a:t>sold</a:t>
            </a:r>
            <a:r>
              <a:rPr lang="en-US" sz="4800" dirty="0">
                <a:solidFill>
                  <a:schemeClr val="tx1"/>
                </a:solidFill>
              </a:rPr>
              <a:t> without significant modification.</a:t>
            </a:r>
            <a:br>
              <a:rPr lang="en-US" sz="4800" dirty="0">
                <a:solidFill>
                  <a:schemeClr val="tx1"/>
                </a:solidFill>
              </a:rPr>
            </a:br>
            <a:r>
              <a:rPr lang="en-US" sz="4800" dirty="0">
                <a:solidFill>
                  <a:schemeClr val="tx1"/>
                </a:solidFill>
              </a:rPr>
              <a:t>Compiling photos from </a:t>
            </a:r>
            <a:r>
              <a:rPr lang="en-US" sz="4800" dirty="0" err="1">
                <a:solidFill>
                  <a:schemeClr val="tx1"/>
                </a:solidFill>
              </a:rPr>
              <a:t>Unsplash</a:t>
            </a:r>
            <a:r>
              <a:rPr lang="en-US" sz="4800" dirty="0">
                <a:solidFill>
                  <a:schemeClr val="tx1"/>
                </a:solidFill>
              </a:rPr>
              <a:t> to replicate a similar or competing service” (</a:t>
            </a:r>
            <a:r>
              <a:rPr lang="en-US" sz="4800" dirty="0">
                <a:solidFill>
                  <a:schemeClr val="tx1"/>
                </a:solidFill>
                <a:hlinkClick r:id="rId2">
                  <a:extLst>
                    <a:ext uri="{A12FA001-AC4F-418D-AE19-62706E023703}">
                      <ahyp:hlinkClr xmlns:ahyp="http://schemas.microsoft.com/office/drawing/2018/hyperlinkcolor" val="tx"/>
                    </a:ext>
                  </a:extLst>
                </a:hlinkClick>
              </a:rPr>
              <a:t>https://unsplash.com/license</a:t>
            </a:r>
            <a:r>
              <a:rPr lang="en-US" sz="4800" dirty="0">
                <a:solidFill>
                  <a:schemeClr val="tx1"/>
                </a:solidFill>
              </a:rPr>
              <a:t>)</a:t>
            </a:r>
          </a:p>
          <a:p>
            <a:pPr marL="0" indent="0">
              <a:lnSpc>
                <a:spcPct val="120000"/>
              </a:lnSpc>
              <a:buNone/>
            </a:pPr>
            <a:r>
              <a:rPr lang="en-US" sz="4800" b="1" dirty="0">
                <a:solidFill>
                  <a:schemeClr val="tx1"/>
                </a:solidFill>
              </a:rPr>
              <a:t>Pixabay</a:t>
            </a:r>
          </a:p>
          <a:p>
            <a:pPr marL="0" indent="0">
              <a:lnSpc>
                <a:spcPct val="120000"/>
              </a:lnSpc>
              <a:buNone/>
            </a:pPr>
            <a:r>
              <a:rPr lang="en-US" sz="4800" dirty="0">
                <a:solidFill>
                  <a:schemeClr val="tx1"/>
                </a:solidFill>
              </a:rPr>
              <a:t>“</a:t>
            </a:r>
            <a:r>
              <a:rPr lang="de-DE" sz="4800" dirty="0">
                <a:solidFill>
                  <a:schemeClr val="tx1"/>
                </a:solidFill>
              </a:rPr>
              <a:t>Was ist erlaubt?</a:t>
            </a:r>
            <a:br>
              <a:rPr lang="de-DE" sz="4800" dirty="0">
                <a:solidFill>
                  <a:schemeClr val="tx1"/>
                </a:solidFill>
              </a:rPr>
            </a:br>
            <a:r>
              <a:rPr lang="de-DE" sz="4800" dirty="0">
                <a:solidFill>
                  <a:schemeClr val="tx1"/>
                </a:solidFill>
              </a:rPr>
              <a:t>✓	Du darfst alle Pixabay Inhalte kostenlos nutzen, für kommerzielle und nicht-kommerzielle Anwendungen, gedruckt und digital. Beachte dabei die Einschränkungen unter "Was ist nicht erlaubt".</a:t>
            </a:r>
            <a:br>
              <a:rPr lang="de-DE" sz="4800" dirty="0">
                <a:solidFill>
                  <a:schemeClr val="tx1"/>
                </a:solidFill>
              </a:rPr>
            </a:br>
            <a:r>
              <a:rPr lang="de-DE" sz="4800" dirty="0">
                <a:solidFill>
                  <a:schemeClr val="tx1"/>
                </a:solidFill>
              </a:rPr>
              <a:t>✓	Du musst weder vom Bildautor noch von Pixabay eine Genehmigung einholen und auch eine Quellenangabe ist nicht erforderlich, wobei wir uns über eine freiwillige Nennung freuen.</a:t>
            </a:r>
            <a:br>
              <a:rPr lang="de-DE" sz="4800" dirty="0">
                <a:solidFill>
                  <a:schemeClr val="tx1"/>
                </a:solidFill>
              </a:rPr>
            </a:br>
            <a:r>
              <a:rPr lang="de-DE" sz="4800" dirty="0">
                <a:solidFill>
                  <a:schemeClr val="tx1"/>
                </a:solidFill>
              </a:rPr>
              <a:t>✓	Du darfst Pixabay Inhalte verändern“ (https://pixabay.com/de/service/license/).</a:t>
            </a:r>
            <a:endParaRPr lang="en-US" sz="4800" dirty="0">
              <a:solidFill>
                <a:schemeClr val="tx1"/>
              </a:solidFill>
            </a:endParaRPr>
          </a:p>
        </p:txBody>
      </p:sp>
    </p:spTree>
    <p:extLst>
      <p:ext uri="{BB962C8B-B14F-4D97-AF65-F5344CB8AC3E}">
        <p14:creationId xmlns:p14="http://schemas.microsoft.com/office/powerpoint/2010/main" val="219941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6">
            <a:extLst>
              <a:ext uri="{FF2B5EF4-FFF2-40B4-BE49-F238E27FC236}">
                <a16:creationId xmlns:a16="http://schemas.microsoft.com/office/drawing/2014/main" id="{0CA0CFAE-FFE8-4B32-99A8-2686169F1696}"/>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
        <p:nvSpPr>
          <p:cNvPr id="4" name="TextBox 47">
            <a:extLst>
              <a:ext uri="{FF2B5EF4-FFF2-40B4-BE49-F238E27FC236}">
                <a16:creationId xmlns:a16="http://schemas.microsoft.com/office/drawing/2014/main" id="{25AA9D7D-D1FD-44C8-B2CD-158934B0FC1E}"/>
              </a:ext>
            </a:extLst>
          </p:cNvPr>
          <p:cNvSpPr txBox="1"/>
          <p:nvPr/>
        </p:nvSpPr>
        <p:spPr>
          <a:xfrm>
            <a:off x="6864866" y="2414726"/>
            <a:ext cx="4378975" cy="2609945"/>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2">
                  <a:extLst>
                    <a:ext uri="{A12FA001-AC4F-418D-AE19-62706E023703}">
                      <ahyp:hlinkClr xmlns:ahyp="http://schemas.microsoft.com/office/drawing/2018/hyperlinkcolor" val="tx"/>
                    </a:ext>
                  </a:extLst>
                </a:hlinkClick>
              </a:rPr>
              <a:t>marc.beutner@uni</a:t>
            </a:r>
            <a:r>
              <a:rPr lang="en-US" altLang="zh-CN" sz="1600" spc="80" dirty="0">
                <a:ea typeface="Times New Roman"/>
                <a:hlinkClick r:id="rId2">
                  <a:extLst>
                    <a:ext uri="{A12FA001-AC4F-418D-AE19-62706E023703}">
                      <ahyp:hlinkClr xmlns:ahyp="http://schemas.microsoft.com/office/drawing/2018/hyperlinkcolor" val="tx"/>
                    </a:ext>
                  </a:extLst>
                </a:hlinkClick>
              </a:rPr>
              <a:t>-</a:t>
            </a:r>
            <a:r>
              <a:rPr lang="en-US" altLang="zh-CN" sz="1600" spc="5" dirty="0">
                <a:ea typeface="Times New Roman"/>
                <a:hlinkClick r:id="rId2">
                  <a:extLst>
                    <a:ext uri="{A12FA001-AC4F-418D-AE19-62706E023703}">
                      <ahyp:hlinkClr xmlns:ahyp="http://schemas.microsoft.com/office/drawing/2018/hyperlinkcolor" val="tx"/>
                    </a:ext>
                  </a:extLst>
                </a:hlinkClick>
              </a:rPr>
              <a:t>paderborn.de</a:t>
            </a:r>
            <a:endParaRPr lang="en-US" altLang="zh-CN" sz="1600" spc="5" dirty="0">
              <a:ea typeface="Times New Roman"/>
            </a:endParaRPr>
          </a:p>
          <a:p>
            <a:pPr marL="0">
              <a:lnSpc>
                <a:spcPct val="100000"/>
              </a:lnSpc>
              <a:tabLst>
                <a:tab pos="914654" algn="l"/>
              </a:tabLst>
            </a:pPr>
            <a:endParaRPr lang="en-US" altLang="zh-CN" sz="1600" spc="5" dirty="0">
              <a:ea typeface="Times New Roman"/>
            </a:endParaRPr>
          </a:p>
          <a:p>
            <a:pPr marL="0">
              <a:lnSpc>
                <a:spcPct val="100000"/>
              </a:lnSpc>
              <a:tabLst>
                <a:tab pos="914654" algn="l"/>
              </a:tabLst>
            </a:pPr>
            <a:endParaRPr lang="en-US" altLang="zh-CN" sz="1600" spc="5" dirty="0">
              <a:ea typeface="Times New Roman"/>
            </a:endParaRPr>
          </a:p>
          <a:p>
            <a:pPr marL="0">
              <a:lnSpc>
                <a:spcPct val="100000"/>
              </a:lnSpc>
              <a:tabLst>
                <a:tab pos="914654" algn="l"/>
              </a:tabLst>
            </a:pPr>
            <a:r>
              <a:rPr lang="en-US" altLang="zh-CN" sz="1600" b="1" spc="5" dirty="0">
                <a:ea typeface="Times New Roman"/>
              </a:rPr>
              <a:t>Jennifer Schneider, M. Sc.</a:t>
            </a:r>
          </a:p>
          <a:p>
            <a:pPr>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cs typeface="Times New Roman"/>
              </a:rPr>
              <a:t>-</a:t>
            </a:r>
            <a:r>
              <a:rPr lang="en-US" altLang="zh-CN" sz="1600" spc="44" dirty="0">
                <a:cs typeface="Times New Roman"/>
              </a:rPr>
              <a:t> 5010</a:t>
            </a:r>
          </a:p>
          <a:p>
            <a:pPr>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3">
                  <a:extLst>
                    <a:ext uri="{A12FA001-AC4F-418D-AE19-62706E023703}">
                      <ahyp:hlinkClr xmlns:ahyp="http://schemas.microsoft.com/office/drawing/2018/hyperlinkcolor" val="tx"/>
                    </a:ext>
                  </a:extLst>
                </a:hlinkClick>
              </a:rPr>
              <a:t>Jennifer.Schneider@uni</a:t>
            </a:r>
            <a:r>
              <a:rPr lang="en-US" altLang="zh-CN" sz="1600" spc="80" dirty="0">
                <a:ea typeface="Times New Roman"/>
                <a:hlinkClick r:id="rId3">
                  <a:extLst>
                    <a:ext uri="{A12FA001-AC4F-418D-AE19-62706E023703}">
                      <ahyp:hlinkClr xmlns:ahyp="http://schemas.microsoft.com/office/drawing/2018/hyperlinkcolor" val="tx"/>
                    </a:ext>
                  </a:extLst>
                </a:hlinkClick>
              </a:rPr>
              <a:t>-</a:t>
            </a:r>
            <a:r>
              <a:rPr lang="en-US" altLang="zh-CN" sz="1600" spc="5" dirty="0">
                <a:ea typeface="Times New Roman"/>
                <a:hlinkClick r:id="rId3">
                  <a:extLst>
                    <a:ext uri="{A12FA001-AC4F-418D-AE19-62706E023703}">
                      <ahyp:hlinkClr xmlns:ahyp="http://schemas.microsoft.com/office/drawing/2018/hyperlinkcolor" val="tx"/>
                    </a:ext>
                  </a:extLst>
                </a:hlinkClick>
              </a:rPr>
              <a:t>paderborn.de</a:t>
            </a:r>
            <a:endParaRPr lang="en-US" altLang="zh-CN" sz="1600" spc="5" dirty="0">
              <a:ea typeface="Times New Roman"/>
            </a:endParaRPr>
          </a:p>
          <a:p>
            <a:pPr marL="0">
              <a:lnSpc>
                <a:spcPct val="100000"/>
              </a:lnSpc>
              <a:tabLst>
                <a:tab pos="914654" algn="l"/>
              </a:tabLst>
            </a:pPr>
            <a:endParaRPr lang="en-US" altLang="zh-CN" sz="1600" spc="5" dirty="0">
              <a:ea typeface="Times New Roman"/>
            </a:endParaRPr>
          </a:p>
        </p:txBody>
      </p:sp>
    </p:spTree>
    <p:extLst>
      <p:ext uri="{BB962C8B-B14F-4D97-AF65-F5344CB8AC3E}">
        <p14:creationId xmlns:p14="http://schemas.microsoft.com/office/powerpoint/2010/main" val="159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497C4-A9DA-47B9-8379-20C226940E03}"/>
              </a:ext>
            </a:extLst>
          </p:cNvPr>
          <p:cNvSpPr>
            <a:spLocks noGrp="1"/>
          </p:cNvSpPr>
          <p:nvPr>
            <p:ph type="title"/>
          </p:nvPr>
        </p:nvSpPr>
        <p:spPr/>
        <p:txBody>
          <a:bodyPr/>
          <a:lstStyle/>
          <a:p>
            <a:r>
              <a:rPr lang="en-US" b="1" dirty="0"/>
              <a:t>Aspect (1): Streaming platform </a:t>
            </a:r>
            <a:endParaRPr lang="de-DE" dirty="0"/>
          </a:p>
        </p:txBody>
      </p:sp>
      <p:sp>
        <p:nvSpPr>
          <p:cNvPr id="3" name="Inhaltsplatzhalter 2">
            <a:extLst>
              <a:ext uri="{FF2B5EF4-FFF2-40B4-BE49-F238E27FC236}">
                <a16:creationId xmlns:a16="http://schemas.microsoft.com/office/drawing/2014/main" id="{C13FF1C3-D186-407D-945B-44D3BC4FC5E7}"/>
              </a:ext>
            </a:extLst>
          </p:cNvPr>
          <p:cNvSpPr>
            <a:spLocks noGrp="1"/>
          </p:cNvSpPr>
          <p:nvPr>
            <p:ph idx="1"/>
          </p:nvPr>
        </p:nvSpPr>
        <p:spPr/>
        <p:txBody>
          <a:bodyPr/>
          <a:lstStyle/>
          <a:p>
            <a:endParaRPr lang="de-DE" dirty="0"/>
          </a:p>
          <a:p>
            <a:pPr lvl="0"/>
            <a:r>
              <a:rPr lang="en-US" dirty="0"/>
              <a:t>Module 1: Streaming is easy: Streaming platforms and their use for school education</a:t>
            </a:r>
          </a:p>
          <a:p>
            <a:pPr lvl="0"/>
            <a:endParaRPr lang="en-US" dirty="0"/>
          </a:p>
          <a:p>
            <a:pPr lvl="0"/>
            <a:r>
              <a:rPr lang="en-US" sz="2400" b="1" dirty="0"/>
              <a:t>Focus on Module 2: </a:t>
            </a:r>
          </a:p>
          <a:p>
            <a:pPr lvl="0"/>
            <a:r>
              <a:rPr lang="en-US" sz="2400" b="1" dirty="0"/>
              <a:t>Module 2: How to stream: Introduction to Twitch as and example of a running streaming platform</a:t>
            </a:r>
          </a:p>
          <a:p>
            <a:pPr lvl="0"/>
            <a:endParaRPr lang="en-US" dirty="0"/>
          </a:p>
          <a:p>
            <a:pPr lvl="0"/>
            <a:r>
              <a:rPr lang="en-US" dirty="0"/>
              <a:t>Module 3: Get connected: Connecting streaming platforms by teachers </a:t>
            </a:r>
          </a:p>
          <a:p>
            <a:pPr marL="0" indent="0">
              <a:buNone/>
            </a:pPr>
            <a:endParaRPr lang="de-DE" dirty="0"/>
          </a:p>
        </p:txBody>
      </p:sp>
    </p:spTree>
    <p:extLst>
      <p:ext uri="{BB962C8B-B14F-4D97-AF65-F5344CB8AC3E}">
        <p14:creationId xmlns:p14="http://schemas.microsoft.com/office/powerpoint/2010/main" val="164649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502C5-306A-4E89-8342-3D0FCAFFDAD2}"/>
              </a:ext>
            </a:extLst>
          </p:cNvPr>
          <p:cNvSpPr>
            <a:spLocks noGrp="1"/>
          </p:cNvSpPr>
          <p:nvPr>
            <p:ph type="title"/>
          </p:nvPr>
        </p:nvSpPr>
        <p:spPr/>
        <p:txBody>
          <a:bodyPr/>
          <a:lstStyle/>
          <a:p>
            <a:r>
              <a:rPr lang="de-DE" dirty="0"/>
              <a:t>Content </a:t>
            </a:r>
          </a:p>
        </p:txBody>
      </p:sp>
      <p:sp>
        <p:nvSpPr>
          <p:cNvPr id="3" name="Inhaltsplatzhalter 2">
            <a:extLst>
              <a:ext uri="{FF2B5EF4-FFF2-40B4-BE49-F238E27FC236}">
                <a16:creationId xmlns:a16="http://schemas.microsoft.com/office/drawing/2014/main" id="{F31D5768-532C-4557-92C4-0EA59D0627FF}"/>
              </a:ext>
            </a:extLst>
          </p:cNvPr>
          <p:cNvSpPr>
            <a:spLocks noGrp="1"/>
          </p:cNvSpPr>
          <p:nvPr>
            <p:ph idx="1"/>
          </p:nvPr>
        </p:nvSpPr>
        <p:spPr/>
        <p:txBody>
          <a:bodyPr/>
          <a:lstStyle/>
          <a:p>
            <a:pPr>
              <a:buFont typeface="Wingdings" panose="05000000000000000000" pitchFamily="2" charset="2"/>
              <a:buChar char="§"/>
            </a:pPr>
            <a:r>
              <a:rPr lang="de-DE" b="1" dirty="0"/>
              <a:t>General </a:t>
            </a:r>
            <a:r>
              <a:rPr lang="de-DE" b="1" dirty="0" err="1"/>
              <a:t>information</a:t>
            </a:r>
            <a:r>
              <a:rPr lang="de-DE" b="1" dirty="0"/>
              <a:t> </a:t>
            </a:r>
            <a:r>
              <a:rPr lang="de-DE" b="1" dirty="0" err="1"/>
              <a:t>about</a:t>
            </a:r>
            <a:r>
              <a:rPr lang="de-DE" b="1" dirty="0"/>
              <a:t> Streaming </a:t>
            </a:r>
            <a:r>
              <a:rPr lang="de-DE" b="1" dirty="0" err="1"/>
              <a:t>Platforms</a:t>
            </a:r>
            <a:endParaRPr lang="de-DE" b="1" dirty="0"/>
          </a:p>
          <a:p>
            <a:pPr>
              <a:buFont typeface="Wingdings" panose="05000000000000000000" pitchFamily="2" charset="2"/>
              <a:buChar char="§"/>
            </a:pPr>
            <a:r>
              <a:rPr lang="de-DE" b="1" dirty="0" err="1"/>
              <a:t>How</a:t>
            </a:r>
            <a:r>
              <a:rPr lang="de-DE" b="1" dirty="0"/>
              <a:t> to stream? </a:t>
            </a:r>
            <a:r>
              <a:rPr lang="de-DE" b="1" dirty="0" err="1"/>
              <a:t>Introduction</a:t>
            </a:r>
            <a:r>
              <a:rPr lang="de-DE" b="1" dirty="0"/>
              <a:t> to </a:t>
            </a:r>
            <a:r>
              <a:rPr lang="de-DE" b="1" dirty="0" err="1"/>
              <a:t>the</a:t>
            </a:r>
            <a:r>
              <a:rPr lang="de-DE" b="1" dirty="0"/>
              <a:t> </a:t>
            </a:r>
            <a:r>
              <a:rPr lang="en-US" b="1" dirty="0"/>
              <a:t>Streaming Platform Twitch</a:t>
            </a:r>
          </a:p>
          <a:p>
            <a:pPr lvl="1">
              <a:buFont typeface="Wingdings" panose="05000000000000000000" pitchFamily="2" charset="2"/>
              <a:buChar char="§"/>
            </a:pPr>
            <a:r>
              <a:rPr lang="en-US" dirty="0"/>
              <a:t>Introduction to Twitch</a:t>
            </a:r>
          </a:p>
          <a:p>
            <a:pPr>
              <a:buFont typeface="Wingdings" panose="05000000000000000000" pitchFamily="2" charset="2"/>
              <a:buChar char="§"/>
            </a:pPr>
            <a:r>
              <a:rPr lang="de-DE" b="1" dirty="0"/>
              <a:t>Twitch – A </a:t>
            </a:r>
            <a:r>
              <a:rPr lang="de-DE" b="1" dirty="0" err="1"/>
              <a:t>success</a:t>
            </a:r>
            <a:r>
              <a:rPr lang="de-DE" b="1" dirty="0"/>
              <a:t> </a:t>
            </a:r>
            <a:r>
              <a:rPr lang="de-DE" b="1" dirty="0" err="1"/>
              <a:t>story</a:t>
            </a:r>
            <a:r>
              <a:rPr lang="de-DE" b="1" dirty="0"/>
              <a:t> </a:t>
            </a:r>
          </a:p>
          <a:p>
            <a:pPr>
              <a:buFont typeface="Wingdings" panose="05000000000000000000" pitchFamily="2" charset="2"/>
              <a:buChar char="§"/>
            </a:pPr>
            <a:r>
              <a:rPr lang="de-DE" b="1" dirty="0"/>
              <a:t>Start Guide to Streaming on </a:t>
            </a:r>
            <a:br>
              <a:rPr lang="de-DE" b="1" dirty="0"/>
            </a:br>
            <a:r>
              <a:rPr lang="de-DE" b="1" dirty="0"/>
              <a:t>Twitch</a:t>
            </a:r>
          </a:p>
          <a:p>
            <a:pPr lvl="1">
              <a:buFont typeface="Wingdings" panose="05000000000000000000" pitchFamily="2" charset="2"/>
              <a:buChar char="§"/>
            </a:pPr>
            <a:r>
              <a:rPr lang="de-DE" dirty="0"/>
              <a:t>Start Guide to Streaming on Twitch –  </a:t>
            </a:r>
            <a:r>
              <a:rPr lang="de-DE" dirty="0" err="1"/>
              <a:t>selection</a:t>
            </a:r>
            <a:r>
              <a:rPr lang="de-DE" dirty="0"/>
              <a:t> of Streaming Software</a:t>
            </a:r>
          </a:p>
          <a:p>
            <a:pPr marL="0" indent="0">
              <a:buNone/>
            </a:pPr>
            <a:endParaRPr lang="de-DE" dirty="0"/>
          </a:p>
          <a:p>
            <a:endParaRPr lang="de-DE" dirty="0"/>
          </a:p>
          <a:p>
            <a:pPr marL="0" indent="0">
              <a:buNone/>
            </a:pPr>
            <a:endParaRPr lang="de-DE" dirty="0"/>
          </a:p>
          <a:p>
            <a:pPr marL="0" indent="0">
              <a:buNone/>
            </a:pPr>
            <a:endParaRPr lang="de-DE" dirty="0"/>
          </a:p>
          <a:p>
            <a:pPr marL="0" indent="0">
              <a:buNone/>
            </a:pPr>
            <a:endParaRPr lang="de-DE" dirty="0"/>
          </a:p>
          <a:p>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372033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41CF5-EC2B-4CD9-A5BF-709986590A03}"/>
              </a:ext>
            </a:extLst>
          </p:cNvPr>
          <p:cNvSpPr>
            <a:spLocks noGrp="1"/>
          </p:cNvSpPr>
          <p:nvPr>
            <p:ph type="title"/>
          </p:nvPr>
        </p:nvSpPr>
        <p:spPr/>
        <p:txBody>
          <a:bodyPr>
            <a:normAutofit/>
          </a:bodyPr>
          <a:lstStyle/>
          <a:p>
            <a:r>
              <a:rPr lang="de-DE" dirty="0"/>
              <a:t>General </a:t>
            </a:r>
            <a:r>
              <a:rPr lang="de-DE" dirty="0" err="1"/>
              <a:t>information</a:t>
            </a:r>
            <a:r>
              <a:rPr lang="de-DE" dirty="0"/>
              <a:t> </a:t>
            </a:r>
            <a:r>
              <a:rPr lang="de-DE" dirty="0" err="1"/>
              <a:t>about</a:t>
            </a:r>
            <a:r>
              <a:rPr lang="de-DE" dirty="0"/>
              <a:t> </a:t>
            </a:r>
            <a:br>
              <a:rPr lang="de-DE" dirty="0"/>
            </a:br>
            <a:r>
              <a:rPr lang="de-DE" dirty="0"/>
              <a:t>Streaming </a:t>
            </a:r>
            <a:r>
              <a:rPr lang="de-DE" dirty="0" err="1"/>
              <a:t>Platforms</a:t>
            </a:r>
            <a:endParaRPr lang="de-DE" dirty="0"/>
          </a:p>
        </p:txBody>
      </p:sp>
      <p:sp>
        <p:nvSpPr>
          <p:cNvPr id="3" name="Inhaltsplatzhalter 2">
            <a:extLst>
              <a:ext uri="{FF2B5EF4-FFF2-40B4-BE49-F238E27FC236}">
                <a16:creationId xmlns:a16="http://schemas.microsoft.com/office/drawing/2014/main" id="{B4B54B01-E28D-4A0B-8FF7-CB08F18B2554}"/>
              </a:ext>
            </a:extLst>
          </p:cNvPr>
          <p:cNvSpPr>
            <a:spLocks noGrp="1"/>
          </p:cNvSpPr>
          <p:nvPr>
            <p:ph idx="1"/>
          </p:nvPr>
        </p:nvSpPr>
        <p:spPr/>
        <p:txBody>
          <a:bodyPr>
            <a:normAutofit/>
          </a:bodyPr>
          <a:lstStyle/>
          <a:p>
            <a:pPr marL="0" indent="0">
              <a:buNone/>
            </a:pPr>
            <a:r>
              <a:rPr lang="en-US" b="1" dirty="0"/>
              <a:t>What does streaming mean?</a:t>
            </a:r>
          </a:p>
          <a:p>
            <a:pPr marL="0" indent="0">
              <a:buNone/>
            </a:pPr>
            <a:r>
              <a:rPr lang="en-US" dirty="0"/>
              <a:t>Generally speaking: Streaming means "playing content on your computer over the Internet or over a network." </a:t>
            </a:r>
          </a:p>
          <a:p>
            <a:pPr marL="0" indent="0">
              <a:buNone/>
            </a:pPr>
            <a:r>
              <a:rPr lang="en-US" dirty="0"/>
              <a:t>In principle, the stream can be broadcast in parallel with a radio and television broadcast, as it is not stored on the receiving device - radio or television.</a:t>
            </a:r>
          </a:p>
          <a:p>
            <a:pPr marL="0" indent="0">
              <a:buNone/>
            </a:pPr>
            <a:r>
              <a:rPr lang="en-US" b="1" dirty="0"/>
              <a:t>Technically:</a:t>
            </a:r>
          </a:p>
          <a:p>
            <a:pPr marL="0" indent="0">
              <a:buNone/>
            </a:pPr>
            <a:r>
              <a:rPr lang="en-US" dirty="0"/>
              <a:t>During streaming, data packets are continuously transmitted and processed directly</a:t>
            </a:r>
          </a:p>
        </p:txBody>
      </p:sp>
      <p:sp>
        <p:nvSpPr>
          <p:cNvPr id="4" name="Rechteck 3">
            <a:extLst>
              <a:ext uri="{FF2B5EF4-FFF2-40B4-BE49-F238E27FC236}">
                <a16:creationId xmlns:a16="http://schemas.microsoft.com/office/drawing/2014/main" id="{A7E4C1C3-0D3B-450C-B252-8EA46EE700EF}"/>
              </a:ext>
            </a:extLst>
          </p:cNvPr>
          <p:cNvSpPr/>
          <p:nvPr/>
        </p:nvSpPr>
        <p:spPr>
          <a:xfrm>
            <a:off x="7282648" y="5869094"/>
            <a:ext cx="4977413" cy="461665"/>
          </a:xfrm>
          <a:prstGeom prst="rect">
            <a:avLst/>
          </a:prstGeom>
        </p:spPr>
        <p:txBody>
          <a:bodyPr wrap="square">
            <a:spAutoFit/>
          </a:bodyPr>
          <a:lstStyle/>
          <a:p>
            <a:r>
              <a:rPr lang="de-DE" sz="1200" dirty="0"/>
              <a:t>CHIP (2021) </a:t>
            </a:r>
            <a:r>
              <a:rPr lang="de-DE" sz="1200" dirty="0" err="1"/>
              <a:t>Recieved</a:t>
            </a:r>
            <a:r>
              <a:rPr lang="de-DE" sz="1200" dirty="0"/>
              <a:t> form </a:t>
            </a:r>
            <a:r>
              <a:rPr lang="de-DE" sz="1200" dirty="0" err="1"/>
              <a:t>the</a:t>
            </a:r>
            <a:r>
              <a:rPr lang="de-DE" sz="1200" dirty="0"/>
              <a:t> Internet: </a:t>
            </a:r>
            <a:r>
              <a:rPr lang="de-DE" sz="1200" dirty="0">
                <a:hlinkClick r:id="rId2"/>
              </a:rPr>
              <a:t>https://praxistipps.chip.de/was-ist-streaming-einfach-erklaert_41250</a:t>
            </a:r>
            <a:r>
              <a:rPr lang="de-DE" sz="1200" dirty="0"/>
              <a:t>, </a:t>
            </a:r>
            <a:r>
              <a:rPr lang="de-DE" sz="1200" dirty="0" err="1"/>
              <a:t>access</a:t>
            </a:r>
            <a:r>
              <a:rPr lang="de-DE" sz="1200" dirty="0"/>
              <a:t> date: 04.11.2021.</a:t>
            </a:r>
          </a:p>
        </p:txBody>
      </p:sp>
    </p:spTree>
    <p:extLst>
      <p:ext uri="{BB962C8B-B14F-4D97-AF65-F5344CB8AC3E}">
        <p14:creationId xmlns:p14="http://schemas.microsoft.com/office/powerpoint/2010/main" val="218725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41CF5-EC2B-4CD9-A5BF-709986590A03}"/>
              </a:ext>
            </a:extLst>
          </p:cNvPr>
          <p:cNvSpPr>
            <a:spLocks noGrp="1"/>
          </p:cNvSpPr>
          <p:nvPr>
            <p:ph type="title"/>
          </p:nvPr>
        </p:nvSpPr>
        <p:spPr/>
        <p:txBody>
          <a:bodyPr>
            <a:normAutofit/>
          </a:bodyPr>
          <a:lstStyle/>
          <a:p>
            <a:r>
              <a:rPr lang="de-DE" dirty="0"/>
              <a:t>General </a:t>
            </a:r>
            <a:r>
              <a:rPr lang="de-DE" dirty="0" err="1"/>
              <a:t>information</a:t>
            </a:r>
            <a:r>
              <a:rPr lang="de-DE" dirty="0"/>
              <a:t> </a:t>
            </a:r>
            <a:r>
              <a:rPr lang="de-DE" dirty="0" err="1"/>
              <a:t>about</a:t>
            </a:r>
            <a:r>
              <a:rPr lang="de-DE" dirty="0"/>
              <a:t> </a:t>
            </a:r>
            <a:br>
              <a:rPr lang="de-DE" dirty="0"/>
            </a:br>
            <a:r>
              <a:rPr lang="de-DE" dirty="0"/>
              <a:t>Streaming </a:t>
            </a:r>
            <a:r>
              <a:rPr lang="de-DE" dirty="0" err="1"/>
              <a:t>Platforms</a:t>
            </a:r>
            <a:endParaRPr lang="de-DE" dirty="0"/>
          </a:p>
        </p:txBody>
      </p:sp>
      <p:sp>
        <p:nvSpPr>
          <p:cNvPr id="3" name="Inhaltsplatzhalter 2">
            <a:extLst>
              <a:ext uri="{FF2B5EF4-FFF2-40B4-BE49-F238E27FC236}">
                <a16:creationId xmlns:a16="http://schemas.microsoft.com/office/drawing/2014/main" id="{B4B54B01-E28D-4A0B-8FF7-CB08F18B2554}"/>
              </a:ext>
            </a:extLst>
          </p:cNvPr>
          <p:cNvSpPr>
            <a:spLocks noGrp="1"/>
          </p:cNvSpPr>
          <p:nvPr>
            <p:ph idx="1"/>
          </p:nvPr>
        </p:nvSpPr>
        <p:spPr/>
        <p:txBody>
          <a:bodyPr>
            <a:normAutofit/>
          </a:bodyPr>
          <a:lstStyle/>
          <a:p>
            <a:pPr marL="0" indent="0">
              <a:buNone/>
            </a:pPr>
            <a:r>
              <a:rPr lang="en-US" b="1" dirty="0"/>
              <a:t>Example:</a:t>
            </a:r>
          </a:p>
          <a:p>
            <a:pPr marL="0" indent="0">
              <a:buNone/>
            </a:pPr>
            <a:r>
              <a:rPr lang="en-US" dirty="0"/>
              <a:t>When watching a YouTube video, the video file is actually downloaded in small parts to the end device (e.g. TV, computer, laptop or smartphone) and played directly without saving it permanently on your end device.</a:t>
            </a:r>
            <a:endParaRPr lang="de-DE" dirty="0"/>
          </a:p>
          <a:p>
            <a:pPr marL="0" indent="0">
              <a:buNone/>
            </a:pPr>
            <a:r>
              <a:rPr lang="en-US" b="1" dirty="0"/>
              <a:t>Attention:</a:t>
            </a:r>
          </a:p>
          <a:p>
            <a:pPr marL="0" indent="0">
              <a:buNone/>
            </a:pPr>
            <a:r>
              <a:rPr lang="en-US" dirty="0"/>
              <a:t>However, this is NOT a conventional download of the data, as the data is not permanently stored locally, but is discarded immediately after playback.</a:t>
            </a:r>
            <a:endParaRPr lang="de-DE" dirty="0"/>
          </a:p>
        </p:txBody>
      </p:sp>
      <p:sp>
        <p:nvSpPr>
          <p:cNvPr id="4" name="Rechteck 3">
            <a:extLst>
              <a:ext uri="{FF2B5EF4-FFF2-40B4-BE49-F238E27FC236}">
                <a16:creationId xmlns:a16="http://schemas.microsoft.com/office/drawing/2014/main" id="{BE58ED4E-1FDD-47A9-B285-1EDC782468B4}"/>
              </a:ext>
            </a:extLst>
          </p:cNvPr>
          <p:cNvSpPr/>
          <p:nvPr/>
        </p:nvSpPr>
        <p:spPr>
          <a:xfrm>
            <a:off x="7282648" y="5869094"/>
            <a:ext cx="4977413" cy="461665"/>
          </a:xfrm>
          <a:prstGeom prst="rect">
            <a:avLst/>
          </a:prstGeom>
        </p:spPr>
        <p:txBody>
          <a:bodyPr wrap="square">
            <a:spAutoFit/>
          </a:bodyPr>
          <a:lstStyle/>
          <a:p>
            <a:r>
              <a:rPr lang="de-DE" sz="1200" dirty="0"/>
              <a:t>CHIP (2021) </a:t>
            </a:r>
            <a:r>
              <a:rPr lang="de-DE" sz="1200" dirty="0" err="1"/>
              <a:t>Recieved</a:t>
            </a:r>
            <a:r>
              <a:rPr lang="de-DE" sz="1200" dirty="0"/>
              <a:t> form </a:t>
            </a:r>
            <a:r>
              <a:rPr lang="de-DE" sz="1200" dirty="0" err="1"/>
              <a:t>the</a:t>
            </a:r>
            <a:r>
              <a:rPr lang="de-DE" sz="1200" dirty="0"/>
              <a:t> Internet: </a:t>
            </a:r>
            <a:r>
              <a:rPr lang="de-DE" sz="1200" dirty="0">
                <a:hlinkClick r:id="rId2"/>
              </a:rPr>
              <a:t>https://praxistipps.chip.de/was-ist-streaming-einfach-erklaert_41250</a:t>
            </a:r>
            <a:r>
              <a:rPr lang="de-DE" sz="1200" dirty="0"/>
              <a:t>, </a:t>
            </a:r>
            <a:r>
              <a:rPr lang="de-DE" sz="1200" dirty="0" err="1"/>
              <a:t>access</a:t>
            </a:r>
            <a:r>
              <a:rPr lang="de-DE" sz="1200" dirty="0"/>
              <a:t> date: 04.11.2021.</a:t>
            </a:r>
          </a:p>
        </p:txBody>
      </p:sp>
    </p:spTree>
    <p:extLst>
      <p:ext uri="{BB962C8B-B14F-4D97-AF65-F5344CB8AC3E}">
        <p14:creationId xmlns:p14="http://schemas.microsoft.com/office/powerpoint/2010/main" val="373064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F36DA-0D67-4E35-993E-B7DCEEDEAFDF}"/>
              </a:ext>
            </a:extLst>
          </p:cNvPr>
          <p:cNvSpPr>
            <a:spLocks noGrp="1"/>
          </p:cNvSpPr>
          <p:nvPr>
            <p:ph type="ctrTitle"/>
          </p:nvPr>
        </p:nvSpPr>
        <p:spPr/>
        <p:txBody>
          <a:bodyPr>
            <a:normAutofit/>
          </a:bodyPr>
          <a:lstStyle/>
          <a:p>
            <a:r>
              <a:rPr lang="en-US" dirty="0"/>
              <a:t>How to stream</a:t>
            </a:r>
            <a:endParaRPr lang="de-DE" dirty="0"/>
          </a:p>
        </p:txBody>
      </p:sp>
      <p:sp>
        <p:nvSpPr>
          <p:cNvPr id="3" name="Untertitel 2">
            <a:extLst>
              <a:ext uri="{FF2B5EF4-FFF2-40B4-BE49-F238E27FC236}">
                <a16:creationId xmlns:a16="http://schemas.microsoft.com/office/drawing/2014/main" id="{F1F293D8-0439-47C5-B54B-3F209FC3232E}"/>
              </a:ext>
            </a:extLst>
          </p:cNvPr>
          <p:cNvSpPr>
            <a:spLocks noGrp="1"/>
          </p:cNvSpPr>
          <p:nvPr>
            <p:ph type="subTitle" idx="1"/>
          </p:nvPr>
        </p:nvSpPr>
        <p:spPr/>
        <p:txBody>
          <a:bodyPr/>
          <a:lstStyle/>
          <a:p>
            <a:pPr lvl="0"/>
            <a:r>
              <a:rPr lang="en-US" dirty="0"/>
              <a:t>Introduction to the Streaming Platform Twitch</a:t>
            </a:r>
          </a:p>
        </p:txBody>
      </p:sp>
    </p:spTree>
    <p:extLst>
      <p:ext uri="{BB962C8B-B14F-4D97-AF65-F5344CB8AC3E}">
        <p14:creationId xmlns:p14="http://schemas.microsoft.com/office/powerpoint/2010/main" val="31260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42B5D-7F18-4240-9B66-028B8A856BF4}"/>
              </a:ext>
            </a:extLst>
          </p:cNvPr>
          <p:cNvSpPr>
            <a:spLocks noGrp="1"/>
          </p:cNvSpPr>
          <p:nvPr>
            <p:ph type="title"/>
          </p:nvPr>
        </p:nvSpPr>
        <p:spPr/>
        <p:txBody>
          <a:bodyPr>
            <a:normAutofit/>
          </a:bodyPr>
          <a:lstStyle/>
          <a:p>
            <a:r>
              <a:rPr lang="en-US" b="1" dirty="0"/>
              <a:t>Introduction to Twitch</a:t>
            </a:r>
            <a:endParaRPr lang="de-DE" dirty="0"/>
          </a:p>
        </p:txBody>
      </p:sp>
      <p:sp>
        <p:nvSpPr>
          <p:cNvPr id="3" name="Inhaltsplatzhalter 2">
            <a:extLst>
              <a:ext uri="{FF2B5EF4-FFF2-40B4-BE49-F238E27FC236}">
                <a16:creationId xmlns:a16="http://schemas.microsoft.com/office/drawing/2014/main" id="{6F162466-0BF9-4FE2-8F3B-CC183EF7C0C0}"/>
              </a:ext>
            </a:extLst>
          </p:cNvPr>
          <p:cNvSpPr>
            <a:spLocks noGrp="1"/>
          </p:cNvSpPr>
          <p:nvPr>
            <p:ph idx="1"/>
          </p:nvPr>
        </p:nvSpPr>
        <p:spPr>
          <a:xfrm>
            <a:off x="2819548" y="1853790"/>
            <a:ext cx="7105687" cy="4023360"/>
          </a:xfrm>
        </p:spPr>
        <p:txBody>
          <a:bodyPr/>
          <a:lstStyle/>
          <a:p>
            <a:endParaRPr lang="de-DE" dirty="0">
              <a:hlinkClick r:id="rId2"/>
            </a:endParaRPr>
          </a:p>
          <a:p>
            <a:endParaRPr lang="de-DE" dirty="0">
              <a:hlinkClick r:id="rId2"/>
            </a:endParaRPr>
          </a:p>
          <a:p>
            <a:endParaRPr lang="de-DE" dirty="0">
              <a:hlinkClick r:id="rId2"/>
            </a:endParaRPr>
          </a:p>
          <a:p>
            <a:endParaRPr lang="de-DE" dirty="0">
              <a:hlinkClick r:id="rId2"/>
            </a:endParaRPr>
          </a:p>
          <a:p>
            <a:endParaRPr lang="de-DE" dirty="0">
              <a:hlinkClick r:id="rId2"/>
            </a:endParaRPr>
          </a:p>
          <a:p>
            <a:endParaRPr lang="de-DE" dirty="0">
              <a:hlinkClick r:id="rId2"/>
            </a:endParaRPr>
          </a:p>
          <a:p>
            <a:endParaRPr lang="de-DE" dirty="0">
              <a:hlinkClick r:id="rId2"/>
            </a:endParaRPr>
          </a:p>
          <a:p>
            <a:r>
              <a:rPr lang="de-DE" dirty="0" err="1"/>
              <a:t>Visit</a:t>
            </a:r>
            <a:r>
              <a:rPr lang="de-DE" dirty="0"/>
              <a:t> </a:t>
            </a:r>
            <a:r>
              <a:rPr lang="de-DE" dirty="0" err="1"/>
              <a:t>the</a:t>
            </a:r>
            <a:r>
              <a:rPr lang="de-DE" dirty="0"/>
              <a:t> link and </a:t>
            </a:r>
            <a:r>
              <a:rPr lang="de-DE" dirty="0" err="1"/>
              <a:t>see</a:t>
            </a:r>
            <a:r>
              <a:rPr lang="de-DE" dirty="0"/>
              <a:t> </a:t>
            </a:r>
            <a:r>
              <a:rPr lang="de-DE" dirty="0" err="1"/>
              <a:t>the</a:t>
            </a:r>
            <a:r>
              <a:rPr lang="de-DE" dirty="0"/>
              <a:t> YouTube Video: </a:t>
            </a:r>
            <a:r>
              <a:rPr lang="de-DE" dirty="0">
                <a:hlinkClick r:id="rId2"/>
              </a:rPr>
              <a:t>https://www.youtube.com/watch?v=OWFaV8Nymzs</a:t>
            </a:r>
            <a:endParaRPr lang="de-DE" dirty="0"/>
          </a:p>
          <a:p>
            <a:endParaRPr lang="de-DE" dirty="0"/>
          </a:p>
        </p:txBody>
      </p:sp>
      <p:pic>
        <p:nvPicPr>
          <p:cNvPr id="4" name="Grafik 3">
            <a:extLst>
              <a:ext uri="{FF2B5EF4-FFF2-40B4-BE49-F238E27FC236}">
                <a16:creationId xmlns:a16="http://schemas.microsoft.com/office/drawing/2014/main" id="{3FBD4FE2-ADB6-432F-881E-BBD53B017201}"/>
              </a:ext>
            </a:extLst>
          </p:cNvPr>
          <p:cNvPicPr>
            <a:picLocks noChangeAspect="1"/>
          </p:cNvPicPr>
          <p:nvPr/>
        </p:nvPicPr>
        <p:blipFill>
          <a:blip r:embed="rId3"/>
          <a:stretch>
            <a:fillRect/>
          </a:stretch>
        </p:blipFill>
        <p:spPr>
          <a:xfrm>
            <a:off x="2885242" y="1845734"/>
            <a:ext cx="5408489" cy="3051278"/>
          </a:xfrm>
          <a:prstGeom prst="rect">
            <a:avLst/>
          </a:prstGeom>
        </p:spPr>
      </p:pic>
    </p:spTree>
    <p:extLst>
      <p:ext uri="{BB962C8B-B14F-4D97-AF65-F5344CB8AC3E}">
        <p14:creationId xmlns:p14="http://schemas.microsoft.com/office/powerpoint/2010/main" val="142724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69BB7-E34F-4CAE-9169-D38BC3D0A1AC}"/>
              </a:ext>
            </a:extLst>
          </p:cNvPr>
          <p:cNvSpPr>
            <a:spLocks noGrp="1"/>
          </p:cNvSpPr>
          <p:nvPr>
            <p:ph type="title"/>
          </p:nvPr>
        </p:nvSpPr>
        <p:spPr/>
        <p:txBody>
          <a:bodyPr/>
          <a:lstStyle/>
          <a:p>
            <a:r>
              <a:rPr lang="en-US" b="1" dirty="0"/>
              <a:t>Introduction to Twitch</a:t>
            </a:r>
            <a:endParaRPr lang="de-DE" dirty="0"/>
          </a:p>
        </p:txBody>
      </p:sp>
      <p:sp>
        <p:nvSpPr>
          <p:cNvPr id="3" name="Inhaltsplatzhalter 2">
            <a:extLst>
              <a:ext uri="{FF2B5EF4-FFF2-40B4-BE49-F238E27FC236}">
                <a16:creationId xmlns:a16="http://schemas.microsoft.com/office/drawing/2014/main" id="{4D0435C7-7BD9-4C24-8FA1-2E5DCD67DB36}"/>
              </a:ext>
            </a:extLst>
          </p:cNvPr>
          <p:cNvSpPr>
            <a:spLocks noGrp="1"/>
          </p:cNvSpPr>
          <p:nvPr>
            <p:ph idx="1"/>
          </p:nvPr>
        </p:nvSpPr>
        <p:spPr>
          <a:xfrm>
            <a:off x="1097280" y="1845734"/>
            <a:ext cx="8446215" cy="4023360"/>
          </a:xfrm>
        </p:spPr>
        <p:txBody>
          <a:bodyPr>
            <a:normAutofit/>
          </a:bodyPr>
          <a:lstStyle/>
          <a:p>
            <a:pPr>
              <a:buFont typeface="Wingdings" panose="05000000000000000000" pitchFamily="2" charset="2"/>
              <a:buChar char="§"/>
            </a:pPr>
            <a:r>
              <a:rPr lang="en-US" b="1" dirty="0"/>
              <a:t>Twitch</a:t>
            </a:r>
            <a:r>
              <a:rPr lang="en-US" dirty="0"/>
              <a:t> or </a:t>
            </a:r>
            <a:r>
              <a:rPr lang="en-US" b="1" dirty="0"/>
              <a:t>Twitch.tv </a:t>
            </a:r>
            <a:r>
              <a:rPr lang="en-US" dirty="0"/>
              <a:t>is a live streaming platform as well as </a:t>
            </a:r>
            <a:r>
              <a:rPr lang="en-US" dirty="0" err="1"/>
              <a:t>SVoD</a:t>
            </a:r>
            <a:r>
              <a:rPr lang="en-US" dirty="0"/>
              <a:t> that is primarily known for the transmission and distribution of video games and video game effects</a:t>
            </a:r>
          </a:p>
          <a:p>
            <a:pPr>
              <a:buFont typeface="Wingdings" panose="05000000000000000000" pitchFamily="2" charset="2"/>
              <a:buChar char="§"/>
            </a:pPr>
            <a:r>
              <a:rPr lang="en-US" dirty="0"/>
              <a:t>In 2007, Justin Kan founded the streaming platform Justin.TV, on which everything could be streamed that the community was interested in</a:t>
            </a:r>
          </a:p>
          <a:p>
            <a:pPr>
              <a:buFont typeface="Wingdings" panose="05000000000000000000" pitchFamily="2" charset="2"/>
              <a:buChar char="§"/>
            </a:pPr>
            <a:r>
              <a:rPr lang="en-US" dirty="0"/>
              <a:t>It quickly became apparent that gaming was the largest and most popular area, so </a:t>
            </a:r>
            <a:r>
              <a:rPr lang="en-US" b="1" dirty="0"/>
              <a:t>Twitch was founded in 2011</a:t>
            </a:r>
            <a:endParaRPr lang="de-DE" b="1" dirty="0"/>
          </a:p>
          <a:p>
            <a:pPr marL="0" indent="0">
              <a:buNone/>
            </a:pPr>
            <a:endParaRPr lang="de-DE" dirty="0"/>
          </a:p>
        </p:txBody>
      </p:sp>
      <p:sp>
        <p:nvSpPr>
          <p:cNvPr id="4" name="Rechteck 3">
            <a:extLst>
              <a:ext uri="{FF2B5EF4-FFF2-40B4-BE49-F238E27FC236}">
                <a16:creationId xmlns:a16="http://schemas.microsoft.com/office/drawing/2014/main" id="{EFBF3640-2546-459D-B351-B1AF99A209FB}"/>
              </a:ext>
            </a:extLst>
          </p:cNvPr>
          <p:cNvSpPr/>
          <p:nvPr/>
        </p:nvSpPr>
        <p:spPr>
          <a:xfrm>
            <a:off x="8543599" y="5701212"/>
            <a:ext cx="3860067" cy="738664"/>
          </a:xfrm>
          <a:prstGeom prst="rect">
            <a:avLst/>
          </a:prstGeom>
        </p:spPr>
        <p:txBody>
          <a:bodyPr wrap="square">
            <a:spAutoFit/>
          </a:bodyPr>
          <a:lstStyle/>
          <a:p>
            <a:r>
              <a:rPr lang="de-DE" sz="600" dirty="0"/>
              <a:t>Source: </a:t>
            </a:r>
            <a:r>
              <a:rPr lang="de-DE" sz="600" dirty="0">
                <a:hlinkClick r:id="rId2">
                  <a:extLst>
                    <a:ext uri="{A12FA001-AC4F-418D-AE19-62706E023703}">
                      <ahyp:hlinkClr xmlns:ahyp="http://schemas.microsoft.com/office/drawing/2018/hyperlinkcolor" val="tx"/>
                    </a:ext>
                  </a:extLst>
                </a:hlinkClick>
              </a:rPr>
              <a:t>https://www.affde.com/de/twitch-stats.html</a:t>
            </a:r>
            <a:endParaRPr lang="de-DE" sz="600" dirty="0"/>
          </a:p>
          <a:p>
            <a:r>
              <a:rPr lang="de-DE" sz="600" dirty="0" err="1"/>
              <a:t>BusinessWire</a:t>
            </a:r>
            <a:r>
              <a:rPr lang="de-DE" sz="600" dirty="0"/>
              <a:t> (2011): </a:t>
            </a:r>
            <a:r>
              <a:rPr lang="de-DE" sz="600" dirty="0" err="1"/>
              <a:t>Retrieved</a:t>
            </a:r>
            <a:r>
              <a:rPr lang="de-DE" sz="600" dirty="0"/>
              <a:t> </a:t>
            </a:r>
            <a:r>
              <a:rPr lang="de-DE" sz="600" dirty="0" err="1"/>
              <a:t>from</a:t>
            </a:r>
            <a:r>
              <a:rPr lang="de-DE" sz="600" dirty="0"/>
              <a:t> </a:t>
            </a:r>
            <a:r>
              <a:rPr lang="de-DE" sz="600" dirty="0" err="1"/>
              <a:t>the</a:t>
            </a:r>
            <a:r>
              <a:rPr lang="de-DE" sz="600" dirty="0"/>
              <a:t> Internet: </a:t>
            </a:r>
            <a:r>
              <a:rPr lang="de-DE" sz="600" dirty="0">
                <a:hlinkClick r:id="rId3">
                  <a:extLst>
                    <a:ext uri="{A12FA001-AC4F-418D-AE19-62706E023703}">
                      <ahyp:hlinkClr xmlns:ahyp="http://schemas.microsoft.com/office/drawing/2018/hyperlinkcolor" val="tx"/>
                    </a:ext>
                  </a:extLst>
                </a:hlinkClick>
              </a:rPr>
              <a:t>https://www.businesswire.com/news/home/20120501006328/en#.UswTBtLuJ8F</a:t>
            </a:r>
            <a:r>
              <a:rPr lang="de-DE" sz="600" dirty="0"/>
              <a:t>; </a:t>
            </a:r>
            <a:r>
              <a:rPr lang="de-DE" sz="600" dirty="0" err="1"/>
              <a:t>access</a:t>
            </a:r>
            <a:r>
              <a:rPr lang="de-DE" sz="600" dirty="0"/>
              <a:t> date: 14.10.2021.</a:t>
            </a:r>
          </a:p>
          <a:p>
            <a:r>
              <a:rPr lang="de-DE" sz="600" dirty="0"/>
              <a:t>(FAZ (2014): </a:t>
            </a:r>
            <a:r>
              <a:rPr lang="de-DE" sz="600" dirty="0" err="1"/>
              <a:t>Retrieved</a:t>
            </a:r>
            <a:r>
              <a:rPr lang="de-DE" sz="600" dirty="0"/>
              <a:t> </a:t>
            </a:r>
            <a:r>
              <a:rPr lang="de-DE" sz="600" dirty="0" err="1"/>
              <a:t>from</a:t>
            </a:r>
            <a:r>
              <a:rPr lang="de-DE" sz="600" dirty="0"/>
              <a:t> </a:t>
            </a:r>
            <a:r>
              <a:rPr lang="de-DE" sz="600" dirty="0" err="1"/>
              <a:t>the</a:t>
            </a:r>
            <a:r>
              <a:rPr lang="de-DE" sz="600" dirty="0"/>
              <a:t> Internet: </a:t>
            </a:r>
            <a:r>
              <a:rPr lang="de-DE" sz="600" dirty="0">
                <a:hlinkClick r:id="rId4">
                  <a:extLst>
                    <a:ext uri="{A12FA001-AC4F-418D-AE19-62706E023703}">
                      <ahyp:hlinkClr xmlns:ahyp="http://schemas.microsoft.com/office/drawing/2018/hyperlinkcolor" val="tx"/>
                    </a:ext>
                  </a:extLst>
                </a:hlinkClick>
              </a:rPr>
              <a:t>https://www.faz.net/aktuell/wirtschaft/netzwirtschaft/konkurrenz-zu-google-amazon-kauft-video-webseite-twitch-fuer-eine-milliarde-dollar-13117112.html</a:t>
            </a:r>
            <a:r>
              <a:rPr lang="de-DE" sz="600" dirty="0"/>
              <a:t>; </a:t>
            </a:r>
            <a:r>
              <a:rPr lang="de-DE" sz="600" dirty="0" err="1"/>
              <a:t>access</a:t>
            </a:r>
            <a:r>
              <a:rPr lang="de-DE" sz="600" dirty="0"/>
              <a:t> date: 14.10.2021).</a:t>
            </a:r>
          </a:p>
          <a:p>
            <a:endParaRPr lang="de-DE" sz="600" dirty="0"/>
          </a:p>
          <a:p>
            <a:endParaRPr lang="de-DE" sz="600" dirty="0"/>
          </a:p>
        </p:txBody>
      </p:sp>
    </p:spTree>
    <p:extLst>
      <p:ext uri="{BB962C8B-B14F-4D97-AF65-F5344CB8AC3E}">
        <p14:creationId xmlns:p14="http://schemas.microsoft.com/office/powerpoint/2010/main" val="899906260"/>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purl.org/dc/elements/1.1/"/>
    <ds:schemaRef ds:uri="4873beb7-5857-4685-be1f-d57550cc96cc"/>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2734</Words>
  <Application>Microsoft Office PowerPoint</Application>
  <PresentationFormat>Breitbild</PresentationFormat>
  <Paragraphs>214</Paragraphs>
  <Slides>26</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26</vt:i4>
      </vt:variant>
    </vt:vector>
  </HeadingPairs>
  <TitlesOfParts>
    <vt:vector size="34" baseType="lpstr">
      <vt:lpstr>宋体</vt:lpstr>
      <vt:lpstr>Calibri</vt:lpstr>
      <vt:lpstr>Calibri Light</vt:lpstr>
      <vt:lpstr>Euphemia</vt:lpstr>
      <vt:lpstr>Times New Roman</vt:lpstr>
      <vt:lpstr>Wingdings</vt:lpstr>
      <vt:lpstr>Wingdings 3</vt:lpstr>
      <vt:lpstr>Rückblick</vt:lpstr>
      <vt:lpstr>SAFE  Streaming Approaches for Europe </vt:lpstr>
      <vt:lpstr>Aspect (1):  Streaming platform </vt:lpstr>
      <vt:lpstr>Aspect (1): Streaming platform </vt:lpstr>
      <vt:lpstr>Content </vt:lpstr>
      <vt:lpstr>General information about  Streaming Platforms</vt:lpstr>
      <vt:lpstr>General information about  Streaming Platforms</vt:lpstr>
      <vt:lpstr>How to stream</vt:lpstr>
      <vt:lpstr>Introduction to Twitch</vt:lpstr>
      <vt:lpstr>Introduction to Twitch</vt:lpstr>
      <vt:lpstr>Introduction to Twitch</vt:lpstr>
      <vt:lpstr>Twitch – A success story </vt:lpstr>
      <vt:lpstr>Twitch – A success story </vt:lpstr>
      <vt:lpstr>Start Guide to Streaming on  Twitch</vt:lpstr>
      <vt:lpstr>Start Guide to Streaming on  Twitch</vt:lpstr>
      <vt:lpstr>Start Guide to Streaming on  Twitch</vt:lpstr>
      <vt:lpstr>Start Guide to Streaming on  Twitch</vt:lpstr>
      <vt:lpstr>Start Guide to Streaming on  Twitch</vt:lpstr>
      <vt:lpstr>Start Guide to Streaming on  Twitch</vt:lpstr>
      <vt:lpstr>Start Guide to Streaming on  Twitch –  selection of  Streaming Software</vt:lpstr>
      <vt:lpstr>Start Guide to Streaming on  Twitch –  selection of  Streaming Software</vt:lpstr>
      <vt:lpstr>Start Guide to Streaming on  Twitch –  selection of  Streaming Software</vt:lpstr>
      <vt:lpstr>Start Guide to Streaming on  Twitch</vt:lpstr>
      <vt:lpstr>Start Guide to Streaming on  Twitch</vt:lpstr>
      <vt:lpstr>References</vt:lpstr>
      <vt:lpstr>References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2022-01-10T15:27:54Z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