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833" r:id="rId4"/>
  </p:sldMasterIdLst>
  <p:notesMasterIdLst>
    <p:notesMasterId r:id="rId35"/>
  </p:notesMasterIdLst>
  <p:handoutMasterIdLst>
    <p:handoutMasterId r:id="rId36"/>
  </p:handoutMasterIdLst>
  <p:sldIdLst>
    <p:sldId id="282" r:id="rId5"/>
    <p:sldId id="283" r:id="rId6"/>
    <p:sldId id="284" r:id="rId7"/>
    <p:sldId id="285" r:id="rId8"/>
    <p:sldId id="289" r:id="rId9"/>
    <p:sldId id="300" r:id="rId10"/>
    <p:sldId id="315" r:id="rId11"/>
    <p:sldId id="295" r:id="rId12"/>
    <p:sldId id="308" r:id="rId13"/>
    <p:sldId id="311" r:id="rId14"/>
    <p:sldId id="304" r:id="rId15"/>
    <p:sldId id="303" r:id="rId16"/>
    <p:sldId id="305" r:id="rId17"/>
    <p:sldId id="298" r:id="rId18"/>
    <p:sldId id="316" r:id="rId19"/>
    <p:sldId id="297" r:id="rId20"/>
    <p:sldId id="299" r:id="rId21"/>
    <p:sldId id="318" r:id="rId22"/>
    <p:sldId id="319" r:id="rId23"/>
    <p:sldId id="317" r:id="rId24"/>
    <p:sldId id="309" r:id="rId25"/>
    <p:sldId id="320" r:id="rId26"/>
    <p:sldId id="296" r:id="rId27"/>
    <p:sldId id="321" r:id="rId28"/>
    <p:sldId id="322" r:id="rId29"/>
    <p:sldId id="290" r:id="rId30"/>
    <p:sldId id="286" r:id="rId31"/>
    <p:sldId id="292" r:id="rId32"/>
    <p:sldId id="324" r:id="rId33"/>
    <p:sldId id="270"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B500199-AA23-4A04-88E0-BE356AF169F8}" v="6" dt="2022-02-13T21:41:03.78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9" autoAdjust="0"/>
  </p:normalViewPr>
  <p:slideViewPr>
    <p:cSldViewPr snapToGrid="0" showGuides="1">
      <p:cViewPr varScale="1">
        <p:scale>
          <a:sx n="58" d="100"/>
          <a:sy n="58" d="100"/>
        </p:scale>
        <p:origin x="90" y="1068"/>
      </p:cViewPr>
      <p:guideLst>
        <p:guide orient="horz" pos="2160"/>
        <p:guide pos="3840"/>
      </p:guideLst>
    </p:cSldViewPr>
  </p:slideViewPr>
  <p:notesTextViewPr>
    <p:cViewPr>
      <p:scale>
        <a:sx n="1" d="1"/>
        <a:sy n="1" d="1"/>
      </p:scale>
      <p:origin x="0" y="0"/>
    </p:cViewPr>
  </p:notesTextViewPr>
  <p:notesViewPr>
    <p:cSldViewPr snapToGrid="0" showGuides="1">
      <p:cViewPr varScale="1">
        <p:scale>
          <a:sx n="89" d="100"/>
          <a:sy n="89" d="100"/>
        </p:scale>
        <p:origin x="3750"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pPr rtl="0"/>
            <a:endParaRPr lang="de-DE" dirty="0"/>
          </a:p>
        </p:txBody>
      </p:sp>
      <p:sp>
        <p:nvSpPr>
          <p:cNvPr id="3" name="Datumsplatzhalt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l" rtl="0">
              <a:defRPr sz="1200"/>
            </a:lvl1pPr>
          </a:lstStyle>
          <a:p>
            <a:pPr algn="r" rtl="0"/>
            <a:fld id="{4DE84B31-454E-45BD-885C-68E949EC4F86}" type="datetime1">
              <a:rPr lang="de-DE" smtClean="0"/>
              <a:t>13.02.2022</a:t>
            </a:fld>
            <a:endParaRPr lang="de-DE" dirty="0"/>
          </a:p>
        </p:txBody>
      </p:sp>
      <p:sp>
        <p:nvSpPr>
          <p:cNvPr id="4" name="Fußzeilenplatzhalt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rtl="0">
              <a:defRPr sz="1200"/>
            </a:lvl1pPr>
          </a:lstStyle>
          <a:p>
            <a:pPr rtl="0"/>
            <a:endParaRPr lang="de-DE" dirty="0"/>
          </a:p>
        </p:txBody>
      </p:sp>
      <p:sp>
        <p:nvSpPr>
          <p:cNvPr id="5" name="Foliennummernplatzhalt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l" rtl="0">
              <a:defRPr sz="1200"/>
            </a:lvl1pPr>
          </a:lstStyle>
          <a:p>
            <a:pPr algn="r" rtl="0"/>
            <a:fld id="{06834459-7356-44BF-850D-8B30C4FB3B6B}" type="slidenum">
              <a:rPr lang="de-DE" smtClean="0"/>
              <a:pPr algn="r" rtl="0"/>
              <a:t>‹#›</a:t>
            </a:fld>
            <a:endParaRPr lang="de-DE" dirty="0"/>
          </a:p>
        </p:txBody>
      </p:sp>
    </p:spTree>
    <p:extLst>
      <p:ext uri="{BB962C8B-B14F-4D97-AF65-F5344CB8AC3E}">
        <p14:creationId xmlns:p14="http://schemas.microsoft.com/office/powerpoint/2010/main" val="24690165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pPr rtl="0"/>
            <a:endParaRPr lang="de-DE" noProof="0" dirty="0"/>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l" rtl="0">
              <a:defRPr sz="1200"/>
            </a:lvl1pPr>
          </a:lstStyle>
          <a:p>
            <a:pPr algn="r"/>
            <a:r>
              <a:rPr lang="de-DE" dirty="0"/>
              <a:t>​</a:t>
            </a:r>
            <a:fld id="{3B3E61AF-5B78-4D44-BAE6-8A008712095C}" type="datetime1">
              <a:rPr lang="de-DE" smtClean="0"/>
              <a:pPr algn="r"/>
              <a:t>13.02.2022</a:t>
            </a:fld>
            <a:r>
              <a:rPr lang="de-DE" dirty="0"/>
              <a:t>​</a:t>
            </a:r>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de-DE" noProof="0" dirty="0"/>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de-DE" noProof="0" dirty="0"/>
              <a:t>Textmasterformat bearbeiten</a:t>
            </a:r>
          </a:p>
          <a:p>
            <a:pPr lvl="1" rtl="0"/>
            <a:r>
              <a:rPr lang="de-DE" noProof="0" dirty="0"/>
              <a:t>Zweite Ebene</a:t>
            </a:r>
          </a:p>
          <a:p>
            <a:pPr lvl="2" rtl="0"/>
            <a:r>
              <a:rPr lang="de-DE" noProof="0" dirty="0"/>
              <a:t>Dritte Ebene</a:t>
            </a:r>
          </a:p>
          <a:p>
            <a:pPr lvl="3" rtl="0"/>
            <a:r>
              <a:rPr lang="de-DE" noProof="0" dirty="0"/>
              <a:t>Vierte Ebene</a:t>
            </a:r>
          </a:p>
          <a:p>
            <a:pPr lvl="4" rtl="0"/>
            <a:r>
              <a:rPr lang="de-DE" noProof="0" dirty="0"/>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rtl="0">
              <a:defRPr sz="1200"/>
            </a:lvl1pPr>
          </a:lstStyle>
          <a:p>
            <a:pPr rtl="0"/>
            <a:endParaRPr lang="de-DE" noProof="0" dirty="0"/>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rtl="0">
              <a:defRPr sz="1200"/>
            </a:lvl1pPr>
          </a:lstStyle>
          <a:p>
            <a:fld id="{0A3C37BE-C303-496D-B5CD-85F2937540FC}" type="slidenum">
              <a:rPr lang="de-DE" smtClean="0"/>
              <a:pPr/>
              <a:t>‹#›</a:t>
            </a:fld>
            <a:endParaRPr lang="de-DE" dirty="0"/>
          </a:p>
        </p:txBody>
      </p:sp>
    </p:spTree>
    <p:extLst>
      <p:ext uri="{BB962C8B-B14F-4D97-AF65-F5344CB8AC3E}">
        <p14:creationId xmlns:p14="http://schemas.microsoft.com/office/powerpoint/2010/main" val="3350842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de-DE"/>
              <a:t>Mastertitelformat bearbeiten</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de-DE"/>
              <a:t>Master-Untertitelformat bearbeiten</a:t>
            </a:r>
            <a:endParaRPr lang="en-US" dirty="0"/>
          </a:p>
        </p:txBody>
      </p:sp>
      <p:sp>
        <p:nvSpPr>
          <p:cNvPr id="4" name="Date Placeholder 3"/>
          <p:cNvSpPr>
            <a:spLocks noGrp="1"/>
          </p:cNvSpPr>
          <p:nvPr>
            <p:ph type="dt" sz="half" idx="10"/>
          </p:nvPr>
        </p:nvSpPr>
        <p:spPr/>
        <p:txBody>
          <a:bodyPr/>
          <a:lstStyle/>
          <a:p>
            <a:r>
              <a:rPr lang="de-DE"/>
              <a:t>​</a:t>
            </a:r>
            <a:fld id="{B7C4225E-112C-46DC-B4A1-DABE3751CAD0}" type="datetime1">
              <a:rPr lang="de" smtClean="0"/>
              <a:pPr/>
              <a:t>13.02.2022</a:t>
            </a:fld>
            <a:r>
              <a:t>​</a:t>
            </a:r>
            <a:endParaRPr dirty="0"/>
          </a:p>
        </p:txBody>
      </p:sp>
      <p:sp>
        <p:nvSpPr>
          <p:cNvPr id="5" name="Footer Placeholder 4"/>
          <p:cNvSpPr>
            <a:spLocks noGrp="1"/>
          </p:cNvSpPr>
          <p:nvPr>
            <p:ph type="ftr" sz="quarter" idx="11"/>
          </p:nvPr>
        </p:nvSpPr>
        <p:spPr/>
        <p:txBody>
          <a:bodyPr/>
          <a:lstStyle/>
          <a:p>
            <a:r>
              <a:rPr lang="en-US" dirty="0"/>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en-GB" sz="3600" dirty="0">
              <a:solidFill>
                <a:srgbClr val="1F497D"/>
              </a:solidFill>
            </a:endParaRPr>
          </a:p>
          <a:p>
            <a:endParaRPr lang="en-US" dirty="0"/>
          </a:p>
        </p:txBody>
      </p:sp>
      <p:sp>
        <p:nvSpPr>
          <p:cNvPr id="6" name="Slide Number Placeholder 5"/>
          <p:cNvSpPr>
            <a:spLocks noGrp="1"/>
          </p:cNvSpPr>
          <p:nvPr>
            <p:ph type="sldNum" sz="quarter" idx="12"/>
          </p:nvPr>
        </p:nvSpPr>
        <p:spPr/>
        <p:txBody>
          <a:bodyPr/>
          <a:lstStyle/>
          <a:p>
            <a:pPr rtl="0"/>
            <a:fld id="{0FF54DE5-C571-48E8-A5BC-B369434E2F44}" type="slidenum">
              <a:rPr lang="de-DE" smtClean="0"/>
              <a:t>‹#›</a:t>
            </a:fld>
            <a:endParaRPr lang="de-DE"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2" name="Grafik 11">
            <a:extLst>
              <a:ext uri="{FF2B5EF4-FFF2-40B4-BE49-F238E27FC236}">
                <a16:creationId xmlns:a16="http://schemas.microsoft.com/office/drawing/2014/main" id="{BE920823-F7CE-4571-8196-0098CAC4768E}"/>
              </a:ext>
            </a:extLst>
          </p:cNvPr>
          <p:cNvPicPr>
            <a:picLocks noChangeAspect="1"/>
          </p:cNvPicPr>
          <p:nvPr userDrawn="1"/>
        </p:nvPicPr>
        <p:blipFill>
          <a:blip r:embed="rId2"/>
          <a:stretch>
            <a:fillRect/>
          </a:stretch>
        </p:blipFill>
        <p:spPr>
          <a:xfrm>
            <a:off x="9337430" y="277640"/>
            <a:ext cx="2594097" cy="1880634"/>
          </a:xfrm>
          <a:prstGeom prst="rect">
            <a:avLst/>
          </a:prstGeom>
        </p:spPr>
      </p:pic>
      <p:sp>
        <p:nvSpPr>
          <p:cNvPr id="13" name="Untertitel 2">
            <a:extLst>
              <a:ext uri="{FF2B5EF4-FFF2-40B4-BE49-F238E27FC236}">
                <a16:creationId xmlns:a16="http://schemas.microsoft.com/office/drawing/2014/main" id="{7FF4C15B-A19F-4428-B602-417737CC71B4}"/>
              </a:ext>
            </a:extLst>
          </p:cNvPr>
          <p:cNvSpPr txBox="1">
            <a:spLocks/>
          </p:cNvSpPr>
          <p:nvPr userDrawn="1"/>
        </p:nvSpPr>
        <p:spPr>
          <a:xfrm>
            <a:off x="122455" y="6425358"/>
            <a:ext cx="9594579" cy="818408"/>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pPr algn="ctr"/>
            <a:r>
              <a:rPr lang="en-US" sz="900" dirty="0"/>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de-DE" sz="900" dirty="0"/>
          </a:p>
          <a:p>
            <a:pPr algn="ctr"/>
            <a:endParaRPr lang="en-GB" sz="2000" dirty="0">
              <a:solidFill>
                <a:srgbClr val="1F497D"/>
              </a:solidFill>
            </a:endParaRPr>
          </a:p>
        </p:txBody>
      </p:sp>
      <p:pic>
        <p:nvPicPr>
          <p:cNvPr id="14" name="Grafik 13">
            <a:extLst>
              <a:ext uri="{FF2B5EF4-FFF2-40B4-BE49-F238E27FC236}">
                <a16:creationId xmlns:a16="http://schemas.microsoft.com/office/drawing/2014/main" id="{A5514CC5-9F74-410F-9764-C41B9AA117F4}"/>
              </a:ext>
            </a:extLst>
          </p:cNvPr>
          <p:cNvPicPr/>
          <p:nvPr userDrawn="1"/>
        </p:nvPicPr>
        <p:blipFill>
          <a:blip r:embed="rId3"/>
          <a:stretch>
            <a:fillRect/>
          </a:stretch>
        </p:blipFill>
        <p:spPr>
          <a:xfrm>
            <a:off x="10099505" y="6266872"/>
            <a:ext cx="1987550" cy="567690"/>
          </a:xfrm>
          <a:prstGeom prst="rect">
            <a:avLst/>
          </a:prstGeom>
        </p:spPr>
      </p:pic>
    </p:spTree>
    <p:extLst>
      <p:ext uri="{BB962C8B-B14F-4D97-AF65-F5344CB8AC3E}">
        <p14:creationId xmlns:p14="http://schemas.microsoft.com/office/powerpoint/2010/main" val="1620199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itleAndTx" preserve="1">
  <p:cSld name="Vertikaler Titel u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de-DE"/>
              <a:t>Mastertitelformat bearbeiten</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r>
              <a:rPr lang="de-DE"/>
              <a:t>​</a:t>
            </a:r>
            <a:fld id="{94ECE08C-AB13-4023-92C4-6508B5611553}" type="datetime1">
              <a:rPr lang="de-DE" smtClean="0"/>
              <a:pPr/>
              <a:t>13.02.2022</a:t>
            </a:fld>
            <a:r>
              <a:rPr lang="de-DE"/>
              <a:t>​</a:t>
            </a:r>
            <a:endParaRPr lang="de-DE" dirty="0"/>
          </a:p>
        </p:txBody>
      </p:sp>
      <p:sp>
        <p:nvSpPr>
          <p:cNvPr id="5" name="Footer Placeholder 4"/>
          <p:cNvSpPr>
            <a:spLocks noGrp="1"/>
          </p:cNvSpPr>
          <p:nvPr>
            <p:ph type="ftr" sz="quarter" idx="11"/>
          </p:nvPr>
        </p:nvSpPr>
        <p:spPr/>
        <p:txBody>
          <a:bodyPr/>
          <a:lstStyle/>
          <a:p>
            <a:pPr rtl="0"/>
            <a:endParaRPr lang="de-DE" noProof="0" dirty="0"/>
          </a:p>
        </p:txBody>
      </p:sp>
      <p:sp>
        <p:nvSpPr>
          <p:cNvPr id="6" name="Slide Number Placeholder 5"/>
          <p:cNvSpPr>
            <a:spLocks noGrp="1"/>
          </p:cNvSpPr>
          <p:nvPr>
            <p:ph type="sldNum" sz="quarter" idx="12"/>
          </p:nvPr>
        </p:nvSpPr>
        <p:spPr/>
        <p:txBody>
          <a:bodyPr/>
          <a:lstStyle/>
          <a:p>
            <a:fld id="{0FF54DE5-C571-48E8-A5BC-B369434E2F44}" type="slidenum">
              <a:rPr lang="de-DE" smtClean="0"/>
              <a:pPr/>
              <a:t>‹#›</a:t>
            </a:fld>
            <a:endParaRPr lang="de-DE" dirty="0"/>
          </a:p>
        </p:txBody>
      </p:sp>
      <p:pic>
        <p:nvPicPr>
          <p:cNvPr id="10" name="Grafik 9">
            <a:extLst>
              <a:ext uri="{FF2B5EF4-FFF2-40B4-BE49-F238E27FC236}">
                <a16:creationId xmlns:a16="http://schemas.microsoft.com/office/drawing/2014/main" id="{4FEDA318-2896-4C09-A728-51E22EF517A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044163"/>
            <a:ext cx="1061484" cy="400384"/>
          </a:xfrm>
          <a:prstGeom prst="rect">
            <a:avLst/>
          </a:prstGeom>
        </p:spPr>
      </p:pic>
      <p:pic>
        <p:nvPicPr>
          <p:cNvPr id="11" name="Grafik 10">
            <a:extLst>
              <a:ext uri="{FF2B5EF4-FFF2-40B4-BE49-F238E27FC236}">
                <a16:creationId xmlns:a16="http://schemas.microsoft.com/office/drawing/2014/main" id="{312D0061-9B85-4367-9EA3-861A09E1545C}"/>
              </a:ext>
            </a:extLst>
          </p:cNvPr>
          <p:cNvPicPr>
            <a:picLocks noChangeAspect="1"/>
          </p:cNvPicPr>
          <p:nvPr userDrawn="1"/>
        </p:nvPicPr>
        <p:blipFill>
          <a:blip r:embed="rId3"/>
          <a:stretch>
            <a:fillRect/>
          </a:stretch>
        </p:blipFill>
        <p:spPr>
          <a:xfrm>
            <a:off x="9337430" y="277640"/>
            <a:ext cx="2594097" cy="1880634"/>
          </a:xfrm>
          <a:prstGeom prst="rect">
            <a:avLst/>
          </a:prstGeom>
        </p:spPr>
      </p:pic>
      <p:sp>
        <p:nvSpPr>
          <p:cNvPr id="12" name="Untertitel 2">
            <a:extLst>
              <a:ext uri="{FF2B5EF4-FFF2-40B4-BE49-F238E27FC236}">
                <a16:creationId xmlns:a16="http://schemas.microsoft.com/office/drawing/2014/main" id="{9E8A4AED-0435-48AC-A742-6135DC2CA02B}"/>
              </a:ext>
            </a:extLst>
          </p:cNvPr>
          <p:cNvSpPr txBox="1">
            <a:spLocks/>
          </p:cNvSpPr>
          <p:nvPr userDrawn="1"/>
        </p:nvSpPr>
        <p:spPr>
          <a:xfrm>
            <a:off x="122455" y="6425358"/>
            <a:ext cx="9594579" cy="818408"/>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pPr algn="ctr"/>
            <a:r>
              <a:rPr lang="en-US" sz="900" dirty="0"/>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de-DE" sz="900" dirty="0"/>
          </a:p>
          <a:p>
            <a:pPr algn="ctr"/>
            <a:endParaRPr lang="en-GB" sz="2000" dirty="0">
              <a:solidFill>
                <a:srgbClr val="1F497D"/>
              </a:solidFill>
            </a:endParaRPr>
          </a:p>
        </p:txBody>
      </p:sp>
      <p:pic>
        <p:nvPicPr>
          <p:cNvPr id="13" name="Grafik 12">
            <a:extLst>
              <a:ext uri="{FF2B5EF4-FFF2-40B4-BE49-F238E27FC236}">
                <a16:creationId xmlns:a16="http://schemas.microsoft.com/office/drawing/2014/main" id="{CA30B99D-5893-4EA3-B063-D174FE8ADF81}"/>
              </a:ext>
            </a:extLst>
          </p:cNvPr>
          <p:cNvPicPr/>
          <p:nvPr userDrawn="1"/>
        </p:nvPicPr>
        <p:blipFill>
          <a:blip r:embed="rId4"/>
          <a:stretch>
            <a:fillRect/>
          </a:stretch>
        </p:blipFill>
        <p:spPr>
          <a:xfrm>
            <a:off x="10099505" y="6266872"/>
            <a:ext cx="1987550" cy="567690"/>
          </a:xfrm>
          <a:prstGeom prst="rect">
            <a:avLst/>
          </a:prstGeom>
        </p:spPr>
      </p:pic>
    </p:spTree>
    <p:extLst>
      <p:ext uri="{BB962C8B-B14F-4D97-AF65-F5344CB8AC3E}">
        <p14:creationId xmlns:p14="http://schemas.microsoft.com/office/powerpoint/2010/main" val="36554195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cSld name="Titelfolie mit Bild">
    <p:spTree>
      <p:nvGrpSpPr>
        <p:cNvPr id="1" name=""/>
        <p:cNvGrpSpPr/>
        <p:nvPr/>
      </p:nvGrpSpPr>
      <p:grpSpPr>
        <a:xfrm>
          <a:off x="0" y="0"/>
          <a:ext cx="0" cy="0"/>
          <a:chOff x="0" y="0"/>
          <a:chExt cx="0" cy="0"/>
        </a:xfrm>
      </p:grpSpPr>
      <p:sp>
        <p:nvSpPr>
          <p:cNvPr id="2" name="Titel 1"/>
          <p:cNvSpPr>
            <a:spLocks noGrp="1"/>
          </p:cNvSpPr>
          <p:nvPr>
            <p:ph type="ctrTitle"/>
          </p:nvPr>
        </p:nvSpPr>
        <p:spPr>
          <a:xfrm>
            <a:off x="1104900" y="2292094"/>
            <a:ext cx="5734050" cy="2219691"/>
          </a:xfrm>
        </p:spPr>
        <p:txBody>
          <a:bodyPr rtlCol="0" anchor="ctr">
            <a:normAutofit/>
          </a:bodyPr>
          <a:lstStyle>
            <a:lvl1pPr algn="l" rtl="0">
              <a:defRPr sz="4000" cap="all" baseline="0"/>
            </a:lvl1pPr>
          </a:lstStyle>
          <a:p>
            <a:pPr rtl="0"/>
            <a:endParaRPr lang="de-DE" noProof="0" dirty="0"/>
          </a:p>
        </p:txBody>
      </p:sp>
      <p:sp>
        <p:nvSpPr>
          <p:cNvPr id="3" name="Untertitel 2"/>
          <p:cNvSpPr>
            <a:spLocks noGrp="1"/>
          </p:cNvSpPr>
          <p:nvPr>
            <p:ph type="subTitle" idx="1"/>
          </p:nvPr>
        </p:nvSpPr>
        <p:spPr>
          <a:xfrm>
            <a:off x="1104900" y="4511784"/>
            <a:ext cx="5734050" cy="955565"/>
          </a:xfrm>
        </p:spPr>
        <p:txBody>
          <a:bodyPr rtlCol="0">
            <a:normAutofit/>
          </a:bodyPr>
          <a:lstStyle>
            <a:lvl1pPr marL="0" indent="0" algn="l" rtl="0">
              <a:spcBef>
                <a:spcPts val="0"/>
              </a:spcBef>
              <a:buNone/>
              <a:defRPr sz="1800"/>
            </a:lvl1pPr>
            <a:lvl2pPr marL="457200" indent="0" algn="ctr" rtl="0">
              <a:buNone/>
              <a:defRPr sz="2000"/>
            </a:lvl2pPr>
            <a:lvl3pPr marL="914400" indent="0" algn="ctr" rtl="0">
              <a:buNone/>
              <a:defRPr sz="1800"/>
            </a:lvl3pPr>
            <a:lvl4pPr marL="1371600" indent="0" algn="ctr" rtl="0">
              <a:buNone/>
              <a:defRPr sz="1600"/>
            </a:lvl4pPr>
            <a:lvl5pPr marL="1828800" indent="0" algn="ctr" rtl="0">
              <a:buNone/>
              <a:defRPr sz="1600"/>
            </a:lvl5pPr>
            <a:lvl6pPr marL="2286000" indent="0" algn="ctr" rtl="0">
              <a:buNone/>
              <a:defRPr sz="1600"/>
            </a:lvl6pPr>
            <a:lvl7pPr marL="2743200" indent="0" algn="ctr" rtl="0">
              <a:buNone/>
              <a:defRPr sz="1600"/>
            </a:lvl7pPr>
            <a:lvl8pPr marL="3200400" indent="0" algn="ctr" rtl="0">
              <a:buNone/>
              <a:defRPr sz="1600"/>
            </a:lvl8pPr>
            <a:lvl9pPr marL="3657600" indent="0" algn="ctr" rtl="0">
              <a:buNone/>
              <a:defRPr sz="1600"/>
            </a:lvl9pPr>
          </a:lstStyle>
          <a:p>
            <a:pPr rtl="0"/>
            <a:endParaRPr lang="en-US" dirty="0"/>
          </a:p>
        </p:txBody>
      </p:sp>
      <p:sp>
        <p:nvSpPr>
          <p:cNvPr id="11" name="Bildplatzhalter 10"/>
          <p:cNvSpPr>
            <a:spLocks noGrp="1"/>
          </p:cNvSpPr>
          <p:nvPr>
            <p:ph type="pic" sz="quarter" idx="13"/>
          </p:nvPr>
        </p:nvSpPr>
        <p:spPr>
          <a:xfrm>
            <a:off x="6981063" y="1310656"/>
            <a:ext cx="5210937" cy="4208604"/>
          </a:xfrm>
          <a:solidFill>
            <a:schemeClr val="tx1">
              <a:lumMod val="20000"/>
              <a:lumOff val="80000"/>
            </a:schemeClr>
          </a:solidFill>
        </p:spPr>
        <p:txBody>
          <a:bodyPr tIns="1005840" rtlCol="0"/>
          <a:lstStyle>
            <a:lvl1pPr marL="0" indent="0" algn="ctr" rtl="0">
              <a:buNone/>
              <a:defRPr/>
            </a:lvl1pPr>
          </a:lstStyle>
          <a:p>
            <a:pPr rtl="0"/>
            <a:r>
              <a:rPr lang="de-DE" noProof="0" dirty="0"/>
              <a:t>Bild durch Klicken auf Symbol hinzufügen</a:t>
            </a:r>
          </a:p>
        </p:txBody>
      </p:sp>
      <p:pic>
        <p:nvPicPr>
          <p:cNvPr id="21" name="Grafik 20">
            <a:extLst>
              <a:ext uri="{FF2B5EF4-FFF2-40B4-BE49-F238E27FC236}">
                <a16:creationId xmlns:a16="http://schemas.microsoft.com/office/drawing/2014/main" id="{B331BD96-9573-4FB4-B04D-D2A89380288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044163"/>
            <a:ext cx="1061484" cy="400384"/>
          </a:xfrm>
          <a:prstGeom prst="rect">
            <a:avLst/>
          </a:prstGeom>
        </p:spPr>
      </p:pic>
      <p:sp>
        <p:nvSpPr>
          <p:cNvPr id="6" name="Rechteck 5">
            <a:extLst>
              <a:ext uri="{FF2B5EF4-FFF2-40B4-BE49-F238E27FC236}">
                <a16:creationId xmlns:a16="http://schemas.microsoft.com/office/drawing/2014/main" id="{D79F4F24-D747-4BC4-9B51-3126DE9C8BA3}"/>
              </a:ext>
            </a:extLst>
          </p:cNvPr>
          <p:cNvSpPr/>
          <p:nvPr userDrawn="1"/>
        </p:nvSpPr>
        <p:spPr>
          <a:xfrm>
            <a:off x="2623041" y="5921327"/>
            <a:ext cx="6096000" cy="1046440"/>
          </a:xfrm>
          <a:prstGeom prst="rect">
            <a:avLst/>
          </a:prstGeom>
        </p:spPr>
        <p:txBody>
          <a:bodyPr>
            <a:spAutoFit/>
          </a:bodyPr>
          <a:lstStyle/>
          <a:p>
            <a:pPr algn="ctr"/>
            <a:r>
              <a:rPr lang="en-US" sz="1200" dirty="0">
                <a:solidFill>
                  <a:schemeClr val="bg1"/>
                </a:solidFill>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en-GB" sz="3600" dirty="0">
              <a:solidFill>
                <a:schemeClr val="bg1"/>
              </a:solidFill>
            </a:endParaRPr>
          </a:p>
          <a:p>
            <a:pPr algn="ctr"/>
            <a:endParaRPr lang="en-US" sz="1200" dirty="0">
              <a:solidFill>
                <a:schemeClr val="bg1"/>
              </a:solidFill>
            </a:endParaRPr>
          </a:p>
        </p:txBody>
      </p:sp>
      <p:pic>
        <p:nvPicPr>
          <p:cNvPr id="10" name="Grafik 9">
            <a:extLst>
              <a:ext uri="{FF2B5EF4-FFF2-40B4-BE49-F238E27FC236}">
                <a16:creationId xmlns:a16="http://schemas.microsoft.com/office/drawing/2014/main" id="{BC71516D-DAA5-47FB-B6B4-30FB8A55BB5A}"/>
              </a:ext>
            </a:extLst>
          </p:cNvPr>
          <p:cNvPicPr>
            <a:picLocks noChangeAspect="1"/>
          </p:cNvPicPr>
          <p:nvPr userDrawn="1"/>
        </p:nvPicPr>
        <p:blipFill>
          <a:blip r:embed="rId3"/>
          <a:stretch>
            <a:fillRect/>
          </a:stretch>
        </p:blipFill>
        <p:spPr>
          <a:xfrm>
            <a:off x="9337430" y="277640"/>
            <a:ext cx="2594097" cy="1880634"/>
          </a:xfrm>
          <a:prstGeom prst="rect">
            <a:avLst/>
          </a:prstGeom>
        </p:spPr>
      </p:pic>
      <p:sp>
        <p:nvSpPr>
          <p:cNvPr id="12" name="Untertitel 2">
            <a:extLst>
              <a:ext uri="{FF2B5EF4-FFF2-40B4-BE49-F238E27FC236}">
                <a16:creationId xmlns:a16="http://schemas.microsoft.com/office/drawing/2014/main" id="{F5864BAB-5091-422E-92AB-AD41005A96FA}"/>
              </a:ext>
            </a:extLst>
          </p:cNvPr>
          <p:cNvSpPr txBox="1">
            <a:spLocks/>
          </p:cNvSpPr>
          <p:nvPr userDrawn="1"/>
        </p:nvSpPr>
        <p:spPr>
          <a:xfrm>
            <a:off x="122455" y="6425358"/>
            <a:ext cx="9594579" cy="818408"/>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pPr algn="ctr"/>
            <a:r>
              <a:rPr lang="en-US" sz="900" dirty="0"/>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de-DE" sz="900" dirty="0"/>
          </a:p>
          <a:p>
            <a:pPr algn="ctr"/>
            <a:endParaRPr lang="en-GB" sz="2000" dirty="0">
              <a:solidFill>
                <a:srgbClr val="1F497D"/>
              </a:solidFill>
            </a:endParaRPr>
          </a:p>
        </p:txBody>
      </p:sp>
      <p:pic>
        <p:nvPicPr>
          <p:cNvPr id="13" name="Grafik 12">
            <a:extLst>
              <a:ext uri="{FF2B5EF4-FFF2-40B4-BE49-F238E27FC236}">
                <a16:creationId xmlns:a16="http://schemas.microsoft.com/office/drawing/2014/main" id="{B27CEBE5-58AB-4F2D-B994-5256965C8598}"/>
              </a:ext>
            </a:extLst>
          </p:cNvPr>
          <p:cNvPicPr/>
          <p:nvPr userDrawn="1"/>
        </p:nvPicPr>
        <p:blipFill>
          <a:blip r:embed="rId4"/>
          <a:stretch>
            <a:fillRect/>
          </a:stretch>
        </p:blipFill>
        <p:spPr>
          <a:xfrm>
            <a:off x="10099505" y="6266872"/>
            <a:ext cx="1987550" cy="567690"/>
          </a:xfrm>
          <a:prstGeom prst="rect">
            <a:avLst/>
          </a:prstGeom>
        </p:spPr>
      </p:pic>
    </p:spTree>
    <p:extLst>
      <p:ext uri="{BB962C8B-B14F-4D97-AF65-F5344CB8AC3E}">
        <p14:creationId xmlns:p14="http://schemas.microsoft.com/office/powerpoint/2010/main" val="2982290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de-DE"/>
              <a:t>Mastertitelformat bearbeiten</a:t>
            </a:r>
            <a:endParaRPr lang="en-US" dirty="0"/>
          </a:p>
        </p:txBody>
      </p:sp>
      <p:sp>
        <p:nvSpPr>
          <p:cNvPr id="3" name="Content Placehold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a:xfrm>
            <a:off x="1097280" y="6459785"/>
            <a:ext cx="2472271" cy="365125"/>
          </a:xfrm>
        </p:spPr>
        <p:txBody>
          <a:bodyPr/>
          <a:lstStyle/>
          <a:p>
            <a:r>
              <a:rPr lang="de-DE" dirty="0"/>
              <a:t>​</a:t>
            </a:r>
            <a:fld id="{94ECE08C-AB13-4023-92C4-6508B5611553}" type="datetime1">
              <a:rPr lang="de-DE" smtClean="0"/>
              <a:pPr/>
              <a:t>13.02.2022</a:t>
            </a:fld>
            <a:r>
              <a:rPr lang="de-DE" dirty="0"/>
              <a:t>​</a:t>
            </a:r>
          </a:p>
        </p:txBody>
      </p:sp>
      <p:sp>
        <p:nvSpPr>
          <p:cNvPr id="5" name="Footer Placeholder 4"/>
          <p:cNvSpPr>
            <a:spLocks noGrp="1"/>
          </p:cNvSpPr>
          <p:nvPr>
            <p:ph type="ftr" sz="quarter" idx="11"/>
          </p:nvPr>
        </p:nvSpPr>
        <p:spPr/>
        <p:txBody>
          <a:bodyPr/>
          <a:lstStyle/>
          <a:p>
            <a:pPr rtl="0"/>
            <a:endParaRPr lang="de-DE" noProof="0" dirty="0"/>
          </a:p>
        </p:txBody>
      </p:sp>
      <p:sp>
        <p:nvSpPr>
          <p:cNvPr id="6" name="Slide Number Placeholder 5"/>
          <p:cNvSpPr>
            <a:spLocks noGrp="1"/>
          </p:cNvSpPr>
          <p:nvPr>
            <p:ph type="sldNum" sz="quarter" idx="12"/>
          </p:nvPr>
        </p:nvSpPr>
        <p:spPr/>
        <p:txBody>
          <a:bodyPr/>
          <a:lstStyle/>
          <a:p>
            <a:fld id="{0FF54DE5-C571-48E8-A5BC-B369434E2F44}" type="slidenum">
              <a:rPr lang="de-DE" smtClean="0"/>
              <a:pPr/>
              <a:t>‹#›</a:t>
            </a:fld>
            <a:endParaRPr lang="de-DE" dirty="0"/>
          </a:p>
        </p:txBody>
      </p:sp>
    </p:spTree>
    <p:extLst>
      <p:ext uri="{BB962C8B-B14F-4D97-AF65-F5344CB8AC3E}">
        <p14:creationId xmlns:p14="http://schemas.microsoft.com/office/powerpoint/2010/main" val="3117281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bschnitts-&#10;überschrift">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de-DE"/>
              <a:t>Mastertitelformat bearbeiten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r>
              <a:rPr lang="de-DE"/>
              <a:t>​</a:t>
            </a:r>
            <a:fld id="{94ECE08C-AB13-4023-92C4-6508B5611553}" type="datetime1">
              <a:rPr lang="de-DE" smtClean="0"/>
              <a:pPr/>
              <a:t>13.02.2022</a:t>
            </a:fld>
            <a:r>
              <a:rPr lang="de-DE"/>
              <a:t>​</a:t>
            </a:r>
            <a:endParaRPr lang="de-DE" dirty="0"/>
          </a:p>
        </p:txBody>
      </p:sp>
      <p:sp>
        <p:nvSpPr>
          <p:cNvPr id="5" name="Footer Placeholder 4"/>
          <p:cNvSpPr>
            <a:spLocks noGrp="1"/>
          </p:cNvSpPr>
          <p:nvPr>
            <p:ph type="ftr" sz="quarter" idx="11"/>
          </p:nvPr>
        </p:nvSpPr>
        <p:spPr/>
        <p:txBody>
          <a:bodyPr/>
          <a:lstStyle/>
          <a:p>
            <a:pPr rtl="0"/>
            <a:endParaRPr lang="de-DE" noProof="0" dirty="0"/>
          </a:p>
        </p:txBody>
      </p:sp>
      <p:sp>
        <p:nvSpPr>
          <p:cNvPr id="6" name="Slide Number Placeholder 5"/>
          <p:cNvSpPr>
            <a:spLocks noGrp="1"/>
          </p:cNvSpPr>
          <p:nvPr>
            <p:ph type="sldNum" sz="quarter" idx="12"/>
          </p:nvPr>
        </p:nvSpPr>
        <p:spPr/>
        <p:txBody>
          <a:bodyPr/>
          <a:lstStyle/>
          <a:p>
            <a:fld id="{0FF54DE5-C571-48E8-A5BC-B369434E2F44}" type="slidenum">
              <a:rPr lang="de-DE" smtClean="0"/>
              <a:pPr/>
              <a:t>‹#›</a:t>
            </a:fld>
            <a:endParaRPr lang="de-DE"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Grafik 10">
            <a:extLst>
              <a:ext uri="{FF2B5EF4-FFF2-40B4-BE49-F238E27FC236}">
                <a16:creationId xmlns:a16="http://schemas.microsoft.com/office/drawing/2014/main" id="{8A92D6B6-92F3-454C-BAEF-663E7610A180}"/>
              </a:ext>
            </a:extLst>
          </p:cNvPr>
          <p:cNvPicPr>
            <a:picLocks noChangeAspect="1"/>
          </p:cNvPicPr>
          <p:nvPr userDrawn="1"/>
        </p:nvPicPr>
        <p:blipFill>
          <a:blip r:embed="rId2"/>
          <a:stretch>
            <a:fillRect/>
          </a:stretch>
        </p:blipFill>
        <p:spPr>
          <a:xfrm>
            <a:off x="9337430" y="277640"/>
            <a:ext cx="2594097" cy="1880634"/>
          </a:xfrm>
          <a:prstGeom prst="rect">
            <a:avLst/>
          </a:prstGeom>
        </p:spPr>
      </p:pic>
      <p:sp>
        <p:nvSpPr>
          <p:cNvPr id="12" name="Untertitel 2">
            <a:extLst>
              <a:ext uri="{FF2B5EF4-FFF2-40B4-BE49-F238E27FC236}">
                <a16:creationId xmlns:a16="http://schemas.microsoft.com/office/drawing/2014/main" id="{A7D8AC64-6727-4A75-8D97-0AFE04820220}"/>
              </a:ext>
            </a:extLst>
          </p:cNvPr>
          <p:cNvSpPr txBox="1">
            <a:spLocks/>
          </p:cNvSpPr>
          <p:nvPr userDrawn="1"/>
        </p:nvSpPr>
        <p:spPr>
          <a:xfrm>
            <a:off x="122455" y="6425358"/>
            <a:ext cx="9594579" cy="818408"/>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pPr algn="ctr"/>
            <a:r>
              <a:rPr lang="en-US" sz="900" dirty="0"/>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de-DE" sz="900" dirty="0"/>
          </a:p>
          <a:p>
            <a:pPr algn="ctr"/>
            <a:endParaRPr lang="en-GB" sz="2000" dirty="0">
              <a:solidFill>
                <a:srgbClr val="1F497D"/>
              </a:solidFill>
            </a:endParaRPr>
          </a:p>
        </p:txBody>
      </p:sp>
      <p:pic>
        <p:nvPicPr>
          <p:cNvPr id="13" name="Grafik 12">
            <a:extLst>
              <a:ext uri="{FF2B5EF4-FFF2-40B4-BE49-F238E27FC236}">
                <a16:creationId xmlns:a16="http://schemas.microsoft.com/office/drawing/2014/main" id="{8FCD6719-4FBF-4800-89A4-207C503F8C7C}"/>
              </a:ext>
            </a:extLst>
          </p:cNvPr>
          <p:cNvPicPr/>
          <p:nvPr userDrawn="1"/>
        </p:nvPicPr>
        <p:blipFill>
          <a:blip r:embed="rId3"/>
          <a:stretch>
            <a:fillRect/>
          </a:stretch>
        </p:blipFill>
        <p:spPr>
          <a:xfrm>
            <a:off x="10099505" y="6266872"/>
            <a:ext cx="1987550" cy="567690"/>
          </a:xfrm>
          <a:prstGeom prst="rect">
            <a:avLst/>
          </a:prstGeom>
        </p:spPr>
      </p:pic>
    </p:spTree>
    <p:extLst>
      <p:ext uri="{BB962C8B-B14F-4D97-AF65-F5344CB8AC3E}">
        <p14:creationId xmlns:p14="http://schemas.microsoft.com/office/powerpoint/2010/main" val="12925918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de-DE"/>
              <a:t>Mastertitelformat bearbeiten</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r>
              <a:rPr lang="de-DE"/>
              <a:t>​</a:t>
            </a:r>
            <a:fld id="{94ECE08C-AB13-4023-92C4-6508B5611553}" type="datetime1">
              <a:rPr lang="de-DE" smtClean="0"/>
              <a:pPr/>
              <a:t>13.02.2022</a:t>
            </a:fld>
            <a:r>
              <a:rPr lang="de-DE"/>
              <a:t>​</a:t>
            </a:r>
            <a:endParaRPr lang="de-DE" dirty="0"/>
          </a:p>
        </p:txBody>
      </p:sp>
      <p:sp>
        <p:nvSpPr>
          <p:cNvPr id="6" name="Footer Placeholder 5"/>
          <p:cNvSpPr>
            <a:spLocks noGrp="1"/>
          </p:cNvSpPr>
          <p:nvPr>
            <p:ph type="ftr" sz="quarter" idx="11"/>
          </p:nvPr>
        </p:nvSpPr>
        <p:spPr/>
        <p:txBody>
          <a:bodyPr/>
          <a:lstStyle/>
          <a:p>
            <a:pPr rtl="0"/>
            <a:endParaRPr lang="de-DE" noProof="0" dirty="0"/>
          </a:p>
        </p:txBody>
      </p:sp>
      <p:sp>
        <p:nvSpPr>
          <p:cNvPr id="7" name="Slide Number Placeholder 6"/>
          <p:cNvSpPr>
            <a:spLocks noGrp="1"/>
          </p:cNvSpPr>
          <p:nvPr>
            <p:ph type="sldNum" sz="quarter" idx="12"/>
          </p:nvPr>
        </p:nvSpPr>
        <p:spPr/>
        <p:txBody>
          <a:bodyPr/>
          <a:lstStyle/>
          <a:p>
            <a:fld id="{0FF54DE5-C571-48E8-A5BC-B369434E2F44}" type="slidenum">
              <a:rPr lang="de-DE" smtClean="0"/>
              <a:pPr/>
              <a:t>‹#›</a:t>
            </a:fld>
            <a:endParaRPr lang="de-DE" dirty="0"/>
          </a:p>
        </p:txBody>
      </p:sp>
    </p:spTree>
    <p:extLst>
      <p:ext uri="{BB962C8B-B14F-4D97-AF65-F5344CB8AC3E}">
        <p14:creationId xmlns:p14="http://schemas.microsoft.com/office/powerpoint/2010/main" val="6370611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de-DE"/>
              <a:t>Mastertitelformat bearbeiten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Content Placeholder 3"/>
          <p:cNvSpPr>
            <a:spLocks noGrp="1"/>
          </p:cNvSpPr>
          <p:nvPr>
            <p:ph sz="half" idx="2"/>
          </p:nvPr>
        </p:nvSpPr>
        <p:spPr>
          <a:xfrm>
            <a:off x="1097280" y="2582334"/>
            <a:ext cx="4937760" cy="33782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Content Placeholder 5"/>
          <p:cNvSpPr>
            <a:spLocks noGrp="1"/>
          </p:cNvSpPr>
          <p:nvPr>
            <p:ph sz="quarter" idx="4"/>
          </p:nvPr>
        </p:nvSpPr>
        <p:spPr>
          <a:xfrm>
            <a:off x="6217920" y="2582334"/>
            <a:ext cx="4937760" cy="33782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r>
              <a:rPr lang="de-DE"/>
              <a:t>​</a:t>
            </a:r>
            <a:fld id="{94ECE08C-AB13-4023-92C4-6508B5611553}" type="datetime1">
              <a:rPr lang="de-DE" smtClean="0"/>
              <a:pPr/>
              <a:t>13.02.2022</a:t>
            </a:fld>
            <a:r>
              <a:rPr lang="de-DE"/>
              <a:t>​</a:t>
            </a:r>
            <a:endParaRPr lang="de-DE" dirty="0"/>
          </a:p>
        </p:txBody>
      </p:sp>
      <p:sp>
        <p:nvSpPr>
          <p:cNvPr id="8" name="Footer Placeholder 7"/>
          <p:cNvSpPr>
            <a:spLocks noGrp="1"/>
          </p:cNvSpPr>
          <p:nvPr>
            <p:ph type="ftr" sz="quarter" idx="11"/>
          </p:nvPr>
        </p:nvSpPr>
        <p:spPr/>
        <p:txBody>
          <a:bodyPr/>
          <a:lstStyle/>
          <a:p>
            <a:pPr rtl="0"/>
            <a:endParaRPr lang="de-DE" noProof="0" dirty="0"/>
          </a:p>
        </p:txBody>
      </p:sp>
      <p:sp>
        <p:nvSpPr>
          <p:cNvPr id="9" name="Slide Number Placeholder 8"/>
          <p:cNvSpPr>
            <a:spLocks noGrp="1"/>
          </p:cNvSpPr>
          <p:nvPr>
            <p:ph type="sldNum" sz="quarter" idx="12"/>
          </p:nvPr>
        </p:nvSpPr>
        <p:spPr/>
        <p:txBody>
          <a:bodyPr/>
          <a:lstStyle/>
          <a:p>
            <a:fld id="{0FF54DE5-C571-48E8-A5BC-B369434E2F44}" type="slidenum">
              <a:rPr lang="de-DE" smtClean="0"/>
              <a:pPr/>
              <a:t>‹#›</a:t>
            </a:fld>
            <a:endParaRPr lang="de-DE" dirty="0"/>
          </a:p>
        </p:txBody>
      </p:sp>
    </p:spTree>
    <p:extLst>
      <p:ext uri="{BB962C8B-B14F-4D97-AF65-F5344CB8AC3E}">
        <p14:creationId xmlns:p14="http://schemas.microsoft.com/office/powerpoint/2010/main" val="19405447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Date Placeholder 2"/>
          <p:cNvSpPr>
            <a:spLocks noGrp="1"/>
          </p:cNvSpPr>
          <p:nvPr>
            <p:ph type="dt" sz="half" idx="10"/>
          </p:nvPr>
        </p:nvSpPr>
        <p:spPr/>
        <p:txBody>
          <a:bodyPr/>
          <a:lstStyle/>
          <a:p>
            <a:r>
              <a:rPr lang="de-DE"/>
              <a:t>​</a:t>
            </a:r>
            <a:fld id="{E03E6F61-7EE4-4641-A632-E37B8E3AFCCD}" type="datetime1">
              <a:rPr lang="de" smtClean="0"/>
              <a:pPr/>
              <a:t>13.02.2022</a:t>
            </a:fld>
            <a:r>
              <a:t>​</a:t>
            </a:r>
            <a:endParaRPr dirty="0"/>
          </a:p>
        </p:txBody>
      </p:sp>
      <p:sp>
        <p:nvSpPr>
          <p:cNvPr id="4" name="Footer Placeholder 3"/>
          <p:cNvSpPr>
            <a:spLocks noGrp="1"/>
          </p:cNvSpPr>
          <p:nvPr>
            <p:ph type="ftr" sz="quarter" idx="11"/>
          </p:nvPr>
        </p:nvSpPr>
        <p:spPr/>
        <p:txBody>
          <a:bodyPr/>
          <a:lstStyle/>
          <a:p>
            <a:pPr rtl="0"/>
            <a:endParaRPr lang="de-DE"/>
          </a:p>
        </p:txBody>
      </p:sp>
      <p:sp>
        <p:nvSpPr>
          <p:cNvPr id="5" name="Slide Number Placeholder 4"/>
          <p:cNvSpPr>
            <a:spLocks noGrp="1"/>
          </p:cNvSpPr>
          <p:nvPr>
            <p:ph type="sldNum" sz="quarter" idx="12"/>
          </p:nvPr>
        </p:nvSpPr>
        <p:spPr/>
        <p:txBody>
          <a:bodyPr/>
          <a:lstStyle/>
          <a:p>
            <a:pPr rtl="0"/>
            <a:fld id="{0FF54DE5-C571-48E8-A5BC-B369434E2F44}" type="slidenum">
              <a:rPr lang="de-DE" smtClean="0"/>
              <a:t>‹#›</a:t>
            </a:fld>
            <a:endParaRPr lang="de-DE" dirty="0"/>
          </a:p>
        </p:txBody>
      </p:sp>
      <p:pic>
        <p:nvPicPr>
          <p:cNvPr id="6" name="Grafik 5">
            <a:extLst>
              <a:ext uri="{FF2B5EF4-FFF2-40B4-BE49-F238E27FC236}">
                <a16:creationId xmlns:a16="http://schemas.microsoft.com/office/drawing/2014/main" id="{2FDA0C41-24D6-40F1-A679-2886CEA5C5D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044163"/>
            <a:ext cx="1061484" cy="400384"/>
          </a:xfrm>
          <a:prstGeom prst="rect">
            <a:avLst/>
          </a:prstGeom>
        </p:spPr>
      </p:pic>
    </p:spTree>
    <p:extLst>
      <p:ext uri="{BB962C8B-B14F-4D97-AF65-F5344CB8AC3E}">
        <p14:creationId xmlns:p14="http://schemas.microsoft.com/office/powerpoint/2010/main" val="3164736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r>
              <a:rPr lang="de-DE"/>
              <a:t>​</a:t>
            </a:r>
            <a:fld id="{B359ED08-3DAD-4873-BEAE-E00CBB3C2D85}" type="datetime1">
              <a:rPr lang="de" smtClean="0"/>
              <a:pPr/>
              <a:t>13.02.2022</a:t>
            </a:fld>
            <a:r>
              <a:t>​</a:t>
            </a:r>
            <a:endParaRPr dirty="0"/>
          </a:p>
        </p:txBody>
      </p:sp>
      <p:sp>
        <p:nvSpPr>
          <p:cNvPr id="8" name="Footer Placeholder 7"/>
          <p:cNvSpPr>
            <a:spLocks noGrp="1"/>
          </p:cNvSpPr>
          <p:nvPr>
            <p:ph type="ftr" sz="quarter" idx="11"/>
          </p:nvPr>
        </p:nvSpPr>
        <p:spPr/>
        <p:txBody>
          <a:bodyPr/>
          <a:lstStyle>
            <a:lvl1pPr>
              <a:defRPr>
                <a:solidFill>
                  <a:srgbClr val="FFFFFF"/>
                </a:solidFill>
              </a:defRPr>
            </a:lvl1pPr>
          </a:lstStyle>
          <a:p>
            <a:pPr rtl="0"/>
            <a:endParaRPr lang="de-DE"/>
          </a:p>
        </p:txBody>
      </p:sp>
      <p:sp>
        <p:nvSpPr>
          <p:cNvPr id="9" name="Slide Number Placeholder 8"/>
          <p:cNvSpPr>
            <a:spLocks noGrp="1"/>
          </p:cNvSpPr>
          <p:nvPr>
            <p:ph type="sldNum" sz="quarter" idx="12"/>
          </p:nvPr>
        </p:nvSpPr>
        <p:spPr/>
        <p:txBody>
          <a:bodyPr/>
          <a:lstStyle/>
          <a:p>
            <a:pPr rtl="0"/>
            <a:fld id="{0FF54DE5-C571-48E8-A5BC-B369434E2F44}" type="slidenum">
              <a:rPr lang="de-DE" smtClean="0"/>
              <a:t>‹#›</a:t>
            </a:fld>
            <a:endParaRPr lang="de-DE" dirty="0"/>
          </a:p>
        </p:txBody>
      </p:sp>
      <p:pic>
        <p:nvPicPr>
          <p:cNvPr id="11" name="Grafik 10">
            <a:extLst>
              <a:ext uri="{FF2B5EF4-FFF2-40B4-BE49-F238E27FC236}">
                <a16:creationId xmlns:a16="http://schemas.microsoft.com/office/drawing/2014/main" id="{324B9EEA-1752-4BA7-87E8-B8461B725B3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415" y="5917677"/>
            <a:ext cx="1061484" cy="400384"/>
          </a:xfrm>
          <a:prstGeom prst="rect">
            <a:avLst/>
          </a:prstGeom>
        </p:spPr>
      </p:pic>
      <p:pic>
        <p:nvPicPr>
          <p:cNvPr id="13" name="Grafik 12">
            <a:extLst>
              <a:ext uri="{FF2B5EF4-FFF2-40B4-BE49-F238E27FC236}">
                <a16:creationId xmlns:a16="http://schemas.microsoft.com/office/drawing/2014/main" id="{B8D1BAFF-CA2B-44E4-A674-5B6068F46E98}"/>
              </a:ext>
            </a:extLst>
          </p:cNvPr>
          <p:cNvPicPr>
            <a:picLocks noChangeAspect="1"/>
          </p:cNvPicPr>
          <p:nvPr userDrawn="1"/>
        </p:nvPicPr>
        <p:blipFill>
          <a:blip r:embed="rId3"/>
          <a:stretch>
            <a:fillRect/>
          </a:stretch>
        </p:blipFill>
        <p:spPr>
          <a:xfrm>
            <a:off x="9337430" y="277640"/>
            <a:ext cx="2594097" cy="1880634"/>
          </a:xfrm>
          <a:prstGeom prst="rect">
            <a:avLst/>
          </a:prstGeom>
        </p:spPr>
      </p:pic>
      <p:sp>
        <p:nvSpPr>
          <p:cNvPr id="14" name="Untertitel 2">
            <a:extLst>
              <a:ext uri="{FF2B5EF4-FFF2-40B4-BE49-F238E27FC236}">
                <a16:creationId xmlns:a16="http://schemas.microsoft.com/office/drawing/2014/main" id="{B1266D2C-DFEE-4E94-A120-E785786FC277}"/>
              </a:ext>
            </a:extLst>
          </p:cNvPr>
          <p:cNvSpPr txBox="1">
            <a:spLocks/>
          </p:cNvSpPr>
          <p:nvPr userDrawn="1"/>
        </p:nvSpPr>
        <p:spPr>
          <a:xfrm>
            <a:off x="122455" y="6425358"/>
            <a:ext cx="9594579" cy="818408"/>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pPr algn="ctr"/>
            <a:r>
              <a:rPr lang="en-US" sz="900" dirty="0"/>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de-DE" sz="900" dirty="0"/>
          </a:p>
          <a:p>
            <a:pPr algn="ctr"/>
            <a:endParaRPr lang="en-GB" sz="2000" dirty="0">
              <a:solidFill>
                <a:srgbClr val="1F497D"/>
              </a:solidFill>
            </a:endParaRPr>
          </a:p>
        </p:txBody>
      </p:sp>
      <p:pic>
        <p:nvPicPr>
          <p:cNvPr id="12" name="Grafik 11">
            <a:extLst>
              <a:ext uri="{FF2B5EF4-FFF2-40B4-BE49-F238E27FC236}">
                <a16:creationId xmlns:a16="http://schemas.microsoft.com/office/drawing/2014/main" id="{3234369C-67BB-4B23-A6FB-6E089552A7A0}"/>
              </a:ext>
            </a:extLst>
          </p:cNvPr>
          <p:cNvPicPr/>
          <p:nvPr userDrawn="1"/>
        </p:nvPicPr>
        <p:blipFill>
          <a:blip r:embed="rId4"/>
          <a:stretch>
            <a:fillRect/>
          </a:stretch>
        </p:blipFill>
        <p:spPr>
          <a:xfrm>
            <a:off x="10099505" y="6266872"/>
            <a:ext cx="1987550" cy="567690"/>
          </a:xfrm>
          <a:prstGeom prst="rect">
            <a:avLst/>
          </a:prstGeom>
        </p:spPr>
      </p:pic>
    </p:spTree>
    <p:extLst>
      <p:ext uri="{BB962C8B-B14F-4D97-AF65-F5344CB8AC3E}">
        <p14:creationId xmlns:p14="http://schemas.microsoft.com/office/powerpoint/2010/main" val="60785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alt mit Überschrift">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de-DE"/>
              <a:t>Mastertitelformat bearbeiten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r>
              <a:rPr lang="de-DE"/>
              <a:t>​</a:t>
            </a:r>
            <a:fld id="{94ECE08C-AB13-4023-92C4-6508B5611553}" type="datetime1">
              <a:rPr lang="de-DE" smtClean="0"/>
              <a:pPr/>
              <a:t>13.02.2022</a:t>
            </a:fld>
            <a:r>
              <a:rPr lang="de-DE"/>
              <a:t>​</a:t>
            </a:r>
            <a:endParaRPr lang="de-DE"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pPr rtl="0"/>
            <a:endParaRPr lang="de-DE" noProof="0"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0FF54DE5-C571-48E8-A5BC-B369434E2F44}" type="slidenum">
              <a:rPr lang="de-DE" smtClean="0"/>
              <a:pPr/>
              <a:t>‹#›</a:t>
            </a:fld>
            <a:endParaRPr lang="de-DE" dirty="0"/>
          </a:p>
        </p:txBody>
      </p:sp>
      <p:pic>
        <p:nvPicPr>
          <p:cNvPr id="12" name="Grafik 11">
            <a:extLst>
              <a:ext uri="{FF2B5EF4-FFF2-40B4-BE49-F238E27FC236}">
                <a16:creationId xmlns:a16="http://schemas.microsoft.com/office/drawing/2014/main" id="{46DE0C15-325B-4B66-B685-550A0BDB51D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044163"/>
            <a:ext cx="1061484" cy="400384"/>
          </a:xfrm>
          <a:prstGeom prst="rect">
            <a:avLst/>
          </a:prstGeom>
        </p:spPr>
      </p:pic>
      <p:pic>
        <p:nvPicPr>
          <p:cNvPr id="13" name="Grafik 12">
            <a:extLst>
              <a:ext uri="{FF2B5EF4-FFF2-40B4-BE49-F238E27FC236}">
                <a16:creationId xmlns:a16="http://schemas.microsoft.com/office/drawing/2014/main" id="{5F85A34F-CE04-4BE0-B851-8EB6D5AD9FAC}"/>
              </a:ext>
            </a:extLst>
          </p:cNvPr>
          <p:cNvPicPr>
            <a:picLocks noChangeAspect="1"/>
          </p:cNvPicPr>
          <p:nvPr userDrawn="1"/>
        </p:nvPicPr>
        <p:blipFill>
          <a:blip r:embed="rId3"/>
          <a:stretch>
            <a:fillRect/>
          </a:stretch>
        </p:blipFill>
        <p:spPr>
          <a:xfrm>
            <a:off x="9337430" y="277640"/>
            <a:ext cx="2594097" cy="1880634"/>
          </a:xfrm>
          <a:prstGeom prst="rect">
            <a:avLst/>
          </a:prstGeom>
        </p:spPr>
      </p:pic>
      <p:sp>
        <p:nvSpPr>
          <p:cNvPr id="14" name="Untertitel 2">
            <a:extLst>
              <a:ext uri="{FF2B5EF4-FFF2-40B4-BE49-F238E27FC236}">
                <a16:creationId xmlns:a16="http://schemas.microsoft.com/office/drawing/2014/main" id="{F3929FCD-BD32-4369-835F-EA62DDA3D482}"/>
              </a:ext>
            </a:extLst>
          </p:cNvPr>
          <p:cNvSpPr txBox="1">
            <a:spLocks/>
          </p:cNvSpPr>
          <p:nvPr userDrawn="1"/>
        </p:nvSpPr>
        <p:spPr>
          <a:xfrm>
            <a:off x="122455" y="6425358"/>
            <a:ext cx="9594579" cy="818408"/>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pPr algn="ctr"/>
            <a:r>
              <a:rPr lang="en-US" sz="900" dirty="0"/>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de-DE" sz="900" dirty="0"/>
          </a:p>
          <a:p>
            <a:pPr algn="ctr"/>
            <a:endParaRPr lang="en-GB" sz="2000" dirty="0">
              <a:solidFill>
                <a:srgbClr val="1F497D"/>
              </a:solidFill>
            </a:endParaRPr>
          </a:p>
        </p:txBody>
      </p:sp>
      <p:pic>
        <p:nvPicPr>
          <p:cNvPr id="15" name="Grafik 14">
            <a:extLst>
              <a:ext uri="{FF2B5EF4-FFF2-40B4-BE49-F238E27FC236}">
                <a16:creationId xmlns:a16="http://schemas.microsoft.com/office/drawing/2014/main" id="{86CA6B33-8F33-49F4-858B-B3DD533E7868}"/>
              </a:ext>
            </a:extLst>
          </p:cNvPr>
          <p:cNvPicPr/>
          <p:nvPr userDrawn="1"/>
        </p:nvPicPr>
        <p:blipFill>
          <a:blip r:embed="rId4"/>
          <a:stretch>
            <a:fillRect/>
          </a:stretch>
        </p:blipFill>
        <p:spPr>
          <a:xfrm>
            <a:off x="10099505" y="6266872"/>
            <a:ext cx="1987550" cy="567690"/>
          </a:xfrm>
          <a:prstGeom prst="rect">
            <a:avLst/>
          </a:prstGeom>
        </p:spPr>
      </p:pic>
    </p:spTree>
    <p:extLst>
      <p:ext uri="{BB962C8B-B14F-4D97-AF65-F5344CB8AC3E}">
        <p14:creationId xmlns:p14="http://schemas.microsoft.com/office/powerpoint/2010/main" val="37533156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r>
              <a:rPr lang="de-DE"/>
              <a:t>​</a:t>
            </a:r>
            <a:fld id="{94ECE08C-AB13-4023-92C4-6508B5611553}" type="datetime1">
              <a:rPr lang="de-DE" smtClean="0"/>
              <a:pPr/>
              <a:t>13.02.2022</a:t>
            </a:fld>
            <a:r>
              <a:rPr lang="de-DE"/>
              <a:t>​</a:t>
            </a:r>
            <a:endParaRPr lang="de-DE" dirty="0"/>
          </a:p>
        </p:txBody>
      </p:sp>
      <p:sp>
        <p:nvSpPr>
          <p:cNvPr id="5" name="Footer Placeholder 4"/>
          <p:cNvSpPr>
            <a:spLocks noGrp="1"/>
          </p:cNvSpPr>
          <p:nvPr>
            <p:ph type="ftr" sz="quarter" idx="11"/>
          </p:nvPr>
        </p:nvSpPr>
        <p:spPr/>
        <p:txBody>
          <a:bodyPr/>
          <a:lstStyle/>
          <a:p>
            <a:pPr rtl="0"/>
            <a:endParaRPr lang="de-DE" noProof="0" dirty="0"/>
          </a:p>
        </p:txBody>
      </p:sp>
      <p:sp>
        <p:nvSpPr>
          <p:cNvPr id="6" name="Slide Number Placeholder 5"/>
          <p:cNvSpPr>
            <a:spLocks noGrp="1"/>
          </p:cNvSpPr>
          <p:nvPr>
            <p:ph type="sldNum" sz="quarter" idx="12"/>
          </p:nvPr>
        </p:nvSpPr>
        <p:spPr/>
        <p:txBody>
          <a:bodyPr/>
          <a:lstStyle/>
          <a:p>
            <a:fld id="{0FF54DE5-C571-48E8-A5BC-B369434E2F44}" type="slidenum">
              <a:rPr lang="de-DE" smtClean="0"/>
              <a:pPr/>
              <a:t>‹#›</a:t>
            </a:fld>
            <a:endParaRPr lang="de-DE" dirty="0"/>
          </a:p>
        </p:txBody>
      </p:sp>
    </p:spTree>
    <p:extLst>
      <p:ext uri="{BB962C8B-B14F-4D97-AF65-F5344CB8AC3E}">
        <p14:creationId xmlns:p14="http://schemas.microsoft.com/office/powerpoint/2010/main" val="785739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de-DE"/>
              <a:t>Mastertitelformat bearbeiten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r>
              <a:rPr lang="de-DE"/>
              <a:t>​</a:t>
            </a:r>
            <a:fld id="{94ECE08C-AB13-4023-92C4-6508B5611553}" type="datetime1">
              <a:rPr lang="de-DE" smtClean="0"/>
              <a:pPr/>
              <a:t>13.02.2022</a:t>
            </a:fld>
            <a:r>
              <a:rPr lang="de-DE"/>
              <a:t>​</a:t>
            </a:r>
            <a:endParaRPr lang="de-DE"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pPr rtl="0"/>
            <a:endParaRPr lang="de-DE" noProof="0"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0FF54DE5-C571-48E8-A5BC-B369434E2F44}" type="slidenum">
              <a:rPr lang="de-DE" smtClean="0"/>
              <a:pPr/>
              <a:t>‹#›</a:t>
            </a:fld>
            <a:endParaRPr lang="de-DE"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2" name="Grafik 11">
            <a:extLst>
              <a:ext uri="{FF2B5EF4-FFF2-40B4-BE49-F238E27FC236}">
                <a16:creationId xmlns:a16="http://schemas.microsoft.com/office/drawing/2014/main" id="{72446FF5-B0A1-4CED-8527-53B2C36756CF}"/>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6044163"/>
            <a:ext cx="1061484" cy="400384"/>
          </a:xfrm>
          <a:prstGeom prst="rect">
            <a:avLst/>
          </a:prstGeom>
        </p:spPr>
      </p:pic>
      <p:pic>
        <p:nvPicPr>
          <p:cNvPr id="8" name="Grafik 7">
            <a:extLst>
              <a:ext uri="{FF2B5EF4-FFF2-40B4-BE49-F238E27FC236}">
                <a16:creationId xmlns:a16="http://schemas.microsoft.com/office/drawing/2014/main" id="{0F15DBA9-8FD9-442A-93D7-3BA9C8395B31}"/>
              </a:ext>
            </a:extLst>
          </p:cNvPr>
          <p:cNvPicPr>
            <a:picLocks noChangeAspect="1"/>
          </p:cNvPicPr>
          <p:nvPr userDrawn="1"/>
        </p:nvPicPr>
        <p:blipFill>
          <a:blip r:embed="rId14"/>
          <a:stretch>
            <a:fillRect/>
          </a:stretch>
        </p:blipFill>
        <p:spPr>
          <a:xfrm>
            <a:off x="9337430" y="277640"/>
            <a:ext cx="2594097" cy="1880634"/>
          </a:xfrm>
          <a:prstGeom prst="rect">
            <a:avLst/>
          </a:prstGeom>
        </p:spPr>
      </p:pic>
      <p:sp>
        <p:nvSpPr>
          <p:cNvPr id="15" name="Untertitel 2">
            <a:extLst>
              <a:ext uri="{FF2B5EF4-FFF2-40B4-BE49-F238E27FC236}">
                <a16:creationId xmlns:a16="http://schemas.microsoft.com/office/drawing/2014/main" id="{C796B178-E15A-444B-A8BA-54BCAFDC215E}"/>
              </a:ext>
            </a:extLst>
          </p:cNvPr>
          <p:cNvSpPr txBox="1">
            <a:spLocks/>
          </p:cNvSpPr>
          <p:nvPr userDrawn="1"/>
        </p:nvSpPr>
        <p:spPr>
          <a:xfrm>
            <a:off x="122455" y="6425358"/>
            <a:ext cx="9594579" cy="818408"/>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pPr algn="ctr"/>
            <a:r>
              <a:rPr lang="en-US" sz="900" dirty="0"/>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de-DE" sz="900" dirty="0"/>
          </a:p>
          <a:p>
            <a:pPr algn="ctr"/>
            <a:endParaRPr lang="en-GB" sz="2000" dirty="0">
              <a:solidFill>
                <a:srgbClr val="1F497D"/>
              </a:solidFill>
            </a:endParaRPr>
          </a:p>
        </p:txBody>
      </p:sp>
      <p:pic>
        <p:nvPicPr>
          <p:cNvPr id="14" name="Grafik 13">
            <a:extLst>
              <a:ext uri="{FF2B5EF4-FFF2-40B4-BE49-F238E27FC236}">
                <a16:creationId xmlns:a16="http://schemas.microsoft.com/office/drawing/2014/main" id="{0F7588D5-FBFF-4B77-94D8-5C8CFEABB542}"/>
              </a:ext>
            </a:extLst>
          </p:cNvPr>
          <p:cNvPicPr/>
          <p:nvPr userDrawn="1"/>
        </p:nvPicPr>
        <p:blipFill>
          <a:blip r:embed="rId15"/>
          <a:stretch>
            <a:fillRect/>
          </a:stretch>
        </p:blipFill>
        <p:spPr>
          <a:xfrm>
            <a:off x="10099505" y="6266872"/>
            <a:ext cx="1987550" cy="567690"/>
          </a:xfrm>
          <a:prstGeom prst="rect">
            <a:avLst/>
          </a:prstGeom>
        </p:spPr>
      </p:pic>
    </p:spTree>
    <p:extLst>
      <p:ext uri="{BB962C8B-B14F-4D97-AF65-F5344CB8AC3E}">
        <p14:creationId xmlns:p14="http://schemas.microsoft.com/office/powerpoint/2010/main" val="700704160"/>
      </p:ext>
    </p:extLst>
  </p:cSld>
  <p:clrMap bg1="lt1" tx1="dk1" bg2="lt2" tx2="dk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1" r:id="rId8"/>
    <p:sldLayoutId id="2147483843" r:id="rId9"/>
    <p:sldLayoutId id="2147483844" r:id="rId10"/>
    <p:sldLayoutId id="214748384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s://www.facebook.com/business/help/626637251511853"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s://www.skype.com/en/"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s://zoom.us/"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s://www.twitch.tv/"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hyperlink" Target="https://de.statista.com/outlook/dmo/digitale-medien/video-on-demand/video-streaming-svod/deutschland"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de.statista.com/outlook/dmo/digitale-medien/video-on-demand/video-streaming-svod/deutschland"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de.statista.com/outlook/dmo/digitale-medien/video-on-demand/video-streaming-svod/deutschland"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hyperlink" Target="https://de.statista.com/outlook/dmo/digitale-medien/video-on-demand/video-streaming-svod/deutschland"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svg"/><Relationship Id="rId3" Type="http://schemas.openxmlformats.org/officeDocument/2006/relationships/image" Target="../media/image7.svg"/><Relationship Id="rId7" Type="http://schemas.openxmlformats.org/officeDocument/2006/relationships/image" Target="../media/image11.svg"/><Relationship Id="rId12"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svg"/><Relationship Id="rId5" Type="http://schemas.openxmlformats.org/officeDocument/2006/relationships/image" Target="../media/image9.sv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svg"/></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s://nur-muth.com/blog/live-streaming-oder-on-demand/" TargetMode="Externa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hyperlink" Target="https://www.homepage-ratgeber.de/planen/anwendungsgebiete/stream/" TargetMode="External"/><Relationship Id="rId2" Type="http://schemas.openxmlformats.org/officeDocument/2006/relationships/hyperlink" Target="https://link.springer.com/content/pdf/10.1007%2F978-3-8274-3064-9.pdf" TargetMode="External"/><Relationship Id="rId1" Type="http://schemas.openxmlformats.org/officeDocument/2006/relationships/slideLayout" Target="../slideLayouts/slideLayout2.xml"/><Relationship Id="rId6" Type="http://schemas.openxmlformats.org/officeDocument/2006/relationships/hyperlink" Target="https://de.statista.com/outlook/dmo/digitale-medien/video-on-demand/video-streaming-svod/deutschland" TargetMode="External"/><Relationship Id="rId5" Type="http://schemas.openxmlformats.org/officeDocument/2006/relationships/hyperlink" Target="https://praxistipps.chip.de/was-ist-streaming-einfach-erklaert_41250" TargetMode="External"/><Relationship Id="rId4" Type="http://schemas.openxmlformats.org/officeDocument/2006/relationships/hyperlink" Target="https://www.netflix.com/de/"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pixabay.com/de/service/license" TargetMode="External"/><Relationship Id="rId2" Type="http://schemas.openxmlformats.org/officeDocument/2006/relationships/hyperlink" Target="https://unsplash.com/license"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mailto:Jennifer.Schneider@uni-paderborn.de" TargetMode="External"/><Relationship Id="rId2" Type="http://schemas.openxmlformats.org/officeDocument/2006/relationships/hyperlink" Target="mailto:marc.beutner@uni-paderborn.de" TargetMode="Externa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cs.wikipedia.org/wiki/Streaming"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svg"/><Relationship Id="rId3" Type="http://schemas.openxmlformats.org/officeDocument/2006/relationships/image" Target="../media/image7.svg"/><Relationship Id="rId7" Type="http://schemas.openxmlformats.org/officeDocument/2006/relationships/image" Target="../media/image11.svg"/><Relationship Id="rId12"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svg"/><Relationship Id="rId5" Type="http://schemas.openxmlformats.org/officeDocument/2006/relationships/image" Target="../media/image9.sv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9A5EC6-C8A9-436A-A069-FA6B69A1E808}"/>
              </a:ext>
            </a:extLst>
          </p:cNvPr>
          <p:cNvSpPr>
            <a:spLocks noGrp="1"/>
          </p:cNvSpPr>
          <p:nvPr>
            <p:ph type="title"/>
          </p:nvPr>
        </p:nvSpPr>
        <p:spPr/>
        <p:txBody>
          <a:bodyPr/>
          <a:lstStyle/>
          <a:p>
            <a:r>
              <a:rPr lang="de-DE" dirty="0"/>
              <a:t>SAFE </a:t>
            </a:r>
            <a:br>
              <a:rPr lang="de-DE" dirty="0"/>
            </a:br>
            <a:r>
              <a:rPr lang="de-DE" sz="2800" dirty="0"/>
              <a:t>Streaming </a:t>
            </a:r>
            <a:r>
              <a:rPr lang="de-DE" sz="2800" dirty="0" err="1"/>
              <a:t>Approaches</a:t>
            </a:r>
            <a:r>
              <a:rPr lang="de-DE" sz="2800" dirty="0"/>
              <a:t> </a:t>
            </a:r>
            <a:r>
              <a:rPr lang="de-DE" sz="2800" dirty="0" err="1"/>
              <a:t>for</a:t>
            </a:r>
            <a:r>
              <a:rPr lang="de-DE" sz="2800" dirty="0"/>
              <a:t> Europe </a:t>
            </a:r>
            <a:endParaRPr lang="de-DE" dirty="0"/>
          </a:p>
        </p:txBody>
      </p:sp>
      <p:sp>
        <p:nvSpPr>
          <p:cNvPr id="3" name="Inhaltsplatzhalter 2">
            <a:extLst>
              <a:ext uri="{FF2B5EF4-FFF2-40B4-BE49-F238E27FC236}">
                <a16:creationId xmlns:a16="http://schemas.microsoft.com/office/drawing/2014/main" id="{1A7B7185-57EC-45F2-8C25-1C15CE431D16}"/>
              </a:ext>
            </a:extLst>
          </p:cNvPr>
          <p:cNvSpPr>
            <a:spLocks noGrp="1"/>
          </p:cNvSpPr>
          <p:nvPr>
            <p:ph idx="1"/>
          </p:nvPr>
        </p:nvSpPr>
        <p:spPr/>
        <p:txBody>
          <a:bodyPr/>
          <a:lstStyle/>
          <a:p>
            <a:pPr marL="0" indent="0">
              <a:buNone/>
            </a:pPr>
            <a:r>
              <a:rPr lang="de-DE" dirty="0"/>
              <a:t> </a:t>
            </a:r>
          </a:p>
        </p:txBody>
      </p:sp>
      <p:sp>
        <p:nvSpPr>
          <p:cNvPr id="4" name="Textplatzhalter 3">
            <a:extLst>
              <a:ext uri="{FF2B5EF4-FFF2-40B4-BE49-F238E27FC236}">
                <a16:creationId xmlns:a16="http://schemas.microsoft.com/office/drawing/2014/main" id="{445F444D-6F84-444E-8423-2332A5B64263}"/>
              </a:ext>
            </a:extLst>
          </p:cNvPr>
          <p:cNvSpPr>
            <a:spLocks noGrp="1"/>
          </p:cNvSpPr>
          <p:nvPr>
            <p:ph type="body" sz="half" idx="2"/>
          </p:nvPr>
        </p:nvSpPr>
        <p:spPr/>
        <p:txBody>
          <a:bodyPr>
            <a:normAutofit/>
          </a:bodyPr>
          <a:lstStyle/>
          <a:p>
            <a:r>
              <a:rPr lang="en-US" b="1" i="1" dirty="0"/>
              <a:t>Reference Number:</a:t>
            </a:r>
            <a:br>
              <a:rPr lang="en-US" b="1" i="1" dirty="0"/>
            </a:br>
            <a:r>
              <a:rPr lang="en-US" b="1" i="1" dirty="0"/>
              <a:t>2020-1-DE03-KA226-SCH-093590</a:t>
            </a:r>
            <a:endParaRPr lang="de-DE" b="1" dirty="0"/>
          </a:p>
          <a:p>
            <a:r>
              <a:rPr lang="de-DE" b="1" i="1" dirty="0"/>
              <a:t>Aktenzeichen der NA:</a:t>
            </a:r>
            <a:br>
              <a:rPr lang="de-DE" b="1" i="1" dirty="0"/>
            </a:br>
            <a:r>
              <a:rPr lang="de-DE" b="1" i="1" dirty="0"/>
              <a:t>VG-226-IN-NW-20-24-093590</a:t>
            </a:r>
            <a:endParaRPr lang="de-DE" b="1" dirty="0"/>
          </a:p>
          <a:p>
            <a:r>
              <a:rPr lang="cs-CZ" b="1" dirty="0"/>
              <a:t>Trvání</a:t>
            </a:r>
            <a:r>
              <a:rPr lang="de-DE" b="1" dirty="0"/>
              <a:t>: </a:t>
            </a:r>
          </a:p>
          <a:p>
            <a:r>
              <a:rPr lang="de-DE" b="1" dirty="0"/>
              <a:t>01.03.2021 </a:t>
            </a:r>
            <a:r>
              <a:rPr lang="cs-CZ" b="1" dirty="0"/>
              <a:t>až</a:t>
            </a:r>
            <a:r>
              <a:rPr lang="de-DE" b="1" dirty="0"/>
              <a:t> 28.02.2023 (24 </a:t>
            </a:r>
            <a:r>
              <a:rPr lang="en-GB" b="1" dirty="0"/>
              <a:t>m</a:t>
            </a:r>
            <a:r>
              <a:rPr lang="cs-CZ" b="1" dirty="0" err="1"/>
              <a:t>ěsíců</a:t>
            </a:r>
            <a:r>
              <a:rPr lang="de-DE" b="1" dirty="0"/>
              <a:t>) </a:t>
            </a:r>
          </a:p>
          <a:p>
            <a:endParaRPr lang="de-DE" b="1" dirty="0"/>
          </a:p>
        </p:txBody>
      </p:sp>
      <p:sp>
        <p:nvSpPr>
          <p:cNvPr id="5" name="Rechteck 4">
            <a:extLst>
              <a:ext uri="{FF2B5EF4-FFF2-40B4-BE49-F238E27FC236}">
                <a16:creationId xmlns:a16="http://schemas.microsoft.com/office/drawing/2014/main" id="{F1F7DB5D-D45E-47A8-9E8B-FD8C529D2427}"/>
              </a:ext>
            </a:extLst>
          </p:cNvPr>
          <p:cNvSpPr/>
          <p:nvPr/>
        </p:nvSpPr>
        <p:spPr>
          <a:xfrm>
            <a:off x="4326827" y="1737359"/>
            <a:ext cx="6672605" cy="2585323"/>
          </a:xfrm>
          <a:prstGeom prst="rect">
            <a:avLst/>
          </a:prstGeom>
        </p:spPr>
        <p:txBody>
          <a:bodyPr wrap="square">
            <a:spAutoFit/>
          </a:bodyPr>
          <a:lstStyle/>
          <a:p>
            <a:r>
              <a:rPr lang="en-US" b="1" dirty="0" err="1"/>
              <a:t>Aspe</a:t>
            </a:r>
            <a:r>
              <a:rPr lang="cs-CZ" b="1" dirty="0"/>
              <a:t>k</a:t>
            </a:r>
            <a:r>
              <a:rPr lang="en-US" b="1" dirty="0"/>
              <a:t>t (1): Stream</a:t>
            </a:r>
            <a:r>
              <a:rPr lang="cs-CZ" b="1" dirty="0"/>
              <a:t>ovací</a:t>
            </a:r>
            <a:r>
              <a:rPr lang="en-US" b="1" dirty="0"/>
              <a:t> platform</a:t>
            </a:r>
            <a:r>
              <a:rPr lang="cs-CZ" b="1" dirty="0"/>
              <a:t>y</a:t>
            </a:r>
            <a:r>
              <a:rPr lang="en-US" b="1" dirty="0"/>
              <a:t> </a:t>
            </a:r>
          </a:p>
          <a:p>
            <a:endParaRPr lang="de-DE" dirty="0"/>
          </a:p>
          <a:p>
            <a:pPr lvl="0"/>
            <a:r>
              <a:rPr lang="cs-CZ" dirty="0"/>
              <a:t>Modul 1: Streamování je snadné: Streamovací platformy a jejich využití pro školní výuku </a:t>
            </a:r>
          </a:p>
          <a:p>
            <a:pPr lvl="0"/>
            <a:endParaRPr lang="cs-CZ" dirty="0"/>
          </a:p>
          <a:p>
            <a:pPr lvl="0"/>
            <a:r>
              <a:rPr lang="cs-CZ" dirty="0"/>
              <a:t>Modul 2: Jak </a:t>
            </a:r>
            <a:r>
              <a:rPr lang="cs-CZ" dirty="0" err="1"/>
              <a:t>streamovat</a:t>
            </a:r>
            <a:r>
              <a:rPr lang="cs-CZ" dirty="0"/>
              <a:t>: Úvod k aplikaci </a:t>
            </a:r>
            <a:r>
              <a:rPr lang="cs-CZ" dirty="0" err="1"/>
              <a:t>Twitch</a:t>
            </a:r>
            <a:r>
              <a:rPr lang="cs-CZ" dirty="0"/>
              <a:t> - příklad funkční streamovací platformy </a:t>
            </a:r>
          </a:p>
          <a:p>
            <a:pPr lvl="0"/>
            <a:endParaRPr lang="cs-CZ" dirty="0"/>
          </a:p>
          <a:p>
            <a:pPr lvl="0"/>
            <a:r>
              <a:rPr lang="cs-CZ" dirty="0"/>
              <a:t>Modul 3: Připojte se: Propojte streamovací platformy s učiteli </a:t>
            </a:r>
            <a:endParaRPr lang="en-US" dirty="0"/>
          </a:p>
        </p:txBody>
      </p:sp>
      <p:sp>
        <p:nvSpPr>
          <p:cNvPr id="6" name="Inhaltsplatzhalter 2">
            <a:extLst>
              <a:ext uri="{FF2B5EF4-FFF2-40B4-BE49-F238E27FC236}">
                <a16:creationId xmlns:a16="http://schemas.microsoft.com/office/drawing/2014/main" id="{14BFAA1F-A896-4A09-8B9F-9FF3646C618B}"/>
              </a:ext>
            </a:extLst>
          </p:cNvPr>
          <p:cNvSpPr txBox="1">
            <a:spLocks/>
          </p:cNvSpPr>
          <p:nvPr/>
        </p:nvSpPr>
        <p:spPr>
          <a:xfrm>
            <a:off x="497149" y="4952691"/>
            <a:ext cx="3120501" cy="1213134"/>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ctr">
              <a:lnSpc>
                <a:spcPct val="100000"/>
              </a:lnSpc>
              <a:buFont typeface="Calibri" panose="020F0502020204030204" pitchFamily="34" charset="0"/>
              <a:buNone/>
            </a:pPr>
            <a:r>
              <a:rPr lang="de-DE" sz="1200" spc="-50" dirty="0">
                <a:solidFill>
                  <a:srgbClr val="FFFFFF"/>
                </a:solidFill>
                <a:latin typeface="+mj-lt"/>
                <a:ea typeface="+mj-ea"/>
                <a:cs typeface="+mj-cs"/>
              </a:rPr>
              <a:t>University of Paderborn</a:t>
            </a:r>
            <a:br>
              <a:rPr lang="de-DE" sz="1200" spc="-50" dirty="0">
                <a:solidFill>
                  <a:srgbClr val="FFFFFF"/>
                </a:solidFill>
                <a:latin typeface="+mj-lt"/>
                <a:ea typeface="+mj-ea"/>
                <a:cs typeface="+mj-cs"/>
              </a:rPr>
            </a:br>
            <a:r>
              <a:rPr lang="cs-CZ" sz="1200" spc="-50" dirty="0">
                <a:solidFill>
                  <a:srgbClr val="FFFFFF"/>
                </a:solidFill>
                <a:latin typeface="+mj-lt"/>
                <a:ea typeface="+mj-ea"/>
                <a:cs typeface="+mj-cs"/>
              </a:rPr>
              <a:t>Katedra podnikání a vzdělávání v oblasti HR </a:t>
            </a:r>
            <a:br>
              <a:rPr lang="en-US" sz="1200" spc="-50" dirty="0">
                <a:solidFill>
                  <a:srgbClr val="FFFFFF"/>
                </a:solidFill>
                <a:latin typeface="+mj-lt"/>
                <a:ea typeface="+mj-ea"/>
                <a:cs typeface="+mj-cs"/>
              </a:rPr>
            </a:br>
            <a:r>
              <a:rPr lang="en-US" sz="1200" spc="-50" dirty="0">
                <a:solidFill>
                  <a:srgbClr val="FFFFFF"/>
                </a:solidFill>
                <a:latin typeface="+mj-lt"/>
                <a:ea typeface="+mj-ea"/>
                <a:cs typeface="+mj-cs"/>
              </a:rPr>
              <a:t>Chair of Business and Human Resource Education and Evaluation Research  - Prof. Dr. Marc Beutner </a:t>
            </a:r>
            <a:br>
              <a:rPr lang="de-DE" sz="1200" spc="-50" dirty="0">
                <a:solidFill>
                  <a:srgbClr val="FFFFFF"/>
                </a:solidFill>
                <a:latin typeface="+mj-lt"/>
                <a:ea typeface="+mj-ea"/>
                <a:cs typeface="+mj-cs"/>
              </a:rPr>
            </a:br>
            <a:r>
              <a:rPr lang="de-DE" sz="1200" b="1" spc="-50" dirty="0">
                <a:solidFill>
                  <a:srgbClr val="FFFFFF"/>
                </a:solidFill>
                <a:latin typeface="+mj-lt"/>
                <a:ea typeface="+mj-ea"/>
                <a:cs typeface="+mj-cs"/>
              </a:rPr>
              <a:t>Jennifer Schneider </a:t>
            </a:r>
            <a:endParaRPr lang="cs-CZ" sz="1200" b="1" spc="-50" dirty="0">
              <a:solidFill>
                <a:srgbClr val="FFFFFF"/>
              </a:solidFill>
              <a:latin typeface="+mj-lt"/>
              <a:ea typeface="+mj-ea"/>
              <a:cs typeface="+mj-cs"/>
            </a:endParaRPr>
          </a:p>
          <a:p>
            <a:pPr marL="0" indent="0" algn="ctr">
              <a:lnSpc>
                <a:spcPct val="100000"/>
              </a:lnSpc>
              <a:buFont typeface="Calibri" panose="020F0502020204030204" pitchFamily="34" charset="0"/>
              <a:buNone/>
            </a:pPr>
            <a:endParaRPr lang="cs-CZ" sz="1200" b="1" spc="-50" dirty="0">
              <a:solidFill>
                <a:srgbClr val="FFFFFF"/>
              </a:solidFill>
              <a:latin typeface="+mj-lt"/>
              <a:ea typeface="+mj-ea"/>
              <a:cs typeface="+mj-cs"/>
            </a:endParaRPr>
          </a:p>
          <a:p>
            <a:pPr marL="0" indent="0" algn="ctr">
              <a:lnSpc>
                <a:spcPct val="100000"/>
              </a:lnSpc>
              <a:buFont typeface="Calibri" panose="020F0502020204030204" pitchFamily="34" charset="0"/>
              <a:buNone/>
            </a:pPr>
            <a:endParaRPr lang="de-DE" sz="1200" b="1" spc="-50" dirty="0">
              <a:solidFill>
                <a:srgbClr val="FFFFFF"/>
              </a:solidFill>
              <a:latin typeface="+mj-lt"/>
              <a:ea typeface="+mj-ea"/>
              <a:cs typeface="+mj-cs"/>
            </a:endParaRPr>
          </a:p>
        </p:txBody>
      </p:sp>
      <p:pic>
        <p:nvPicPr>
          <p:cNvPr id="7" name="Grafik 6">
            <a:extLst>
              <a:ext uri="{FF2B5EF4-FFF2-40B4-BE49-F238E27FC236}">
                <a16:creationId xmlns:a16="http://schemas.microsoft.com/office/drawing/2014/main" id="{314325ED-024C-4D44-8936-389A5FF3E7D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30286" y="5353208"/>
            <a:ext cx="1938291" cy="812617"/>
          </a:xfrm>
          <a:prstGeom prst="rect">
            <a:avLst/>
          </a:prstGeom>
        </p:spPr>
      </p:pic>
    </p:spTree>
    <p:extLst>
      <p:ext uri="{BB962C8B-B14F-4D97-AF65-F5344CB8AC3E}">
        <p14:creationId xmlns:p14="http://schemas.microsoft.com/office/powerpoint/2010/main" val="40722227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DD9BC76-FE92-49A9-BAB6-26CE6938A5A0}"/>
              </a:ext>
            </a:extLst>
          </p:cNvPr>
          <p:cNvSpPr>
            <a:spLocks noGrp="1"/>
          </p:cNvSpPr>
          <p:nvPr>
            <p:ph type="title"/>
          </p:nvPr>
        </p:nvSpPr>
        <p:spPr/>
        <p:txBody>
          <a:bodyPr>
            <a:normAutofit/>
          </a:bodyPr>
          <a:lstStyle/>
          <a:p>
            <a:r>
              <a:rPr lang="cs-CZ" sz="4800" dirty="0"/>
              <a:t>Příklady populárních platforem </a:t>
            </a:r>
            <a:br>
              <a:rPr lang="cs-CZ" sz="4800" dirty="0"/>
            </a:br>
            <a:r>
              <a:rPr lang="cs-CZ" sz="4800" dirty="0"/>
              <a:t>a aplikací pro živé vysílání</a:t>
            </a:r>
            <a:endParaRPr lang="de-DE" dirty="0"/>
          </a:p>
        </p:txBody>
      </p:sp>
      <p:pic>
        <p:nvPicPr>
          <p:cNvPr id="4" name="Grafik 3">
            <a:extLst>
              <a:ext uri="{FF2B5EF4-FFF2-40B4-BE49-F238E27FC236}">
                <a16:creationId xmlns:a16="http://schemas.microsoft.com/office/drawing/2014/main" id="{B3493C17-1C83-42D4-8220-96DD7081892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6031"/>
          <a:stretch/>
        </p:blipFill>
        <p:spPr>
          <a:xfrm>
            <a:off x="1036320" y="2495578"/>
            <a:ext cx="5672829" cy="3761935"/>
          </a:xfrm>
          <a:prstGeom prst="rect">
            <a:avLst/>
          </a:prstGeom>
        </p:spPr>
      </p:pic>
      <p:pic>
        <p:nvPicPr>
          <p:cNvPr id="5" name="Grafik 4">
            <a:extLst>
              <a:ext uri="{FF2B5EF4-FFF2-40B4-BE49-F238E27FC236}">
                <a16:creationId xmlns:a16="http://schemas.microsoft.com/office/drawing/2014/main" id="{3F216197-5CA2-4C88-A372-0AF08B469DC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5225" b="5206"/>
          <a:stretch/>
        </p:blipFill>
        <p:spPr>
          <a:xfrm>
            <a:off x="5360620" y="1902251"/>
            <a:ext cx="4545495" cy="3053498"/>
          </a:xfrm>
          <a:prstGeom prst="rect">
            <a:avLst/>
          </a:prstGeom>
        </p:spPr>
      </p:pic>
      <p:pic>
        <p:nvPicPr>
          <p:cNvPr id="6" name="Grafik 5">
            <a:extLst>
              <a:ext uri="{FF2B5EF4-FFF2-40B4-BE49-F238E27FC236}">
                <a16:creationId xmlns:a16="http://schemas.microsoft.com/office/drawing/2014/main" id="{C2928AD8-C46D-4E21-AD7F-61367433183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84883" y="4151476"/>
            <a:ext cx="3140790" cy="2093860"/>
          </a:xfrm>
          <a:prstGeom prst="rect">
            <a:avLst/>
          </a:prstGeom>
        </p:spPr>
      </p:pic>
    </p:spTree>
    <p:extLst>
      <p:ext uri="{BB962C8B-B14F-4D97-AF65-F5344CB8AC3E}">
        <p14:creationId xmlns:p14="http://schemas.microsoft.com/office/powerpoint/2010/main" val="27232427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55E8EAC-66F4-45BF-BDA5-CA549CFA9F97}"/>
              </a:ext>
            </a:extLst>
          </p:cNvPr>
          <p:cNvSpPr>
            <a:spLocks noGrp="1"/>
          </p:cNvSpPr>
          <p:nvPr>
            <p:ph type="title"/>
          </p:nvPr>
        </p:nvSpPr>
        <p:spPr/>
        <p:txBody>
          <a:bodyPr>
            <a:normAutofit/>
          </a:bodyPr>
          <a:lstStyle/>
          <a:p>
            <a:r>
              <a:rPr lang="cs-CZ" dirty="0"/>
              <a:t>Populární streamovací platformy</a:t>
            </a:r>
            <a:endParaRPr lang="de-DE" dirty="0"/>
          </a:p>
        </p:txBody>
      </p:sp>
      <p:sp>
        <p:nvSpPr>
          <p:cNvPr id="3" name="Inhaltsplatzhalter 2">
            <a:extLst>
              <a:ext uri="{FF2B5EF4-FFF2-40B4-BE49-F238E27FC236}">
                <a16:creationId xmlns:a16="http://schemas.microsoft.com/office/drawing/2014/main" id="{7DAD6D95-3044-42AD-970C-C648DE131BB3}"/>
              </a:ext>
            </a:extLst>
          </p:cNvPr>
          <p:cNvSpPr>
            <a:spLocks noGrp="1"/>
          </p:cNvSpPr>
          <p:nvPr>
            <p:ph idx="1"/>
          </p:nvPr>
        </p:nvSpPr>
        <p:spPr>
          <a:xfrm>
            <a:off x="4454209" y="2249796"/>
            <a:ext cx="4303291" cy="4023360"/>
          </a:xfrm>
          <a:solidFill>
            <a:schemeClr val="tx2">
              <a:lumMod val="20000"/>
              <a:lumOff val="80000"/>
            </a:schemeClr>
          </a:solidFill>
          <a:ln>
            <a:solidFill>
              <a:srgbClr val="002060"/>
            </a:solidFill>
          </a:ln>
        </p:spPr>
        <p:txBody>
          <a:bodyPr>
            <a:normAutofit/>
          </a:bodyPr>
          <a:lstStyle/>
          <a:p>
            <a:r>
              <a:rPr lang="de-DE" dirty="0"/>
              <a:t>Facebook live </a:t>
            </a:r>
          </a:p>
          <a:p>
            <a:pPr marL="292608" lvl="1" indent="0">
              <a:buNone/>
            </a:pPr>
            <a:r>
              <a:rPr lang="en-US" dirty="0"/>
              <a:t>"</a:t>
            </a:r>
            <a:r>
              <a:rPr lang="cs-CZ" dirty="0"/>
              <a:t>Facebook Live vám umožňuje živě </a:t>
            </a:r>
            <a:r>
              <a:rPr lang="cs-CZ" dirty="0" err="1"/>
              <a:t>streamovat</a:t>
            </a:r>
            <a:r>
              <a:rPr lang="cs-CZ" dirty="0"/>
              <a:t> události, vystoupení a setkání na Facebooku“ </a:t>
            </a:r>
            <a:r>
              <a:rPr lang="de-DE" dirty="0"/>
              <a:t>(</a:t>
            </a:r>
            <a:r>
              <a:rPr lang="de-DE" dirty="0" err="1"/>
              <a:t>facebook</a:t>
            </a:r>
            <a:r>
              <a:rPr lang="de-DE" dirty="0"/>
              <a:t>, 2021)</a:t>
            </a:r>
          </a:p>
          <a:p>
            <a:endParaRPr lang="de-DE" dirty="0"/>
          </a:p>
          <a:p>
            <a:r>
              <a:rPr lang="cs-CZ" dirty="0"/>
              <a:t>Další informace: </a:t>
            </a:r>
            <a:r>
              <a:rPr lang="en-US" sz="1800" dirty="0">
                <a:hlinkClick r:id="rId2"/>
              </a:rPr>
              <a:t>Live Stream an Event on Facebook | Facebook Business Help Center</a:t>
            </a:r>
            <a:endParaRPr lang="de-DE" sz="1800" dirty="0"/>
          </a:p>
        </p:txBody>
      </p:sp>
      <p:sp>
        <p:nvSpPr>
          <p:cNvPr id="7" name="Inhaltsplatzhalter 2">
            <a:extLst>
              <a:ext uri="{FF2B5EF4-FFF2-40B4-BE49-F238E27FC236}">
                <a16:creationId xmlns:a16="http://schemas.microsoft.com/office/drawing/2014/main" id="{B9A60F89-486D-4C5D-A85D-8FFC2C8A580B}"/>
              </a:ext>
            </a:extLst>
          </p:cNvPr>
          <p:cNvSpPr txBox="1">
            <a:spLocks/>
          </p:cNvSpPr>
          <p:nvPr/>
        </p:nvSpPr>
        <p:spPr>
          <a:xfrm>
            <a:off x="1097280" y="1845734"/>
            <a:ext cx="10058400" cy="402336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None/>
            </a:pPr>
            <a:r>
              <a:rPr lang="cs-CZ" dirty="0"/>
              <a:t>Populární pro živé streamování videa: F</a:t>
            </a:r>
            <a:r>
              <a:rPr lang="de-DE" dirty="0" err="1"/>
              <a:t>acebook</a:t>
            </a:r>
            <a:r>
              <a:rPr lang="de-DE" dirty="0"/>
              <a:t> live  </a:t>
            </a:r>
          </a:p>
        </p:txBody>
      </p:sp>
      <p:pic>
        <p:nvPicPr>
          <p:cNvPr id="5" name="Grafik 4">
            <a:extLst>
              <a:ext uri="{FF2B5EF4-FFF2-40B4-BE49-F238E27FC236}">
                <a16:creationId xmlns:a16="http://schemas.microsoft.com/office/drawing/2014/main" id="{74E96D87-1621-4A9A-9801-CD6A5609772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7416" y="2249796"/>
            <a:ext cx="3222135" cy="4027669"/>
          </a:xfrm>
          <a:prstGeom prst="rect">
            <a:avLst/>
          </a:prstGeom>
        </p:spPr>
      </p:pic>
    </p:spTree>
    <p:extLst>
      <p:ext uri="{BB962C8B-B14F-4D97-AF65-F5344CB8AC3E}">
        <p14:creationId xmlns:p14="http://schemas.microsoft.com/office/powerpoint/2010/main" val="35010028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55E8EAC-66F4-45BF-BDA5-CA549CFA9F97}"/>
              </a:ext>
            </a:extLst>
          </p:cNvPr>
          <p:cNvSpPr>
            <a:spLocks noGrp="1"/>
          </p:cNvSpPr>
          <p:nvPr>
            <p:ph type="title"/>
          </p:nvPr>
        </p:nvSpPr>
        <p:spPr/>
        <p:txBody>
          <a:bodyPr/>
          <a:lstStyle/>
          <a:p>
            <a:r>
              <a:rPr lang="cs-CZ" dirty="0"/>
              <a:t>Populární streamovací platformy</a:t>
            </a:r>
            <a:endParaRPr lang="de-DE" dirty="0"/>
          </a:p>
        </p:txBody>
      </p:sp>
      <p:sp>
        <p:nvSpPr>
          <p:cNvPr id="3" name="Inhaltsplatzhalter 2">
            <a:extLst>
              <a:ext uri="{FF2B5EF4-FFF2-40B4-BE49-F238E27FC236}">
                <a16:creationId xmlns:a16="http://schemas.microsoft.com/office/drawing/2014/main" id="{7DAD6D95-3044-42AD-970C-C648DE131BB3}"/>
              </a:ext>
            </a:extLst>
          </p:cNvPr>
          <p:cNvSpPr>
            <a:spLocks noGrp="1"/>
          </p:cNvSpPr>
          <p:nvPr>
            <p:ph idx="1"/>
          </p:nvPr>
        </p:nvSpPr>
        <p:spPr>
          <a:xfrm>
            <a:off x="6933460" y="2495578"/>
            <a:ext cx="3106086" cy="3781887"/>
          </a:xfrm>
          <a:solidFill>
            <a:schemeClr val="tx2">
              <a:lumMod val="20000"/>
              <a:lumOff val="80000"/>
            </a:schemeClr>
          </a:solidFill>
          <a:ln>
            <a:solidFill>
              <a:srgbClr val="002060"/>
            </a:solidFill>
          </a:ln>
        </p:spPr>
        <p:txBody>
          <a:bodyPr>
            <a:normAutofit/>
          </a:bodyPr>
          <a:lstStyle/>
          <a:p>
            <a:pPr marL="0" indent="0">
              <a:buNone/>
            </a:pPr>
            <a:r>
              <a:rPr lang="cs-CZ" dirty="0"/>
              <a:t>Skype je platforma pro živé vysílání, která se specializuje na videohovory </a:t>
            </a:r>
          </a:p>
          <a:p>
            <a:pPr marL="0" indent="0">
              <a:buNone/>
            </a:pPr>
            <a:r>
              <a:rPr lang="cs-CZ" dirty="0"/>
              <a:t>Výhody: </a:t>
            </a:r>
          </a:p>
          <a:p>
            <a:pPr marL="0" indent="0">
              <a:buNone/>
            </a:pPr>
            <a:r>
              <a:rPr lang="cs-CZ" dirty="0"/>
              <a:t>Rychlá registrace a bezplatné použití v základní verzi </a:t>
            </a:r>
          </a:p>
          <a:p>
            <a:pPr marL="0" indent="0">
              <a:buNone/>
            </a:pPr>
            <a:r>
              <a:rPr lang="cs-CZ" dirty="0"/>
              <a:t>Více informací: </a:t>
            </a:r>
            <a:br>
              <a:rPr lang="en-US" dirty="0"/>
            </a:br>
            <a:r>
              <a:rPr lang="en-US" sz="1800" dirty="0">
                <a:hlinkClick r:id="rId2"/>
              </a:rPr>
              <a:t>Skype | Stay connected with free video calls worldwide</a:t>
            </a:r>
            <a:endParaRPr lang="de-DE" sz="1800" dirty="0"/>
          </a:p>
        </p:txBody>
      </p:sp>
      <p:sp>
        <p:nvSpPr>
          <p:cNvPr id="7" name="Inhaltsplatzhalter 2">
            <a:extLst>
              <a:ext uri="{FF2B5EF4-FFF2-40B4-BE49-F238E27FC236}">
                <a16:creationId xmlns:a16="http://schemas.microsoft.com/office/drawing/2014/main" id="{B9A60F89-486D-4C5D-A85D-8FFC2C8A580B}"/>
              </a:ext>
            </a:extLst>
          </p:cNvPr>
          <p:cNvSpPr txBox="1">
            <a:spLocks/>
          </p:cNvSpPr>
          <p:nvPr/>
        </p:nvSpPr>
        <p:spPr>
          <a:xfrm>
            <a:off x="1097280" y="1845734"/>
            <a:ext cx="10058400" cy="402336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None/>
            </a:pPr>
            <a:r>
              <a:rPr lang="cs-CZ" dirty="0"/>
              <a:t>Populární pro živé video hovory</a:t>
            </a:r>
            <a:r>
              <a:rPr lang="de-DE" dirty="0"/>
              <a:t>: Skype  </a:t>
            </a:r>
          </a:p>
        </p:txBody>
      </p:sp>
      <p:pic>
        <p:nvPicPr>
          <p:cNvPr id="5" name="Grafik 4">
            <a:extLst>
              <a:ext uri="{FF2B5EF4-FFF2-40B4-BE49-F238E27FC236}">
                <a16:creationId xmlns:a16="http://schemas.microsoft.com/office/drawing/2014/main" id="{74E96D87-1621-4A9A-9801-CD6A5609772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6031"/>
          <a:stretch/>
        </p:blipFill>
        <p:spPr>
          <a:xfrm>
            <a:off x="1036320" y="2495578"/>
            <a:ext cx="5672829" cy="3761935"/>
          </a:xfrm>
          <a:prstGeom prst="rect">
            <a:avLst/>
          </a:prstGeom>
        </p:spPr>
      </p:pic>
    </p:spTree>
    <p:extLst>
      <p:ext uri="{BB962C8B-B14F-4D97-AF65-F5344CB8AC3E}">
        <p14:creationId xmlns:p14="http://schemas.microsoft.com/office/powerpoint/2010/main" val="26351252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55E8EAC-66F4-45BF-BDA5-CA549CFA9F97}"/>
              </a:ext>
            </a:extLst>
          </p:cNvPr>
          <p:cNvSpPr>
            <a:spLocks noGrp="1"/>
          </p:cNvSpPr>
          <p:nvPr>
            <p:ph type="title"/>
          </p:nvPr>
        </p:nvSpPr>
        <p:spPr/>
        <p:txBody>
          <a:bodyPr/>
          <a:lstStyle/>
          <a:p>
            <a:r>
              <a:rPr lang="cs-CZ" dirty="0"/>
              <a:t>Populární streamovací platformy</a:t>
            </a:r>
            <a:endParaRPr lang="de-DE" dirty="0"/>
          </a:p>
        </p:txBody>
      </p:sp>
      <p:sp>
        <p:nvSpPr>
          <p:cNvPr id="3" name="Inhaltsplatzhalter 2">
            <a:extLst>
              <a:ext uri="{FF2B5EF4-FFF2-40B4-BE49-F238E27FC236}">
                <a16:creationId xmlns:a16="http://schemas.microsoft.com/office/drawing/2014/main" id="{7DAD6D95-3044-42AD-970C-C648DE131BB3}"/>
              </a:ext>
            </a:extLst>
          </p:cNvPr>
          <p:cNvSpPr>
            <a:spLocks noGrp="1"/>
          </p:cNvSpPr>
          <p:nvPr>
            <p:ph idx="1"/>
          </p:nvPr>
        </p:nvSpPr>
        <p:spPr>
          <a:xfrm>
            <a:off x="6933459" y="2495578"/>
            <a:ext cx="3747109" cy="3781887"/>
          </a:xfrm>
          <a:solidFill>
            <a:schemeClr val="tx2">
              <a:lumMod val="20000"/>
              <a:lumOff val="80000"/>
            </a:schemeClr>
          </a:solidFill>
          <a:ln>
            <a:solidFill>
              <a:srgbClr val="002060"/>
            </a:solidFill>
          </a:ln>
        </p:spPr>
        <p:txBody>
          <a:bodyPr>
            <a:normAutofit/>
          </a:bodyPr>
          <a:lstStyle/>
          <a:p>
            <a:pPr marL="0" indent="0">
              <a:buNone/>
            </a:pPr>
            <a:endParaRPr lang="cs-CZ" dirty="0"/>
          </a:p>
          <a:p>
            <a:pPr marL="0" indent="0">
              <a:buNone/>
            </a:pPr>
            <a:r>
              <a:rPr lang="cs-CZ" dirty="0"/>
              <a:t>Zoom je streamovací platforma pro interakci s videem, </a:t>
            </a:r>
            <a:r>
              <a:rPr lang="cs-CZ" dirty="0" err="1"/>
              <a:t>chatem</a:t>
            </a:r>
            <a:r>
              <a:rPr lang="cs-CZ" dirty="0"/>
              <a:t> a provozování online webinářů a událostí. Nabízí mnoho různých možností výměny: </a:t>
            </a:r>
          </a:p>
          <a:p>
            <a:pPr marL="0" indent="0">
              <a:buNone/>
            </a:pPr>
            <a:r>
              <a:rPr lang="cs-CZ" sz="1900" dirty="0"/>
              <a:t>      Součástí jsou také tzv. </a:t>
            </a:r>
            <a:r>
              <a:rPr lang="cs-CZ" sz="1900" dirty="0" err="1"/>
              <a:t>breakout</a:t>
            </a:r>
            <a:r>
              <a:rPr lang="cs-CZ" sz="1900" dirty="0"/>
              <a:t> </a:t>
            </a:r>
            <a:r>
              <a:rPr lang="cs-CZ" sz="1900" dirty="0" err="1"/>
              <a:t>rooms</a:t>
            </a:r>
            <a:r>
              <a:rPr lang="cs-CZ" sz="1900" dirty="0"/>
              <a:t> a sdílení obrazovky! </a:t>
            </a:r>
          </a:p>
          <a:p>
            <a:pPr marL="0" indent="0">
              <a:buNone/>
            </a:pPr>
            <a:r>
              <a:rPr lang="cs-CZ" dirty="0"/>
              <a:t>Další informace:</a:t>
            </a:r>
            <a:br>
              <a:rPr lang="de-DE" dirty="0"/>
            </a:br>
            <a:r>
              <a:rPr lang="en-US" sz="1800" dirty="0">
                <a:hlinkClick r:id="rId2"/>
              </a:rPr>
              <a:t>Video Conferencing, Cloud Phone, Webinars, Chat, Virtual Events | Zoom</a:t>
            </a:r>
            <a:endParaRPr lang="de-DE" dirty="0"/>
          </a:p>
        </p:txBody>
      </p:sp>
      <p:sp>
        <p:nvSpPr>
          <p:cNvPr id="7" name="Inhaltsplatzhalter 2">
            <a:extLst>
              <a:ext uri="{FF2B5EF4-FFF2-40B4-BE49-F238E27FC236}">
                <a16:creationId xmlns:a16="http://schemas.microsoft.com/office/drawing/2014/main" id="{B9A60F89-486D-4C5D-A85D-8FFC2C8A580B}"/>
              </a:ext>
            </a:extLst>
          </p:cNvPr>
          <p:cNvSpPr txBox="1">
            <a:spLocks/>
          </p:cNvSpPr>
          <p:nvPr/>
        </p:nvSpPr>
        <p:spPr>
          <a:xfrm>
            <a:off x="1097280" y="1845734"/>
            <a:ext cx="10058400" cy="402336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None/>
            </a:pPr>
            <a:r>
              <a:rPr lang="cs-CZ" dirty="0"/>
              <a:t>Populární pro živé video hovory</a:t>
            </a:r>
            <a:r>
              <a:rPr lang="de-DE" dirty="0"/>
              <a:t>: </a:t>
            </a:r>
            <a:r>
              <a:rPr lang="en-US" dirty="0"/>
              <a:t>Zoom</a:t>
            </a:r>
            <a:endParaRPr lang="de-DE" dirty="0"/>
          </a:p>
        </p:txBody>
      </p:sp>
      <p:pic>
        <p:nvPicPr>
          <p:cNvPr id="5" name="Grafik 4">
            <a:extLst>
              <a:ext uri="{FF2B5EF4-FFF2-40B4-BE49-F238E27FC236}">
                <a16:creationId xmlns:a16="http://schemas.microsoft.com/office/drawing/2014/main" id="{74E96D87-1621-4A9A-9801-CD6A5609772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5225" b="5206"/>
          <a:stretch/>
        </p:blipFill>
        <p:spPr>
          <a:xfrm>
            <a:off x="1097280" y="2475092"/>
            <a:ext cx="5660284" cy="3802373"/>
          </a:xfrm>
          <a:prstGeom prst="rect">
            <a:avLst/>
          </a:prstGeom>
        </p:spPr>
      </p:pic>
    </p:spTree>
    <p:extLst>
      <p:ext uri="{BB962C8B-B14F-4D97-AF65-F5344CB8AC3E}">
        <p14:creationId xmlns:p14="http://schemas.microsoft.com/office/powerpoint/2010/main" val="11325274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55E8EAC-66F4-45BF-BDA5-CA549CFA9F97}"/>
              </a:ext>
            </a:extLst>
          </p:cNvPr>
          <p:cNvSpPr>
            <a:spLocks noGrp="1"/>
          </p:cNvSpPr>
          <p:nvPr>
            <p:ph type="title"/>
          </p:nvPr>
        </p:nvSpPr>
        <p:spPr/>
        <p:txBody>
          <a:bodyPr/>
          <a:lstStyle/>
          <a:p>
            <a:r>
              <a:rPr lang="cs-CZ" dirty="0"/>
              <a:t>Populární streamovací platformy</a:t>
            </a:r>
            <a:endParaRPr lang="de-DE" dirty="0"/>
          </a:p>
        </p:txBody>
      </p:sp>
      <p:sp>
        <p:nvSpPr>
          <p:cNvPr id="3" name="Inhaltsplatzhalter 2">
            <a:extLst>
              <a:ext uri="{FF2B5EF4-FFF2-40B4-BE49-F238E27FC236}">
                <a16:creationId xmlns:a16="http://schemas.microsoft.com/office/drawing/2014/main" id="{7DAD6D95-3044-42AD-970C-C648DE131BB3}"/>
              </a:ext>
            </a:extLst>
          </p:cNvPr>
          <p:cNvSpPr>
            <a:spLocks noGrp="1"/>
          </p:cNvSpPr>
          <p:nvPr>
            <p:ph idx="1"/>
          </p:nvPr>
        </p:nvSpPr>
        <p:spPr>
          <a:xfrm>
            <a:off x="6933459" y="2495578"/>
            <a:ext cx="4312717" cy="3781887"/>
          </a:xfrm>
          <a:solidFill>
            <a:schemeClr val="tx2">
              <a:lumMod val="20000"/>
              <a:lumOff val="80000"/>
            </a:schemeClr>
          </a:solidFill>
          <a:ln>
            <a:solidFill>
              <a:srgbClr val="002060"/>
            </a:solidFill>
          </a:ln>
        </p:spPr>
        <p:txBody>
          <a:bodyPr>
            <a:normAutofit/>
          </a:bodyPr>
          <a:lstStyle/>
          <a:p>
            <a:r>
              <a:rPr lang="cs-CZ" dirty="0" err="1"/>
              <a:t>Twitch</a:t>
            </a:r>
            <a:r>
              <a:rPr lang="cs-CZ" dirty="0"/>
              <a:t> je platforma pro živé vysílání specializující se na videohry, která se otevřela pro mnoho typů událostí, jako jsou koncerty nebo živé talk show ve formátu „jen chatování“, ale stále ji používají především hráči k vysílání videoher. </a:t>
            </a:r>
          </a:p>
          <a:p>
            <a:pPr marL="0" indent="0">
              <a:buNone/>
            </a:pPr>
            <a:r>
              <a:rPr lang="cs-CZ" dirty="0"/>
              <a:t>Další informace:</a:t>
            </a:r>
          </a:p>
          <a:p>
            <a:pPr marL="0" indent="0">
              <a:buNone/>
            </a:pPr>
            <a:r>
              <a:rPr lang="de-DE" dirty="0">
                <a:hlinkClick r:id="rId2"/>
              </a:rPr>
              <a:t>https://www.twitch.tv/</a:t>
            </a:r>
            <a:r>
              <a:rPr lang="de-DE" dirty="0"/>
              <a:t> </a:t>
            </a:r>
          </a:p>
        </p:txBody>
      </p:sp>
      <p:pic>
        <p:nvPicPr>
          <p:cNvPr id="6" name="Grafik 5">
            <a:extLst>
              <a:ext uri="{FF2B5EF4-FFF2-40B4-BE49-F238E27FC236}">
                <a16:creationId xmlns:a16="http://schemas.microsoft.com/office/drawing/2014/main" id="{9FDE2B83-3FFF-4EA7-9943-B8F7A7131F9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7280" y="2495577"/>
            <a:ext cx="5672830" cy="3781887"/>
          </a:xfrm>
          <a:prstGeom prst="rect">
            <a:avLst/>
          </a:prstGeom>
        </p:spPr>
      </p:pic>
      <p:sp>
        <p:nvSpPr>
          <p:cNvPr id="7" name="Inhaltsplatzhalter 2">
            <a:extLst>
              <a:ext uri="{FF2B5EF4-FFF2-40B4-BE49-F238E27FC236}">
                <a16:creationId xmlns:a16="http://schemas.microsoft.com/office/drawing/2014/main" id="{B9A60F89-486D-4C5D-A85D-8FFC2C8A580B}"/>
              </a:ext>
            </a:extLst>
          </p:cNvPr>
          <p:cNvSpPr txBox="1">
            <a:spLocks/>
          </p:cNvSpPr>
          <p:nvPr/>
        </p:nvSpPr>
        <p:spPr>
          <a:xfrm>
            <a:off x="1097280" y="1845734"/>
            <a:ext cx="10058400" cy="402336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None/>
            </a:pPr>
            <a:r>
              <a:rPr lang="cs-CZ" dirty="0"/>
              <a:t>Oblíbené zejména u hráčů počítačových her (</a:t>
            </a:r>
            <a:r>
              <a:rPr lang="cs-CZ" dirty="0" err="1"/>
              <a:t>gamerů</a:t>
            </a:r>
            <a:r>
              <a:rPr lang="cs-CZ" dirty="0"/>
              <a:t>)</a:t>
            </a:r>
            <a:endParaRPr lang="de-DE" dirty="0"/>
          </a:p>
        </p:txBody>
      </p:sp>
    </p:spTree>
    <p:extLst>
      <p:ext uri="{BB962C8B-B14F-4D97-AF65-F5344CB8AC3E}">
        <p14:creationId xmlns:p14="http://schemas.microsoft.com/office/powerpoint/2010/main" val="7006797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nhaltsplatzhalter 4">
            <a:extLst>
              <a:ext uri="{FF2B5EF4-FFF2-40B4-BE49-F238E27FC236}">
                <a16:creationId xmlns:a16="http://schemas.microsoft.com/office/drawing/2014/main" id="{535B699E-3C10-4F45-AE13-D2BF822E099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6949" y="1461154"/>
            <a:ext cx="6260171" cy="4165140"/>
          </a:xfrm>
          <a:prstGeom prst="rect">
            <a:avLst/>
          </a:prstGeom>
        </p:spPr>
      </p:pic>
      <p:sp>
        <p:nvSpPr>
          <p:cNvPr id="3" name="Rechteck 2">
            <a:extLst>
              <a:ext uri="{FF2B5EF4-FFF2-40B4-BE49-F238E27FC236}">
                <a16:creationId xmlns:a16="http://schemas.microsoft.com/office/drawing/2014/main" id="{7F9F627C-E097-49CC-84F7-2C0DFD070EED}"/>
              </a:ext>
            </a:extLst>
          </p:cNvPr>
          <p:cNvSpPr/>
          <p:nvPr/>
        </p:nvSpPr>
        <p:spPr>
          <a:xfrm>
            <a:off x="6577120" y="2959437"/>
            <a:ext cx="5530213" cy="2862322"/>
          </a:xfrm>
          <a:prstGeom prst="rect">
            <a:avLst/>
          </a:prstGeom>
        </p:spPr>
        <p:txBody>
          <a:bodyPr wrap="square">
            <a:spAutoFit/>
          </a:bodyPr>
          <a:lstStyle/>
          <a:p>
            <a:r>
              <a:rPr lang="en-US" sz="6000" b="1" dirty="0">
                <a:solidFill>
                  <a:schemeClr val="bg2">
                    <a:lumMod val="75000"/>
                  </a:schemeClr>
                </a:solidFill>
              </a:rPr>
              <a:t>Platformy pro </a:t>
            </a:r>
            <a:r>
              <a:rPr lang="cs-CZ" sz="6000" b="1" dirty="0">
                <a:solidFill>
                  <a:schemeClr val="bg2">
                    <a:lumMod val="75000"/>
                  </a:schemeClr>
                </a:solidFill>
              </a:rPr>
              <a:t>streamování</a:t>
            </a:r>
            <a:r>
              <a:rPr lang="en-US" sz="6000" b="1" dirty="0">
                <a:solidFill>
                  <a:schemeClr val="bg2">
                    <a:lumMod val="75000"/>
                  </a:schemeClr>
                </a:solidFill>
              </a:rPr>
              <a:t> </a:t>
            </a:r>
            <a:r>
              <a:rPr lang="cs-CZ" sz="6000" b="1" dirty="0">
                <a:solidFill>
                  <a:schemeClr val="bg2">
                    <a:lumMod val="75000"/>
                  </a:schemeClr>
                </a:solidFill>
              </a:rPr>
              <a:t>videa</a:t>
            </a:r>
            <a:r>
              <a:rPr lang="en-US" sz="6000" b="1" dirty="0">
                <a:solidFill>
                  <a:schemeClr val="bg2">
                    <a:lumMod val="75000"/>
                  </a:schemeClr>
                </a:solidFill>
              </a:rPr>
              <a:t> a </a:t>
            </a:r>
            <a:r>
              <a:rPr lang="cs-CZ" sz="6000" b="1" dirty="0">
                <a:solidFill>
                  <a:schemeClr val="bg2">
                    <a:lumMod val="75000"/>
                  </a:schemeClr>
                </a:solidFill>
              </a:rPr>
              <a:t>hudby</a:t>
            </a:r>
          </a:p>
        </p:txBody>
      </p:sp>
    </p:spTree>
    <p:extLst>
      <p:ext uri="{BB962C8B-B14F-4D97-AF65-F5344CB8AC3E}">
        <p14:creationId xmlns:p14="http://schemas.microsoft.com/office/powerpoint/2010/main" val="3413499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8041CF5-EC2B-4CD9-A5BF-709986590A03}"/>
              </a:ext>
            </a:extLst>
          </p:cNvPr>
          <p:cNvSpPr>
            <a:spLocks noGrp="1"/>
          </p:cNvSpPr>
          <p:nvPr>
            <p:ph type="title"/>
          </p:nvPr>
        </p:nvSpPr>
        <p:spPr>
          <a:xfrm>
            <a:off x="780585" y="286603"/>
            <a:ext cx="10375095" cy="1450757"/>
          </a:xfrm>
        </p:spPr>
        <p:txBody>
          <a:bodyPr>
            <a:normAutofit/>
          </a:bodyPr>
          <a:lstStyle/>
          <a:p>
            <a:r>
              <a:rPr lang="cs-CZ" sz="4800" dirty="0"/>
              <a:t>Informace o streamovací platformě: </a:t>
            </a:r>
            <a:br>
              <a:rPr lang="cs-CZ" sz="4800" dirty="0"/>
            </a:br>
            <a:r>
              <a:rPr lang="cs-CZ" sz="4800" dirty="0"/>
              <a:t>Hudba </a:t>
            </a:r>
            <a:endParaRPr lang="de-DE" dirty="0"/>
          </a:p>
        </p:txBody>
      </p:sp>
      <p:sp>
        <p:nvSpPr>
          <p:cNvPr id="3" name="Inhaltsplatzhalter 2">
            <a:extLst>
              <a:ext uri="{FF2B5EF4-FFF2-40B4-BE49-F238E27FC236}">
                <a16:creationId xmlns:a16="http://schemas.microsoft.com/office/drawing/2014/main" id="{B4B54B01-E28D-4A0B-8FF7-CB08F18B2554}"/>
              </a:ext>
            </a:extLst>
          </p:cNvPr>
          <p:cNvSpPr>
            <a:spLocks noGrp="1"/>
          </p:cNvSpPr>
          <p:nvPr>
            <p:ph idx="1"/>
          </p:nvPr>
        </p:nvSpPr>
        <p:spPr>
          <a:xfrm>
            <a:off x="1097280" y="1845734"/>
            <a:ext cx="10058400" cy="4023360"/>
          </a:xfrm>
        </p:spPr>
        <p:txBody>
          <a:bodyPr>
            <a:normAutofit/>
          </a:bodyPr>
          <a:lstStyle/>
          <a:p>
            <a:pPr marL="0" indent="0">
              <a:buNone/>
            </a:pPr>
            <a:r>
              <a:rPr lang="cs-CZ" b="1" dirty="0"/>
              <a:t>2. Platformy pro streamování videa nebo hudby </a:t>
            </a:r>
          </a:p>
          <a:p>
            <a:pPr>
              <a:buFont typeface="Wingdings" panose="05000000000000000000" pitchFamily="2" charset="2"/>
              <a:buChar char="§"/>
            </a:pPr>
            <a:r>
              <a:rPr lang="cs-CZ" b="1" dirty="0"/>
              <a:t>Platformy pro streamování videa: angl. </a:t>
            </a:r>
            <a:r>
              <a:rPr lang="en-US" b="1" dirty="0"/>
              <a:t>Subscription video on demand </a:t>
            </a:r>
            <a:r>
              <a:rPr lang="cs-CZ" b="1" dirty="0"/>
              <a:t>(krátké </a:t>
            </a:r>
            <a:r>
              <a:rPr lang="cs-CZ" b="1" dirty="0" err="1"/>
              <a:t>SVoD</a:t>
            </a:r>
            <a:r>
              <a:rPr lang="cs-CZ" b="1" dirty="0"/>
              <a:t>) </a:t>
            </a:r>
          </a:p>
          <a:p>
            <a:pPr>
              <a:buFont typeface="Wingdings" panose="05000000000000000000" pitchFamily="2" charset="2"/>
              <a:buChar char="§"/>
            </a:pPr>
            <a:r>
              <a:rPr lang="cs-CZ" dirty="0"/>
              <a:t>pro streamování seriálů, dokumentů, filmů a dalších formátů video zábavy </a:t>
            </a:r>
          </a:p>
          <a:p>
            <a:pPr>
              <a:buFont typeface="Wingdings" panose="05000000000000000000" pitchFamily="2" charset="2"/>
              <a:buChar char="§"/>
            </a:pPr>
            <a:r>
              <a:rPr lang="cs-CZ" dirty="0"/>
              <a:t>uživatel získá neomezený přístup k digitální knihovně videoobsahu za měsíční poplatek (obvykle k dispozici jako předplatné) </a:t>
            </a:r>
          </a:p>
          <a:p>
            <a:pPr>
              <a:buFont typeface="Wingdings" panose="05000000000000000000" pitchFamily="2" charset="2"/>
              <a:buChar char="§"/>
            </a:pPr>
            <a:r>
              <a:rPr lang="cs-CZ" dirty="0"/>
              <a:t>filmy a televizní seriály pak mohou uživatelé </a:t>
            </a:r>
            <a:r>
              <a:rPr lang="cs-CZ" dirty="0" err="1"/>
              <a:t>streamovat</a:t>
            </a:r>
            <a:r>
              <a:rPr lang="cs-CZ" dirty="0"/>
              <a:t> přes internet na různých zařízeních.</a:t>
            </a:r>
          </a:p>
          <a:p>
            <a:pPr>
              <a:buFont typeface="Wingdings" panose="05000000000000000000" pitchFamily="2" charset="2"/>
              <a:buChar char="§"/>
            </a:pPr>
            <a:endParaRPr lang="en-US" dirty="0"/>
          </a:p>
          <a:p>
            <a:pPr>
              <a:buFont typeface="Wingdings" panose="05000000000000000000" pitchFamily="2" charset="2"/>
              <a:buChar char="§"/>
            </a:pPr>
            <a:r>
              <a:rPr lang="cs-CZ" dirty="0"/>
              <a:t>Známí poskytovatelé video streamů</a:t>
            </a:r>
            <a:r>
              <a:rPr lang="en-US" dirty="0"/>
              <a:t>: Netflix, </a:t>
            </a:r>
            <a:r>
              <a:rPr lang="cs-CZ" dirty="0"/>
              <a:t>H</a:t>
            </a:r>
            <a:r>
              <a:rPr lang="en-US" dirty="0"/>
              <a:t>ulu </a:t>
            </a:r>
            <a:r>
              <a:rPr lang="cs-CZ" dirty="0"/>
              <a:t>nebo</a:t>
            </a:r>
            <a:r>
              <a:rPr lang="en-US" dirty="0"/>
              <a:t> Amazon Prime Video</a:t>
            </a:r>
            <a:endParaRPr lang="de-DE" b="1" dirty="0"/>
          </a:p>
          <a:p>
            <a:pPr marL="0" indent="0">
              <a:buNone/>
            </a:pPr>
            <a:endParaRPr lang="de-DE" dirty="0"/>
          </a:p>
        </p:txBody>
      </p:sp>
      <p:sp>
        <p:nvSpPr>
          <p:cNvPr id="4" name="Rechteck 3">
            <a:extLst>
              <a:ext uri="{FF2B5EF4-FFF2-40B4-BE49-F238E27FC236}">
                <a16:creationId xmlns:a16="http://schemas.microsoft.com/office/drawing/2014/main" id="{20BEC9E8-10F6-4400-8C69-12B9AE8FAA8E}"/>
              </a:ext>
            </a:extLst>
          </p:cNvPr>
          <p:cNvSpPr/>
          <p:nvPr/>
        </p:nvSpPr>
        <p:spPr>
          <a:xfrm>
            <a:off x="7535159" y="5977468"/>
            <a:ext cx="6096000" cy="307777"/>
          </a:xfrm>
          <a:prstGeom prst="rect">
            <a:avLst/>
          </a:prstGeom>
        </p:spPr>
        <p:txBody>
          <a:bodyPr>
            <a:spAutoFit/>
          </a:bodyPr>
          <a:lstStyle/>
          <a:p>
            <a:r>
              <a:rPr lang="de-DE" sz="1400" dirty="0" err="1"/>
              <a:t>see</a:t>
            </a:r>
            <a:r>
              <a:rPr lang="de-DE" sz="1400" dirty="0"/>
              <a:t> </a:t>
            </a:r>
            <a:r>
              <a:rPr lang="de-DE" sz="1400" dirty="0">
                <a:hlinkClick r:id="rId2">
                  <a:extLst>
                    <a:ext uri="{A12FA001-AC4F-418D-AE19-62706E023703}">
                      <ahyp:hlinkClr xmlns:ahyp="http://schemas.microsoft.com/office/drawing/2018/hyperlinkcolor" val="tx"/>
                    </a:ext>
                  </a:extLst>
                </a:hlinkClick>
              </a:rPr>
              <a:t>Video-Streaming </a:t>
            </a:r>
            <a:r>
              <a:rPr lang="de-DE" sz="1200" dirty="0">
                <a:hlinkClick r:id="rId2">
                  <a:extLst>
                    <a:ext uri="{A12FA001-AC4F-418D-AE19-62706E023703}">
                      <ahyp:hlinkClr xmlns:ahyp="http://schemas.microsoft.com/office/drawing/2018/hyperlinkcolor" val="tx"/>
                    </a:ext>
                  </a:extLst>
                </a:hlinkClick>
              </a:rPr>
              <a:t>(</a:t>
            </a:r>
            <a:r>
              <a:rPr lang="de-DE" sz="1200" dirty="0" err="1">
                <a:hlinkClick r:id="rId2">
                  <a:extLst>
                    <a:ext uri="{A12FA001-AC4F-418D-AE19-62706E023703}">
                      <ahyp:hlinkClr xmlns:ahyp="http://schemas.microsoft.com/office/drawing/2018/hyperlinkcolor" val="tx"/>
                    </a:ext>
                  </a:extLst>
                </a:hlinkClick>
              </a:rPr>
              <a:t>SVoD</a:t>
            </a:r>
            <a:r>
              <a:rPr lang="de-DE" sz="1200" dirty="0">
                <a:hlinkClick r:id="rId2">
                  <a:extLst>
                    <a:ext uri="{A12FA001-AC4F-418D-AE19-62706E023703}">
                      <ahyp:hlinkClr xmlns:ahyp="http://schemas.microsoft.com/office/drawing/2018/hyperlinkcolor" val="tx"/>
                    </a:ext>
                  </a:extLst>
                </a:hlinkClick>
              </a:rPr>
              <a:t>) - Deutschland | Statista Marktprognose</a:t>
            </a:r>
            <a:endParaRPr lang="de-DE" sz="1200" dirty="0"/>
          </a:p>
        </p:txBody>
      </p:sp>
    </p:spTree>
    <p:extLst>
      <p:ext uri="{BB962C8B-B14F-4D97-AF65-F5344CB8AC3E}">
        <p14:creationId xmlns:p14="http://schemas.microsoft.com/office/powerpoint/2010/main" val="12195716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7EFEDED-6FBE-4EF7-A9BF-09E6EE53E9AB}"/>
              </a:ext>
            </a:extLst>
          </p:cNvPr>
          <p:cNvSpPr>
            <a:spLocks noGrp="1"/>
          </p:cNvSpPr>
          <p:nvPr>
            <p:ph type="title"/>
          </p:nvPr>
        </p:nvSpPr>
        <p:spPr/>
        <p:txBody>
          <a:bodyPr>
            <a:normAutofit/>
          </a:bodyPr>
          <a:lstStyle/>
          <a:p>
            <a:r>
              <a:rPr lang="cs-CZ" dirty="0"/>
              <a:t>Platformy pro streamování videa </a:t>
            </a:r>
            <a:br>
              <a:rPr lang="cs-CZ" dirty="0"/>
            </a:br>
            <a:r>
              <a:rPr lang="cs-CZ" dirty="0"/>
              <a:t>Čísla a data: Německo </a:t>
            </a:r>
          </a:p>
        </p:txBody>
      </p:sp>
      <p:sp>
        <p:nvSpPr>
          <p:cNvPr id="3" name="Inhaltsplatzhalter 2">
            <a:extLst>
              <a:ext uri="{FF2B5EF4-FFF2-40B4-BE49-F238E27FC236}">
                <a16:creationId xmlns:a16="http://schemas.microsoft.com/office/drawing/2014/main" id="{E54ABFD9-789A-4881-9BC7-23EA8B841717}"/>
              </a:ext>
            </a:extLst>
          </p:cNvPr>
          <p:cNvSpPr>
            <a:spLocks noGrp="1"/>
          </p:cNvSpPr>
          <p:nvPr>
            <p:ph idx="1"/>
          </p:nvPr>
        </p:nvSpPr>
        <p:spPr>
          <a:xfrm>
            <a:off x="1097280" y="1845734"/>
            <a:ext cx="8712545" cy="4023360"/>
          </a:xfrm>
        </p:spPr>
        <p:txBody>
          <a:bodyPr>
            <a:normAutofit fontScale="92500" lnSpcReduction="10000"/>
          </a:bodyPr>
          <a:lstStyle/>
          <a:p>
            <a:pPr marL="0" indent="0" fontAlgn="base">
              <a:buNone/>
            </a:pPr>
            <a:r>
              <a:rPr lang="cs-CZ" sz="2200" b="1" dirty="0"/>
              <a:t>Fakta a čísla z Německa (2021): segment video streamování (</a:t>
            </a:r>
            <a:r>
              <a:rPr lang="cs-CZ" sz="2200" b="1" dirty="0" err="1"/>
              <a:t>SVoD</a:t>
            </a:r>
            <a:r>
              <a:rPr lang="cs-CZ" sz="2200" b="1" dirty="0"/>
              <a:t>)</a:t>
            </a:r>
          </a:p>
          <a:p>
            <a:pPr marL="0" indent="0" fontAlgn="base">
              <a:buNone/>
            </a:pPr>
            <a:r>
              <a:rPr lang="cs-CZ" sz="1800" b="1" dirty="0"/>
              <a:t>Obrat v segmentu video streamování (</a:t>
            </a:r>
            <a:r>
              <a:rPr lang="cs-CZ" sz="1800" b="1" dirty="0" err="1"/>
              <a:t>SVoD</a:t>
            </a:r>
            <a:r>
              <a:rPr lang="cs-CZ" sz="1800" b="1" dirty="0"/>
              <a:t>) bude v roce 2021 činit přibližně 1 887 milionů EUR</a:t>
            </a:r>
          </a:p>
          <a:p>
            <a:pPr fontAlgn="base">
              <a:buFont typeface="Wingdings" panose="05000000000000000000" pitchFamily="2" charset="2"/>
              <a:buChar char="§"/>
            </a:pPr>
            <a:r>
              <a:rPr lang="cs-CZ" sz="1800" dirty="0"/>
              <a:t>  Průměrný příjem na uživatele (ARPU) (2021): očekává se, že bude 80,08 EUR</a:t>
            </a:r>
          </a:p>
          <a:p>
            <a:pPr fontAlgn="base">
              <a:buFont typeface="Wingdings" panose="05000000000000000000" pitchFamily="2" charset="2"/>
              <a:buChar char="§"/>
            </a:pPr>
            <a:r>
              <a:rPr lang="cs-CZ" sz="1800" dirty="0"/>
              <a:t>  Podíl využití Amazon Prime Video (2020) je cca 40 %</a:t>
            </a:r>
          </a:p>
          <a:p>
            <a:pPr fontAlgn="base">
              <a:buFont typeface="Wingdings" panose="05000000000000000000" pitchFamily="2" charset="2"/>
              <a:buChar char="§"/>
            </a:pPr>
            <a:r>
              <a:rPr lang="cs-CZ" sz="1800" dirty="0"/>
              <a:t>  Míra průniku na trh 2021: 28,1 % // 2025 očekáváno 33,0 %</a:t>
            </a:r>
          </a:p>
          <a:p>
            <a:pPr fontAlgn="base">
              <a:buFont typeface="Wingdings" panose="05000000000000000000" pitchFamily="2" charset="2"/>
              <a:buChar char="§"/>
            </a:pPr>
            <a:endParaRPr lang="cs-CZ" sz="1800" dirty="0"/>
          </a:p>
          <a:p>
            <a:pPr marL="0" indent="0" fontAlgn="base">
              <a:buNone/>
            </a:pPr>
            <a:r>
              <a:rPr lang="cs-CZ" sz="1800" b="1" dirty="0"/>
              <a:t>Výhled pro 2025:</a:t>
            </a:r>
          </a:p>
          <a:p>
            <a:pPr fontAlgn="base">
              <a:buFont typeface="Wingdings" panose="05000000000000000000" pitchFamily="2" charset="2"/>
              <a:buChar char="§"/>
            </a:pPr>
            <a:r>
              <a:rPr lang="cs-CZ" sz="1800" dirty="0"/>
              <a:t>  Dosažený objem trhu ve výši 2 947 milionů EUR</a:t>
            </a:r>
          </a:p>
          <a:p>
            <a:pPr fontAlgn="base">
              <a:buFont typeface="Wingdings" panose="05000000000000000000" pitchFamily="2" charset="2"/>
              <a:buChar char="§"/>
            </a:pPr>
            <a:r>
              <a:rPr lang="cs-CZ" sz="1800" dirty="0"/>
              <a:t>  odpovídá ročnímu růstu tržeb o 11,79 % (CAGR 2021-2025).</a:t>
            </a:r>
          </a:p>
          <a:p>
            <a:pPr fontAlgn="base">
              <a:buFont typeface="Wingdings" panose="05000000000000000000" pitchFamily="2" charset="2"/>
              <a:buChar char="§"/>
            </a:pPr>
            <a:r>
              <a:rPr lang="cs-CZ" sz="1800" dirty="0"/>
              <a:t>  Uživatelé: 27,6 milionů uživatelů </a:t>
            </a:r>
          </a:p>
        </p:txBody>
      </p:sp>
      <p:sp>
        <p:nvSpPr>
          <p:cNvPr id="4" name="Rechteck 3">
            <a:extLst>
              <a:ext uri="{FF2B5EF4-FFF2-40B4-BE49-F238E27FC236}">
                <a16:creationId xmlns:a16="http://schemas.microsoft.com/office/drawing/2014/main" id="{E4103E58-73F7-44DC-A3D7-AF7DF36A917D}"/>
              </a:ext>
            </a:extLst>
          </p:cNvPr>
          <p:cNvSpPr/>
          <p:nvPr/>
        </p:nvSpPr>
        <p:spPr>
          <a:xfrm>
            <a:off x="7101526" y="5977468"/>
            <a:ext cx="6096000" cy="523220"/>
          </a:xfrm>
          <a:prstGeom prst="rect">
            <a:avLst/>
          </a:prstGeom>
        </p:spPr>
        <p:txBody>
          <a:bodyPr>
            <a:spAutoFit/>
          </a:bodyPr>
          <a:lstStyle/>
          <a:p>
            <a:pPr fontAlgn="base"/>
            <a:r>
              <a:rPr lang="de-DE" sz="1400" dirty="0" err="1"/>
              <a:t>see</a:t>
            </a:r>
            <a:r>
              <a:rPr lang="de-DE" sz="1400" dirty="0"/>
              <a:t> </a:t>
            </a:r>
            <a:r>
              <a:rPr lang="de-DE" sz="1400" dirty="0">
                <a:hlinkClick r:id="rId2">
                  <a:extLst>
                    <a:ext uri="{A12FA001-AC4F-418D-AE19-62706E023703}">
                      <ahyp:hlinkClr xmlns:ahyp="http://schemas.microsoft.com/office/drawing/2018/hyperlinkcolor" val="tx"/>
                    </a:ext>
                  </a:extLst>
                </a:hlinkClick>
              </a:rPr>
              <a:t>Video-Streaming (</a:t>
            </a:r>
            <a:r>
              <a:rPr lang="de-DE" sz="1400" dirty="0" err="1">
                <a:hlinkClick r:id="rId2">
                  <a:extLst>
                    <a:ext uri="{A12FA001-AC4F-418D-AE19-62706E023703}">
                      <ahyp:hlinkClr xmlns:ahyp="http://schemas.microsoft.com/office/drawing/2018/hyperlinkcolor" val="tx"/>
                    </a:ext>
                  </a:extLst>
                </a:hlinkClick>
              </a:rPr>
              <a:t>SVoD</a:t>
            </a:r>
            <a:r>
              <a:rPr lang="de-DE" sz="1400" dirty="0">
                <a:hlinkClick r:id="rId2">
                  <a:extLst>
                    <a:ext uri="{A12FA001-AC4F-418D-AE19-62706E023703}">
                      <ahyp:hlinkClr xmlns:ahyp="http://schemas.microsoft.com/office/drawing/2018/hyperlinkcolor" val="tx"/>
                    </a:ext>
                  </a:extLst>
                </a:hlinkClick>
              </a:rPr>
              <a:t>) - Deutschland | Statista Marktprognose</a:t>
            </a:r>
            <a:endParaRPr lang="de-DE" sz="1400" dirty="0"/>
          </a:p>
          <a:p>
            <a:pPr fontAlgn="base"/>
            <a:endParaRPr lang="de-DE" sz="1400" dirty="0"/>
          </a:p>
        </p:txBody>
      </p:sp>
    </p:spTree>
    <p:extLst>
      <p:ext uri="{BB962C8B-B14F-4D97-AF65-F5344CB8AC3E}">
        <p14:creationId xmlns:p14="http://schemas.microsoft.com/office/powerpoint/2010/main" val="38774610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7EFEDED-6FBE-4EF7-A9BF-09E6EE53E9AB}"/>
              </a:ext>
            </a:extLst>
          </p:cNvPr>
          <p:cNvSpPr>
            <a:spLocks noGrp="1"/>
          </p:cNvSpPr>
          <p:nvPr>
            <p:ph type="title"/>
          </p:nvPr>
        </p:nvSpPr>
        <p:spPr/>
        <p:txBody>
          <a:bodyPr>
            <a:normAutofit/>
          </a:bodyPr>
          <a:lstStyle/>
          <a:p>
            <a:r>
              <a:rPr lang="cs-CZ" dirty="0"/>
              <a:t>Platformy pro streamování videa </a:t>
            </a:r>
            <a:br>
              <a:rPr lang="cs-CZ" dirty="0"/>
            </a:br>
            <a:r>
              <a:rPr lang="cs-CZ" dirty="0"/>
              <a:t>Čísla a data: Španělsko </a:t>
            </a:r>
            <a:endParaRPr lang="de-DE" dirty="0"/>
          </a:p>
        </p:txBody>
      </p:sp>
      <p:sp>
        <p:nvSpPr>
          <p:cNvPr id="3" name="Inhaltsplatzhalter 2">
            <a:extLst>
              <a:ext uri="{FF2B5EF4-FFF2-40B4-BE49-F238E27FC236}">
                <a16:creationId xmlns:a16="http://schemas.microsoft.com/office/drawing/2014/main" id="{E54ABFD9-789A-4881-9BC7-23EA8B841717}"/>
              </a:ext>
            </a:extLst>
          </p:cNvPr>
          <p:cNvSpPr>
            <a:spLocks noGrp="1"/>
          </p:cNvSpPr>
          <p:nvPr>
            <p:ph idx="1"/>
          </p:nvPr>
        </p:nvSpPr>
        <p:spPr/>
        <p:txBody>
          <a:bodyPr>
            <a:normAutofit fontScale="77500" lnSpcReduction="20000"/>
          </a:bodyPr>
          <a:lstStyle/>
          <a:p>
            <a:pPr fontAlgn="base"/>
            <a:r>
              <a:rPr lang="cs-CZ" sz="2800" b="1" dirty="0"/>
              <a:t>Fakta a čísla ze Španělska (2021): segment video streamování (</a:t>
            </a:r>
            <a:r>
              <a:rPr lang="cs-CZ" sz="2800" b="1" dirty="0" err="1"/>
              <a:t>SVoD</a:t>
            </a:r>
            <a:r>
              <a:rPr lang="cs-CZ" sz="2800" b="1" dirty="0"/>
              <a:t>)</a:t>
            </a:r>
          </a:p>
          <a:p>
            <a:pPr fontAlgn="base">
              <a:buFont typeface="Wingdings" panose="05000000000000000000" pitchFamily="2" charset="2"/>
              <a:buChar char="§"/>
            </a:pPr>
            <a:r>
              <a:rPr lang="en-US" sz="2600" dirty="0"/>
              <a:t> </a:t>
            </a:r>
            <a:r>
              <a:rPr lang="cs-CZ" sz="2600" dirty="0"/>
              <a:t>Obrat</a:t>
            </a:r>
            <a:r>
              <a:rPr lang="en-US" sz="2600" dirty="0"/>
              <a:t> (2021): </a:t>
            </a:r>
            <a:r>
              <a:rPr lang="cs-CZ" sz="2600" dirty="0"/>
              <a:t>cca </a:t>
            </a:r>
            <a:r>
              <a:rPr lang="en-US" sz="2600" dirty="0"/>
              <a:t>698 mil</a:t>
            </a:r>
            <a:r>
              <a:rPr lang="cs-CZ" sz="2600" dirty="0"/>
              <a:t>i</a:t>
            </a:r>
            <a:r>
              <a:rPr lang="en-US" sz="2600" dirty="0"/>
              <a:t>on</a:t>
            </a:r>
            <a:r>
              <a:rPr lang="cs-CZ" sz="2600" dirty="0"/>
              <a:t>ů EUR</a:t>
            </a:r>
            <a:endParaRPr lang="en-US" sz="2600" dirty="0"/>
          </a:p>
          <a:p>
            <a:pPr fontAlgn="base">
              <a:buFont typeface="Wingdings" panose="05000000000000000000" pitchFamily="2" charset="2"/>
              <a:buChar char="§"/>
            </a:pPr>
            <a:r>
              <a:rPr lang="en-US" sz="2600" dirty="0"/>
              <a:t> </a:t>
            </a:r>
            <a:r>
              <a:rPr lang="cs-CZ" sz="2600" dirty="0"/>
              <a:t>Míra průniku na trh</a:t>
            </a:r>
            <a:r>
              <a:rPr lang="en-US" sz="2600" dirty="0"/>
              <a:t> (2021) 20</a:t>
            </a:r>
            <a:r>
              <a:rPr lang="cs-CZ" sz="2600" dirty="0"/>
              <a:t>,</a:t>
            </a:r>
            <a:r>
              <a:rPr lang="en-US" sz="2600" dirty="0"/>
              <a:t>9</a:t>
            </a:r>
            <a:r>
              <a:rPr lang="cs-CZ" sz="2600" dirty="0"/>
              <a:t> </a:t>
            </a:r>
            <a:r>
              <a:rPr lang="en-US" sz="2600" dirty="0"/>
              <a:t>% // </a:t>
            </a:r>
            <a:r>
              <a:rPr lang="cs-CZ" sz="2600" dirty="0"/>
              <a:t>rok</a:t>
            </a:r>
            <a:r>
              <a:rPr lang="en-US" sz="2600" dirty="0"/>
              <a:t> 2025: p</a:t>
            </a:r>
            <a:r>
              <a:rPr lang="cs-CZ" sz="2600" dirty="0" err="1"/>
              <a:t>ravděpodobně</a:t>
            </a:r>
            <a:r>
              <a:rPr lang="cs-CZ" sz="2600" dirty="0"/>
              <a:t> </a:t>
            </a:r>
            <a:r>
              <a:rPr lang="en-US" sz="2600" dirty="0"/>
              <a:t>23</a:t>
            </a:r>
            <a:r>
              <a:rPr lang="cs-CZ" sz="2600" dirty="0"/>
              <a:t>,</a:t>
            </a:r>
            <a:r>
              <a:rPr lang="en-US" sz="2600" dirty="0"/>
              <a:t>3%</a:t>
            </a:r>
          </a:p>
          <a:p>
            <a:pPr fontAlgn="base">
              <a:buFont typeface="Wingdings" panose="05000000000000000000" pitchFamily="2" charset="2"/>
              <a:buChar char="§"/>
            </a:pPr>
            <a:r>
              <a:rPr lang="en-US" sz="2600" dirty="0"/>
              <a:t> </a:t>
            </a:r>
            <a:r>
              <a:rPr lang="cs-CZ" sz="2600" dirty="0"/>
              <a:t>Průměrný příjem na uživatele </a:t>
            </a:r>
            <a:r>
              <a:rPr lang="en-US" sz="2600" dirty="0"/>
              <a:t>(ARPU) (2021): </a:t>
            </a:r>
            <a:r>
              <a:rPr lang="cs-CZ" sz="2600" dirty="0"/>
              <a:t>Přibližně</a:t>
            </a:r>
            <a:r>
              <a:rPr lang="en-US" sz="2600" dirty="0"/>
              <a:t> 71</a:t>
            </a:r>
            <a:r>
              <a:rPr lang="cs-CZ" sz="2600" dirty="0"/>
              <a:t>,</a:t>
            </a:r>
            <a:r>
              <a:rPr lang="en-US" sz="2600" dirty="0"/>
              <a:t>42</a:t>
            </a:r>
            <a:r>
              <a:rPr lang="cs-CZ" sz="2600" dirty="0"/>
              <a:t> EUR</a:t>
            </a:r>
            <a:endParaRPr lang="en-US" sz="2600" dirty="0"/>
          </a:p>
          <a:p>
            <a:pPr fontAlgn="base">
              <a:buFont typeface="Wingdings" panose="05000000000000000000" pitchFamily="2" charset="2"/>
              <a:buChar char="§"/>
            </a:pPr>
            <a:r>
              <a:rPr lang="en-US" sz="2600" dirty="0"/>
              <a:t> </a:t>
            </a:r>
            <a:r>
              <a:rPr lang="cs-CZ" sz="2600" dirty="0"/>
              <a:t>Podíl </a:t>
            </a:r>
            <a:r>
              <a:rPr lang="en-US" sz="2600" dirty="0"/>
              <a:t>Netflix</a:t>
            </a:r>
            <a:r>
              <a:rPr lang="cs-CZ" sz="2600" dirty="0"/>
              <a:t>u </a:t>
            </a:r>
            <a:r>
              <a:rPr lang="en-US" sz="2600" dirty="0"/>
              <a:t>(2020) </a:t>
            </a:r>
            <a:r>
              <a:rPr lang="cs-CZ" sz="2600" dirty="0"/>
              <a:t>je okolo 35 </a:t>
            </a:r>
            <a:r>
              <a:rPr lang="en-US" sz="2600" dirty="0"/>
              <a:t>%</a:t>
            </a:r>
          </a:p>
          <a:p>
            <a:pPr fontAlgn="base"/>
            <a:endParaRPr lang="en-US" sz="2600" b="1" dirty="0"/>
          </a:p>
          <a:p>
            <a:pPr fontAlgn="base"/>
            <a:r>
              <a:rPr lang="cs-CZ" sz="2800" b="1" dirty="0"/>
              <a:t>Výhled pro rok 2025:</a:t>
            </a:r>
          </a:p>
          <a:p>
            <a:pPr fontAlgn="base">
              <a:buFont typeface="Wingdings" panose="05000000000000000000" pitchFamily="2" charset="2"/>
              <a:buChar char="§"/>
            </a:pPr>
            <a:r>
              <a:rPr lang="cs-CZ" sz="2600" dirty="0"/>
              <a:t> Objem</a:t>
            </a:r>
            <a:r>
              <a:rPr lang="en-US" sz="2600" dirty="0"/>
              <a:t> </a:t>
            </a:r>
            <a:r>
              <a:rPr lang="cs-CZ" sz="2600" dirty="0"/>
              <a:t>trhu</a:t>
            </a:r>
            <a:r>
              <a:rPr lang="en-US" sz="2600" dirty="0"/>
              <a:t> 889 </a:t>
            </a:r>
            <a:r>
              <a:rPr lang="cs-CZ" sz="2600" dirty="0"/>
              <a:t>milionů</a:t>
            </a:r>
            <a:r>
              <a:rPr lang="en-US" sz="2600" dirty="0"/>
              <a:t> EUR</a:t>
            </a:r>
          </a:p>
          <a:p>
            <a:pPr fontAlgn="base">
              <a:buFont typeface="Wingdings" panose="05000000000000000000" pitchFamily="2" charset="2"/>
              <a:buChar char="§"/>
            </a:pPr>
            <a:r>
              <a:rPr lang="en-US" sz="2600" dirty="0"/>
              <a:t> </a:t>
            </a:r>
            <a:r>
              <a:rPr lang="cs-CZ" sz="2600" dirty="0"/>
              <a:t>o</a:t>
            </a:r>
            <a:r>
              <a:rPr lang="en-US" sz="2600" dirty="0"/>
              <a:t>d</a:t>
            </a:r>
            <a:r>
              <a:rPr lang="cs-CZ" sz="2600" dirty="0"/>
              <a:t>povídá</a:t>
            </a:r>
            <a:r>
              <a:rPr lang="en-US" sz="2600" dirty="0"/>
              <a:t> </a:t>
            </a:r>
            <a:r>
              <a:rPr lang="cs-CZ" sz="2600" dirty="0"/>
              <a:t>očekávanému</a:t>
            </a:r>
            <a:r>
              <a:rPr lang="en-US" sz="2600" dirty="0"/>
              <a:t> </a:t>
            </a:r>
            <a:r>
              <a:rPr lang="cs-CZ" sz="2600" dirty="0"/>
              <a:t>ročnímu</a:t>
            </a:r>
            <a:r>
              <a:rPr lang="en-US" sz="2600" dirty="0"/>
              <a:t> </a:t>
            </a:r>
            <a:r>
              <a:rPr lang="cs-CZ" sz="2600" dirty="0"/>
              <a:t>růstu tržeb </a:t>
            </a:r>
            <a:r>
              <a:rPr lang="en-US" sz="2600" dirty="0"/>
              <a:t>o 6,23 % (CAGR 2021-2025).</a:t>
            </a:r>
          </a:p>
          <a:p>
            <a:pPr fontAlgn="base">
              <a:buFont typeface="Wingdings" panose="05000000000000000000" pitchFamily="2" charset="2"/>
              <a:buChar char="§"/>
            </a:pPr>
            <a:r>
              <a:rPr lang="en-US" sz="2600" dirty="0"/>
              <a:t> </a:t>
            </a:r>
            <a:r>
              <a:rPr lang="cs-CZ" sz="2600" dirty="0"/>
              <a:t>Uživatelé: 10,9 milionu uživatelů </a:t>
            </a:r>
            <a:endParaRPr lang="cs-CZ" dirty="0"/>
          </a:p>
        </p:txBody>
      </p:sp>
      <p:sp>
        <p:nvSpPr>
          <p:cNvPr id="5" name="Rechteck 4">
            <a:extLst>
              <a:ext uri="{FF2B5EF4-FFF2-40B4-BE49-F238E27FC236}">
                <a16:creationId xmlns:a16="http://schemas.microsoft.com/office/drawing/2014/main" id="{168B04CC-F5EA-48C1-8449-D83430FD9472}"/>
              </a:ext>
            </a:extLst>
          </p:cNvPr>
          <p:cNvSpPr/>
          <p:nvPr/>
        </p:nvSpPr>
        <p:spPr>
          <a:xfrm>
            <a:off x="7535159" y="5977468"/>
            <a:ext cx="6096000" cy="307777"/>
          </a:xfrm>
          <a:prstGeom prst="rect">
            <a:avLst/>
          </a:prstGeom>
        </p:spPr>
        <p:txBody>
          <a:bodyPr>
            <a:spAutoFit/>
          </a:bodyPr>
          <a:lstStyle/>
          <a:p>
            <a:r>
              <a:rPr lang="de-DE" sz="1400" dirty="0" err="1"/>
              <a:t>see</a:t>
            </a:r>
            <a:r>
              <a:rPr lang="de-DE" sz="1400" dirty="0"/>
              <a:t> </a:t>
            </a:r>
            <a:r>
              <a:rPr lang="de-DE" sz="1400" dirty="0">
                <a:hlinkClick r:id="rId2">
                  <a:extLst>
                    <a:ext uri="{A12FA001-AC4F-418D-AE19-62706E023703}">
                      <ahyp:hlinkClr xmlns:ahyp="http://schemas.microsoft.com/office/drawing/2018/hyperlinkcolor" val="tx"/>
                    </a:ext>
                  </a:extLst>
                </a:hlinkClick>
              </a:rPr>
              <a:t>Video-Streaming </a:t>
            </a:r>
            <a:r>
              <a:rPr lang="de-DE" sz="1200" dirty="0">
                <a:hlinkClick r:id="rId2">
                  <a:extLst>
                    <a:ext uri="{A12FA001-AC4F-418D-AE19-62706E023703}">
                      <ahyp:hlinkClr xmlns:ahyp="http://schemas.microsoft.com/office/drawing/2018/hyperlinkcolor" val="tx"/>
                    </a:ext>
                  </a:extLst>
                </a:hlinkClick>
              </a:rPr>
              <a:t>(</a:t>
            </a:r>
            <a:r>
              <a:rPr lang="de-DE" sz="1200" dirty="0" err="1">
                <a:hlinkClick r:id="rId2">
                  <a:extLst>
                    <a:ext uri="{A12FA001-AC4F-418D-AE19-62706E023703}">
                      <ahyp:hlinkClr xmlns:ahyp="http://schemas.microsoft.com/office/drawing/2018/hyperlinkcolor" val="tx"/>
                    </a:ext>
                  </a:extLst>
                </a:hlinkClick>
              </a:rPr>
              <a:t>SVoD</a:t>
            </a:r>
            <a:r>
              <a:rPr lang="de-DE" sz="1200" dirty="0">
                <a:hlinkClick r:id="rId2">
                  <a:extLst>
                    <a:ext uri="{A12FA001-AC4F-418D-AE19-62706E023703}">
                      <ahyp:hlinkClr xmlns:ahyp="http://schemas.microsoft.com/office/drawing/2018/hyperlinkcolor" val="tx"/>
                    </a:ext>
                  </a:extLst>
                </a:hlinkClick>
              </a:rPr>
              <a:t>) - Deutschland | Statista Marktprognose</a:t>
            </a:r>
            <a:endParaRPr lang="de-DE" sz="1200" dirty="0"/>
          </a:p>
        </p:txBody>
      </p:sp>
    </p:spTree>
    <p:extLst>
      <p:ext uri="{BB962C8B-B14F-4D97-AF65-F5344CB8AC3E}">
        <p14:creationId xmlns:p14="http://schemas.microsoft.com/office/powerpoint/2010/main" val="36353847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B6DC325-D005-4450-9118-F1B3CFA37E56}"/>
              </a:ext>
            </a:extLst>
          </p:cNvPr>
          <p:cNvSpPr>
            <a:spLocks noGrp="1"/>
          </p:cNvSpPr>
          <p:nvPr>
            <p:ph type="title"/>
          </p:nvPr>
        </p:nvSpPr>
        <p:spPr/>
        <p:txBody>
          <a:bodyPr>
            <a:normAutofit/>
          </a:bodyPr>
          <a:lstStyle/>
          <a:p>
            <a:r>
              <a:rPr lang="en-US"/>
              <a:t>Platformy pro streamování videa </a:t>
            </a:r>
            <a:br>
              <a:rPr lang="en-US"/>
            </a:br>
            <a:r>
              <a:rPr lang="cs-CZ"/>
              <a:t>Čísla</a:t>
            </a:r>
            <a:r>
              <a:rPr lang="en-US"/>
              <a:t> a data: </a:t>
            </a:r>
            <a:r>
              <a:rPr lang="cs-CZ"/>
              <a:t>Česká republika</a:t>
            </a:r>
            <a:endParaRPr lang="de-DE" dirty="0"/>
          </a:p>
        </p:txBody>
      </p:sp>
      <p:sp>
        <p:nvSpPr>
          <p:cNvPr id="3" name="Inhaltsplatzhalter 2">
            <a:extLst>
              <a:ext uri="{FF2B5EF4-FFF2-40B4-BE49-F238E27FC236}">
                <a16:creationId xmlns:a16="http://schemas.microsoft.com/office/drawing/2014/main" id="{E61A8D47-7C56-47E5-8A5E-9F5E26EC5465}"/>
              </a:ext>
            </a:extLst>
          </p:cNvPr>
          <p:cNvSpPr>
            <a:spLocks noGrp="1"/>
          </p:cNvSpPr>
          <p:nvPr>
            <p:ph idx="1"/>
          </p:nvPr>
        </p:nvSpPr>
        <p:spPr/>
        <p:txBody>
          <a:bodyPr>
            <a:normAutofit fontScale="85000" lnSpcReduction="10000"/>
          </a:bodyPr>
          <a:lstStyle/>
          <a:p>
            <a:r>
              <a:rPr lang="cs-CZ" sz="2800" b="1" dirty="0"/>
              <a:t>Fakta a čísla z České republiky </a:t>
            </a:r>
            <a:r>
              <a:rPr lang="en-US" sz="2800" b="1" dirty="0"/>
              <a:t>(2021): </a:t>
            </a:r>
            <a:r>
              <a:rPr lang="cs-CZ" sz="2800" b="1" dirty="0"/>
              <a:t>segment video streamování (</a:t>
            </a:r>
            <a:r>
              <a:rPr lang="cs-CZ" sz="2800" b="1" dirty="0" err="1"/>
              <a:t>SVoD</a:t>
            </a:r>
            <a:r>
              <a:rPr lang="cs-CZ" sz="2800" b="1" dirty="0"/>
              <a:t>)</a:t>
            </a:r>
          </a:p>
          <a:p>
            <a:pPr>
              <a:buFont typeface="Wingdings" panose="05000000000000000000" pitchFamily="2" charset="2"/>
              <a:buChar char="§"/>
            </a:pPr>
            <a:r>
              <a:rPr lang="cs-CZ" dirty="0"/>
              <a:t>Obrat (2021) bude činit přibližně 58 milionů EUR. </a:t>
            </a:r>
          </a:p>
          <a:p>
            <a:pPr>
              <a:buFont typeface="Wingdings" panose="05000000000000000000" pitchFamily="2" charset="2"/>
              <a:buChar char="§"/>
            </a:pPr>
            <a:r>
              <a:rPr lang="cs-CZ" dirty="0"/>
              <a:t>Míra průniku na trh (2021): 11,2 % // 2025 očekáváno 11,3 % </a:t>
            </a:r>
          </a:p>
          <a:p>
            <a:pPr>
              <a:buFont typeface="Wingdings" panose="05000000000000000000" pitchFamily="2" charset="2"/>
              <a:buChar char="§"/>
            </a:pPr>
            <a:r>
              <a:rPr lang="cs-CZ" dirty="0"/>
              <a:t>Průměrný příjem na uživatele (ARPU) (2021): 48,35 EUR </a:t>
            </a:r>
          </a:p>
          <a:p>
            <a:pPr>
              <a:buFont typeface="Wingdings" panose="05000000000000000000" pitchFamily="2" charset="2"/>
              <a:buChar char="§"/>
            </a:pPr>
            <a:r>
              <a:rPr lang="cs-CZ" dirty="0"/>
              <a:t>Podíl využití Netflixu (2020) je kolem 50 %</a:t>
            </a:r>
            <a:endParaRPr lang="en-US" dirty="0"/>
          </a:p>
          <a:p>
            <a:endParaRPr lang="en-US" b="1" dirty="0"/>
          </a:p>
          <a:p>
            <a:pPr fontAlgn="base"/>
            <a:r>
              <a:rPr lang="cs-CZ" sz="2000" b="1" dirty="0"/>
              <a:t>Výhled pro rok 2025:</a:t>
            </a:r>
          </a:p>
          <a:p>
            <a:pPr>
              <a:buFont typeface="Wingdings" panose="05000000000000000000" pitchFamily="2" charset="2"/>
              <a:buChar char="§"/>
            </a:pPr>
            <a:r>
              <a:rPr lang="cs-CZ" dirty="0"/>
              <a:t>Objem trhu 66 milionů EUR </a:t>
            </a:r>
          </a:p>
          <a:p>
            <a:pPr>
              <a:buFont typeface="Wingdings" panose="05000000000000000000" pitchFamily="2" charset="2"/>
              <a:buChar char="§"/>
            </a:pPr>
            <a:r>
              <a:rPr lang="cs-CZ" dirty="0"/>
              <a:t>odpovídá očekávanému ročnímu růstu tržeb o 3,46 % (CAGR 2021-2025) </a:t>
            </a:r>
          </a:p>
          <a:p>
            <a:pPr>
              <a:buFont typeface="Wingdings" panose="05000000000000000000" pitchFamily="2" charset="2"/>
              <a:buChar char="§"/>
            </a:pPr>
            <a:r>
              <a:rPr lang="cs-CZ" dirty="0"/>
              <a:t>Uživatelé (2025): 1,2 milionu uživatelů </a:t>
            </a:r>
            <a:endParaRPr lang="de-DE" dirty="0"/>
          </a:p>
        </p:txBody>
      </p:sp>
      <p:sp>
        <p:nvSpPr>
          <p:cNvPr id="4" name="Rechteck 3">
            <a:extLst>
              <a:ext uri="{FF2B5EF4-FFF2-40B4-BE49-F238E27FC236}">
                <a16:creationId xmlns:a16="http://schemas.microsoft.com/office/drawing/2014/main" id="{3934734B-D292-44C5-A081-060B6AFD14BD}"/>
              </a:ext>
            </a:extLst>
          </p:cNvPr>
          <p:cNvSpPr/>
          <p:nvPr/>
        </p:nvSpPr>
        <p:spPr>
          <a:xfrm>
            <a:off x="8286161" y="5869094"/>
            <a:ext cx="4091233" cy="461665"/>
          </a:xfrm>
          <a:prstGeom prst="rect">
            <a:avLst/>
          </a:prstGeom>
        </p:spPr>
        <p:txBody>
          <a:bodyPr wrap="square">
            <a:spAutoFit/>
          </a:bodyPr>
          <a:lstStyle/>
          <a:p>
            <a:r>
              <a:rPr lang="de-DE" sz="1200" dirty="0"/>
              <a:t>See https://de.statista.com/outlook/dmo/digitale-medien/video-on-demand/video-streaming-svod/tschechien</a:t>
            </a:r>
          </a:p>
        </p:txBody>
      </p:sp>
    </p:spTree>
    <p:extLst>
      <p:ext uri="{BB962C8B-B14F-4D97-AF65-F5344CB8AC3E}">
        <p14:creationId xmlns:p14="http://schemas.microsoft.com/office/powerpoint/2010/main" val="11531104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BF36DA-0D67-4E35-993E-B7DCEEDEAFDF}"/>
              </a:ext>
            </a:extLst>
          </p:cNvPr>
          <p:cNvSpPr>
            <a:spLocks noGrp="1"/>
          </p:cNvSpPr>
          <p:nvPr>
            <p:ph type="ctrTitle"/>
          </p:nvPr>
        </p:nvSpPr>
        <p:spPr/>
        <p:txBody>
          <a:bodyPr>
            <a:normAutofit/>
          </a:bodyPr>
          <a:lstStyle/>
          <a:p>
            <a:r>
              <a:rPr lang="en-US" b="1" dirty="0"/>
              <a:t>A</a:t>
            </a:r>
            <a:r>
              <a:rPr lang="cs-CZ" b="1" dirty="0"/>
              <a:t>spek</a:t>
            </a:r>
            <a:r>
              <a:rPr lang="en-US" b="1" dirty="0"/>
              <a:t>t (1): </a:t>
            </a:r>
            <a:br>
              <a:rPr lang="en-US" b="1" dirty="0"/>
            </a:br>
            <a:r>
              <a:rPr lang="en-US" b="1" dirty="0"/>
              <a:t>Stream</a:t>
            </a:r>
            <a:r>
              <a:rPr lang="cs-CZ" b="1" dirty="0"/>
              <a:t>ovací</a:t>
            </a:r>
            <a:r>
              <a:rPr lang="en-US" b="1" dirty="0"/>
              <a:t> platform</a:t>
            </a:r>
            <a:r>
              <a:rPr lang="cs-CZ" b="1" dirty="0"/>
              <a:t>y</a:t>
            </a:r>
            <a:r>
              <a:rPr lang="en-US" b="1" dirty="0"/>
              <a:t> </a:t>
            </a:r>
            <a:endParaRPr lang="de-DE" dirty="0"/>
          </a:p>
        </p:txBody>
      </p:sp>
      <p:sp>
        <p:nvSpPr>
          <p:cNvPr id="3" name="Untertitel 2">
            <a:extLst>
              <a:ext uri="{FF2B5EF4-FFF2-40B4-BE49-F238E27FC236}">
                <a16:creationId xmlns:a16="http://schemas.microsoft.com/office/drawing/2014/main" id="{F1F293D8-0439-47C5-B54B-3F209FC3232E}"/>
              </a:ext>
            </a:extLst>
          </p:cNvPr>
          <p:cNvSpPr>
            <a:spLocks noGrp="1"/>
          </p:cNvSpPr>
          <p:nvPr>
            <p:ph type="subTitle" idx="1"/>
          </p:nvPr>
        </p:nvSpPr>
        <p:spPr>
          <a:xfrm>
            <a:off x="1097280" y="4445787"/>
            <a:ext cx="10058400" cy="1143000"/>
          </a:xfrm>
        </p:spPr>
        <p:txBody>
          <a:bodyPr/>
          <a:lstStyle/>
          <a:p>
            <a:r>
              <a:rPr lang="cs-CZ" dirty="0"/>
              <a:t>Modul</a:t>
            </a:r>
            <a:r>
              <a:rPr lang="en-US" dirty="0"/>
              <a:t> 1: Stream</a:t>
            </a:r>
            <a:r>
              <a:rPr lang="cs-CZ" dirty="0"/>
              <a:t>ování je snadné</a:t>
            </a:r>
            <a:r>
              <a:rPr lang="en-US" dirty="0"/>
              <a:t>: </a:t>
            </a:r>
            <a:r>
              <a:rPr lang="cs-CZ" dirty="0"/>
              <a:t>Streamovací</a:t>
            </a:r>
            <a:r>
              <a:rPr lang="en-US" dirty="0"/>
              <a:t> platformy a </a:t>
            </a:r>
            <a:r>
              <a:rPr lang="cs-CZ" dirty="0"/>
              <a:t>jejich využití </a:t>
            </a:r>
            <a:r>
              <a:rPr lang="en-US" dirty="0"/>
              <a:t>pro </a:t>
            </a:r>
            <a:r>
              <a:rPr lang="cs-CZ" dirty="0"/>
              <a:t>školní výuku</a:t>
            </a:r>
          </a:p>
        </p:txBody>
      </p:sp>
      <p:pic>
        <p:nvPicPr>
          <p:cNvPr id="4" name="Grafik 3">
            <a:extLst>
              <a:ext uri="{FF2B5EF4-FFF2-40B4-BE49-F238E27FC236}">
                <a16:creationId xmlns:a16="http://schemas.microsoft.com/office/drawing/2014/main" id="{F62AD37B-A154-4145-8C50-43889F7ACFF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044163"/>
            <a:ext cx="1061484" cy="400384"/>
          </a:xfrm>
          <a:prstGeom prst="rect">
            <a:avLst/>
          </a:prstGeom>
        </p:spPr>
      </p:pic>
    </p:spTree>
    <p:extLst>
      <p:ext uri="{BB962C8B-B14F-4D97-AF65-F5344CB8AC3E}">
        <p14:creationId xmlns:p14="http://schemas.microsoft.com/office/powerpoint/2010/main" val="2152719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8041CF5-EC2B-4CD9-A5BF-709986590A03}"/>
              </a:ext>
            </a:extLst>
          </p:cNvPr>
          <p:cNvSpPr>
            <a:spLocks noGrp="1"/>
          </p:cNvSpPr>
          <p:nvPr>
            <p:ph type="title"/>
          </p:nvPr>
        </p:nvSpPr>
        <p:spPr>
          <a:xfrm>
            <a:off x="0" y="286603"/>
            <a:ext cx="11155680" cy="1450757"/>
          </a:xfrm>
        </p:spPr>
        <p:txBody>
          <a:bodyPr>
            <a:normAutofit/>
          </a:bodyPr>
          <a:lstStyle/>
          <a:p>
            <a:r>
              <a:rPr lang="cs-CZ" sz="4800" dirty="0"/>
              <a:t>Informace o streamovacíc</a:t>
            </a:r>
            <a:r>
              <a:rPr lang="cs-CZ" dirty="0"/>
              <a:t>h </a:t>
            </a:r>
            <a:r>
              <a:rPr lang="cs-CZ" sz="4800" dirty="0"/>
              <a:t>platformách:</a:t>
            </a:r>
            <a:br>
              <a:rPr lang="cs-CZ" sz="4800" dirty="0"/>
            </a:br>
            <a:r>
              <a:rPr lang="cs-CZ" sz="4800" dirty="0"/>
              <a:t>Video </a:t>
            </a:r>
            <a:endParaRPr lang="de-DE" dirty="0"/>
          </a:p>
        </p:txBody>
      </p:sp>
      <p:sp>
        <p:nvSpPr>
          <p:cNvPr id="3" name="Inhaltsplatzhalter 2">
            <a:extLst>
              <a:ext uri="{FF2B5EF4-FFF2-40B4-BE49-F238E27FC236}">
                <a16:creationId xmlns:a16="http://schemas.microsoft.com/office/drawing/2014/main" id="{B4B54B01-E28D-4A0B-8FF7-CB08F18B2554}"/>
              </a:ext>
            </a:extLst>
          </p:cNvPr>
          <p:cNvSpPr>
            <a:spLocks noGrp="1"/>
          </p:cNvSpPr>
          <p:nvPr>
            <p:ph idx="1"/>
          </p:nvPr>
        </p:nvSpPr>
        <p:spPr>
          <a:xfrm>
            <a:off x="1097280" y="1845734"/>
            <a:ext cx="10058400" cy="4023360"/>
          </a:xfrm>
        </p:spPr>
        <p:txBody>
          <a:bodyPr>
            <a:normAutofit/>
          </a:bodyPr>
          <a:lstStyle/>
          <a:p>
            <a:r>
              <a:rPr lang="en-US" sz="2400" b="1" dirty="0"/>
              <a:t>2. </a:t>
            </a:r>
            <a:r>
              <a:rPr lang="cs-CZ" sz="2400" b="1" dirty="0"/>
              <a:t>Platformy pro streamování videa nebo hudby</a:t>
            </a:r>
            <a:endParaRPr lang="en-US" sz="2400" b="1" dirty="0"/>
          </a:p>
          <a:p>
            <a:pPr marL="0" indent="0">
              <a:buNone/>
            </a:pPr>
            <a:r>
              <a:rPr lang="cs-CZ" b="1" dirty="0"/>
              <a:t>Platformy pro streamování hudby  </a:t>
            </a:r>
          </a:p>
          <a:p>
            <a:pPr>
              <a:buFont typeface="Wingdings" panose="05000000000000000000" pitchFamily="2" charset="2"/>
              <a:buChar char="§"/>
            </a:pPr>
            <a:r>
              <a:rPr lang="cs-CZ" dirty="0"/>
              <a:t>pro streamování všech druhů hudby  </a:t>
            </a:r>
          </a:p>
          <a:p>
            <a:pPr>
              <a:buFont typeface="Wingdings" panose="05000000000000000000" pitchFamily="2" charset="2"/>
              <a:buChar char="§"/>
            </a:pPr>
            <a:r>
              <a:rPr lang="cs-CZ" dirty="0"/>
              <a:t>uživatel získá neomezený přístup k digitální knihovně hudebního obsahu, částečně za měsíční poplatek (obvykle k dispozici jako předplatné)  </a:t>
            </a:r>
          </a:p>
          <a:p>
            <a:pPr>
              <a:buFont typeface="Wingdings" panose="05000000000000000000" pitchFamily="2" charset="2"/>
              <a:buChar char="§"/>
            </a:pPr>
            <a:r>
              <a:rPr lang="cs-CZ" dirty="0"/>
              <a:t>hudební skladby mohou uživatelé streamovat přes internet na různých zařízeních, např. iPod, mobilní telefon nebo </a:t>
            </a:r>
            <a:r>
              <a:rPr lang="cs-CZ" dirty="0" err="1"/>
              <a:t>SmartTV</a:t>
            </a:r>
            <a:r>
              <a:rPr lang="cs-CZ" dirty="0"/>
              <a:t>  </a:t>
            </a:r>
          </a:p>
          <a:p>
            <a:pPr>
              <a:buFont typeface="Wingdings" panose="05000000000000000000" pitchFamily="2" charset="2"/>
              <a:buChar char="§"/>
            </a:pPr>
            <a:r>
              <a:rPr lang="cs-CZ" dirty="0"/>
              <a:t>oblíbení poskytovatelé streamování videa: Spotify, Amazon Music </a:t>
            </a:r>
            <a:r>
              <a:rPr lang="cs-CZ" dirty="0" err="1"/>
              <a:t>Unlimited</a:t>
            </a:r>
            <a:r>
              <a:rPr lang="cs-CZ" dirty="0"/>
              <a:t>, </a:t>
            </a:r>
            <a:r>
              <a:rPr lang="cs-CZ" dirty="0" err="1"/>
              <a:t>Tidal</a:t>
            </a:r>
            <a:r>
              <a:rPr lang="cs-CZ" dirty="0"/>
              <a:t> nebo YouTube Music</a:t>
            </a:r>
            <a:endParaRPr lang="de-DE" dirty="0"/>
          </a:p>
        </p:txBody>
      </p:sp>
      <p:sp>
        <p:nvSpPr>
          <p:cNvPr id="4" name="Rechteck 3">
            <a:extLst>
              <a:ext uri="{FF2B5EF4-FFF2-40B4-BE49-F238E27FC236}">
                <a16:creationId xmlns:a16="http://schemas.microsoft.com/office/drawing/2014/main" id="{20BEC9E8-10F6-4400-8C69-12B9AE8FAA8E}"/>
              </a:ext>
            </a:extLst>
          </p:cNvPr>
          <p:cNvSpPr/>
          <p:nvPr/>
        </p:nvSpPr>
        <p:spPr>
          <a:xfrm>
            <a:off x="7535159" y="5977468"/>
            <a:ext cx="6096000" cy="307777"/>
          </a:xfrm>
          <a:prstGeom prst="rect">
            <a:avLst/>
          </a:prstGeom>
        </p:spPr>
        <p:txBody>
          <a:bodyPr>
            <a:spAutoFit/>
          </a:bodyPr>
          <a:lstStyle/>
          <a:p>
            <a:r>
              <a:rPr lang="de-DE" sz="1400" dirty="0" err="1"/>
              <a:t>see</a:t>
            </a:r>
            <a:r>
              <a:rPr lang="de-DE" sz="1400" dirty="0"/>
              <a:t> </a:t>
            </a:r>
            <a:r>
              <a:rPr lang="de-DE" sz="1400" dirty="0">
                <a:hlinkClick r:id="rId2">
                  <a:extLst>
                    <a:ext uri="{A12FA001-AC4F-418D-AE19-62706E023703}">
                      <ahyp:hlinkClr xmlns:ahyp="http://schemas.microsoft.com/office/drawing/2018/hyperlinkcolor" val="tx"/>
                    </a:ext>
                  </a:extLst>
                </a:hlinkClick>
              </a:rPr>
              <a:t>Video-Streaming </a:t>
            </a:r>
            <a:r>
              <a:rPr lang="de-DE" sz="1200" dirty="0">
                <a:hlinkClick r:id="rId2">
                  <a:extLst>
                    <a:ext uri="{A12FA001-AC4F-418D-AE19-62706E023703}">
                      <ahyp:hlinkClr xmlns:ahyp="http://schemas.microsoft.com/office/drawing/2018/hyperlinkcolor" val="tx"/>
                    </a:ext>
                  </a:extLst>
                </a:hlinkClick>
              </a:rPr>
              <a:t>(</a:t>
            </a:r>
            <a:r>
              <a:rPr lang="de-DE" sz="1200" dirty="0" err="1">
                <a:hlinkClick r:id="rId2">
                  <a:extLst>
                    <a:ext uri="{A12FA001-AC4F-418D-AE19-62706E023703}">
                      <ahyp:hlinkClr xmlns:ahyp="http://schemas.microsoft.com/office/drawing/2018/hyperlinkcolor" val="tx"/>
                    </a:ext>
                  </a:extLst>
                </a:hlinkClick>
              </a:rPr>
              <a:t>SVoD</a:t>
            </a:r>
            <a:r>
              <a:rPr lang="de-DE" sz="1200" dirty="0">
                <a:hlinkClick r:id="rId2">
                  <a:extLst>
                    <a:ext uri="{A12FA001-AC4F-418D-AE19-62706E023703}">
                      <ahyp:hlinkClr xmlns:ahyp="http://schemas.microsoft.com/office/drawing/2018/hyperlinkcolor" val="tx"/>
                    </a:ext>
                  </a:extLst>
                </a:hlinkClick>
              </a:rPr>
              <a:t>) - Deutschland | Statista Marktprognose</a:t>
            </a:r>
            <a:endParaRPr lang="de-DE" sz="1200" dirty="0"/>
          </a:p>
        </p:txBody>
      </p:sp>
    </p:spTree>
    <p:extLst>
      <p:ext uri="{BB962C8B-B14F-4D97-AF65-F5344CB8AC3E}">
        <p14:creationId xmlns:p14="http://schemas.microsoft.com/office/powerpoint/2010/main" val="20802489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hteck 24">
            <a:extLst>
              <a:ext uri="{FF2B5EF4-FFF2-40B4-BE49-F238E27FC236}">
                <a16:creationId xmlns:a16="http://schemas.microsoft.com/office/drawing/2014/main" id="{AAB0ADAA-2A88-4C84-A643-07EB468FD263}"/>
              </a:ext>
            </a:extLst>
          </p:cNvPr>
          <p:cNvSpPr/>
          <p:nvPr/>
        </p:nvSpPr>
        <p:spPr>
          <a:xfrm>
            <a:off x="1097280" y="1896533"/>
            <a:ext cx="2328546" cy="4244623"/>
          </a:xfrm>
          <a:prstGeom prst="rect">
            <a:avLst/>
          </a:prstGeom>
          <a:solidFill>
            <a:schemeClr val="accent2">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pl-PL" dirty="0">
                <a:solidFill>
                  <a:schemeClr val="tx1"/>
                </a:solidFill>
              </a:rPr>
              <a:t>Osoba(y) s kamerami a vybavením pro produkci </a:t>
            </a:r>
            <a:endParaRPr lang="de-DE" dirty="0">
              <a:solidFill>
                <a:schemeClr val="tx1"/>
              </a:solidFill>
            </a:endParaRPr>
          </a:p>
          <a:p>
            <a:pPr algn="ctr"/>
            <a:r>
              <a:rPr lang="de-DE" sz="1600" dirty="0">
                <a:solidFill>
                  <a:schemeClr val="tx1"/>
                </a:solidFill>
              </a:rPr>
              <a:t>(</a:t>
            </a:r>
            <a:r>
              <a:rPr lang="cs-CZ" sz="1600" dirty="0">
                <a:solidFill>
                  <a:schemeClr val="tx1"/>
                </a:solidFill>
              </a:rPr>
              <a:t>v</a:t>
            </a:r>
            <a:r>
              <a:rPr lang="de-DE" sz="1600" dirty="0" err="1">
                <a:solidFill>
                  <a:schemeClr val="tx1"/>
                </a:solidFill>
              </a:rPr>
              <a:t>ide</a:t>
            </a:r>
            <a:r>
              <a:rPr lang="cs-CZ" sz="1600" dirty="0">
                <a:solidFill>
                  <a:schemeClr val="tx1"/>
                </a:solidFill>
              </a:rPr>
              <a:t>a</a:t>
            </a:r>
            <a:r>
              <a:rPr lang="de-DE" sz="1600" dirty="0">
                <a:solidFill>
                  <a:schemeClr val="tx1"/>
                </a:solidFill>
              </a:rPr>
              <a:t> a </a:t>
            </a:r>
            <a:r>
              <a:rPr lang="cs-CZ" sz="1600" dirty="0">
                <a:solidFill>
                  <a:schemeClr val="tx1"/>
                </a:solidFill>
              </a:rPr>
              <a:t>hudba</a:t>
            </a:r>
            <a:r>
              <a:rPr lang="de-DE" sz="1600" dirty="0">
                <a:solidFill>
                  <a:schemeClr val="tx1"/>
                </a:solidFill>
              </a:rPr>
              <a:t>)</a:t>
            </a:r>
          </a:p>
        </p:txBody>
      </p:sp>
      <p:sp>
        <p:nvSpPr>
          <p:cNvPr id="26" name="Rechteck 25">
            <a:extLst>
              <a:ext uri="{FF2B5EF4-FFF2-40B4-BE49-F238E27FC236}">
                <a16:creationId xmlns:a16="http://schemas.microsoft.com/office/drawing/2014/main" id="{4B14794A-E9A1-4206-8BFC-1D2AAF134151}"/>
              </a:ext>
            </a:extLst>
          </p:cNvPr>
          <p:cNvSpPr/>
          <p:nvPr/>
        </p:nvSpPr>
        <p:spPr>
          <a:xfrm>
            <a:off x="3914210" y="1889760"/>
            <a:ext cx="2328546" cy="4244623"/>
          </a:xfrm>
          <a:prstGeom prst="rect">
            <a:avLst/>
          </a:prstGeom>
          <a:solidFill>
            <a:schemeClr val="accent2">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de-DE" dirty="0">
                <a:solidFill>
                  <a:schemeClr val="tx1"/>
                </a:solidFill>
              </a:rPr>
              <a:t>Server &amp; DSL</a:t>
            </a:r>
          </a:p>
        </p:txBody>
      </p:sp>
      <p:sp>
        <p:nvSpPr>
          <p:cNvPr id="27" name="Rechteck 26">
            <a:extLst>
              <a:ext uri="{FF2B5EF4-FFF2-40B4-BE49-F238E27FC236}">
                <a16:creationId xmlns:a16="http://schemas.microsoft.com/office/drawing/2014/main" id="{F8633A2D-00DC-40E9-862F-51C5D3F0731E}"/>
              </a:ext>
            </a:extLst>
          </p:cNvPr>
          <p:cNvSpPr/>
          <p:nvPr/>
        </p:nvSpPr>
        <p:spPr>
          <a:xfrm>
            <a:off x="6437630" y="1889760"/>
            <a:ext cx="2328546" cy="4244623"/>
          </a:xfrm>
          <a:prstGeom prst="rect">
            <a:avLst/>
          </a:prstGeom>
          <a:solidFill>
            <a:schemeClr val="accent2">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de-DE" dirty="0">
                <a:solidFill>
                  <a:schemeClr val="tx1"/>
                </a:solidFill>
              </a:rPr>
              <a:t>Internet</a:t>
            </a:r>
          </a:p>
        </p:txBody>
      </p:sp>
      <p:sp>
        <p:nvSpPr>
          <p:cNvPr id="29" name="Rechteck 28">
            <a:extLst>
              <a:ext uri="{FF2B5EF4-FFF2-40B4-BE49-F238E27FC236}">
                <a16:creationId xmlns:a16="http://schemas.microsoft.com/office/drawing/2014/main" id="{0699E4C6-4BF0-4F4B-9CE5-44BD6E7A995C}"/>
              </a:ext>
            </a:extLst>
          </p:cNvPr>
          <p:cNvSpPr/>
          <p:nvPr/>
        </p:nvSpPr>
        <p:spPr>
          <a:xfrm>
            <a:off x="8961050" y="1883762"/>
            <a:ext cx="2328546" cy="4244623"/>
          </a:xfrm>
          <a:prstGeom prst="rect">
            <a:avLst/>
          </a:prstGeom>
          <a:solidFill>
            <a:schemeClr val="accent2">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cs-CZ" dirty="0">
                <a:solidFill>
                  <a:schemeClr val="tx1"/>
                </a:solidFill>
              </a:rPr>
              <a:t>Koncový uživatel </a:t>
            </a:r>
            <a:endParaRPr lang="de-DE" dirty="0">
              <a:solidFill>
                <a:schemeClr val="tx1"/>
              </a:solidFill>
            </a:endParaRPr>
          </a:p>
        </p:txBody>
      </p:sp>
      <p:sp>
        <p:nvSpPr>
          <p:cNvPr id="2" name="Titel 1">
            <a:extLst>
              <a:ext uri="{FF2B5EF4-FFF2-40B4-BE49-F238E27FC236}">
                <a16:creationId xmlns:a16="http://schemas.microsoft.com/office/drawing/2014/main" id="{18860CB7-937C-4F4A-B39F-38E0CEF94225}"/>
              </a:ext>
            </a:extLst>
          </p:cNvPr>
          <p:cNvSpPr>
            <a:spLocks noGrp="1"/>
          </p:cNvSpPr>
          <p:nvPr>
            <p:ph type="title"/>
          </p:nvPr>
        </p:nvSpPr>
        <p:spPr/>
        <p:txBody>
          <a:bodyPr/>
          <a:lstStyle/>
          <a:p>
            <a:r>
              <a:rPr lang="cs-CZ" dirty="0"/>
              <a:t>Jak funguje živé vysílání? – model</a:t>
            </a:r>
            <a:endParaRPr lang="de-DE" dirty="0"/>
          </a:p>
        </p:txBody>
      </p:sp>
      <p:pic>
        <p:nvPicPr>
          <p:cNvPr id="5" name="Grafik 4" descr="Videokamera">
            <a:extLst>
              <a:ext uri="{FF2B5EF4-FFF2-40B4-BE49-F238E27FC236}">
                <a16:creationId xmlns:a16="http://schemas.microsoft.com/office/drawing/2014/main" id="{D373355A-6F35-4DAE-BBB2-6B1AFAA63D0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130426" y="3247082"/>
            <a:ext cx="914400" cy="914400"/>
          </a:xfrm>
          <a:prstGeom prst="rect">
            <a:avLst/>
          </a:prstGeom>
        </p:spPr>
      </p:pic>
      <p:pic>
        <p:nvPicPr>
          <p:cNvPr id="7" name="Grafik 6" descr="Webcam">
            <a:extLst>
              <a:ext uri="{FF2B5EF4-FFF2-40B4-BE49-F238E27FC236}">
                <a16:creationId xmlns:a16="http://schemas.microsoft.com/office/drawing/2014/main" id="{2D96AD00-D39B-4166-AC8E-A2D0C8BE402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086249" y="4236919"/>
            <a:ext cx="914400" cy="914400"/>
          </a:xfrm>
          <a:prstGeom prst="rect">
            <a:avLst/>
          </a:prstGeom>
        </p:spPr>
      </p:pic>
      <p:pic>
        <p:nvPicPr>
          <p:cNvPr id="9" name="Grafik 8" descr="Laptop">
            <a:extLst>
              <a:ext uri="{FF2B5EF4-FFF2-40B4-BE49-F238E27FC236}">
                <a16:creationId xmlns:a16="http://schemas.microsoft.com/office/drawing/2014/main" id="{47EA243C-8763-4534-9E38-279F1ABAABC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680576" y="3645464"/>
            <a:ext cx="914400" cy="914400"/>
          </a:xfrm>
          <a:prstGeom prst="rect">
            <a:avLst/>
          </a:prstGeom>
        </p:spPr>
      </p:pic>
      <p:pic>
        <p:nvPicPr>
          <p:cNvPr id="11" name="Grafik 10" descr="Welt">
            <a:extLst>
              <a:ext uri="{FF2B5EF4-FFF2-40B4-BE49-F238E27FC236}">
                <a16:creationId xmlns:a16="http://schemas.microsoft.com/office/drawing/2014/main" id="{C99FEE2D-F9EF-4770-90B2-40DD4512E92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144703" y="3561644"/>
            <a:ext cx="914400" cy="914400"/>
          </a:xfrm>
          <a:prstGeom prst="rect">
            <a:avLst/>
          </a:prstGeom>
        </p:spPr>
      </p:pic>
      <p:pic>
        <p:nvPicPr>
          <p:cNvPr id="13" name="Grafik 12" descr="Server">
            <a:extLst>
              <a:ext uri="{FF2B5EF4-FFF2-40B4-BE49-F238E27FC236}">
                <a16:creationId xmlns:a16="http://schemas.microsoft.com/office/drawing/2014/main" id="{F5C0DB1D-715E-4456-800E-9AA949A122A7}"/>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086884" y="3572580"/>
            <a:ext cx="914400" cy="914400"/>
          </a:xfrm>
          <a:prstGeom prst="rect">
            <a:avLst/>
          </a:prstGeom>
        </p:spPr>
      </p:pic>
      <p:cxnSp>
        <p:nvCxnSpPr>
          <p:cNvPr id="15" name="Gerade Verbindung mit Pfeil 14">
            <a:extLst>
              <a:ext uri="{FF2B5EF4-FFF2-40B4-BE49-F238E27FC236}">
                <a16:creationId xmlns:a16="http://schemas.microsoft.com/office/drawing/2014/main" id="{DCA0BDD9-8BA4-4362-BB1E-307E78AC753A}"/>
              </a:ext>
            </a:extLst>
          </p:cNvPr>
          <p:cNvCxnSpPr>
            <a:stCxn id="5" idx="3"/>
            <a:endCxn id="13" idx="1"/>
          </p:cNvCxnSpPr>
          <p:nvPr/>
        </p:nvCxnSpPr>
        <p:spPr>
          <a:xfrm>
            <a:off x="3044826" y="3704282"/>
            <a:ext cx="1042058" cy="3254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Gerade Verbindung mit Pfeil 15">
            <a:extLst>
              <a:ext uri="{FF2B5EF4-FFF2-40B4-BE49-F238E27FC236}">
                <a16:creationId xmlns:a16="http://schemas.microsoft.com/office/drawing/2014/main" id="{41EA657E-B9EA-41C3-AE62-8EC876DD8A8C}"/>
              </a:ext>
            </a:extLst>
          </p:cNvPr>
          <p:cNvCxnSpPr>
            <a:cxnSpLocks/>
            <a:stCxn id="7" idx="3"/>
            <a:endCxn id="13" idx="1"/>
          </p:cNvCxnSpPr>
          <p:nvPr/>
        </p:nvCxnSpPr>
        <p:spPr>
          <a:xfrm flipV="1">
            <a:off x="3000649" y="4029780"/>
            <a:ext cx="1086235" cy="6643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Gerade Verbindung mit Pfeil 18">
            <a:extLst>
              <a:ext uri="{FF2B5EF4-FFF2-40B4-BE49-F238E27FC236}">
                <a16:creationId xmlns:a16="http://schemas.microsoft.com/office/drawing/2014/main" id="{1DBFF429-FC55-4CE4-811F-8CF01CCF8E1D}"/>
              </a:ext>
            </a:extLst>
          </p:cNvPr>
          <p:cNvCxnSpPr>
            <a:cxnSpLocks/>
            <a:stCxn id="30" idx="3"/>
            <a:endCxn id="11" idx="1"/>
          </p:cNvCxnSpPr>
          <p:nvPr/>
        </p:nvCxnSpPr>
        <p:spPr>
          <a:xfrm>
            <a:off x="6180061" y="4018844"/>
            <a:ext cx="96464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Gerade Verbindung mit Pfeil 21">
            <a:extLst>
              <a:ext uri="{FF2B5EF4-FFF2-40B4-BE49-F238E27FC236}">
                <a16:creationId xmlns:a16="http://schemas.microsoft.com/office/drawing/2014/main" id="{96364CFD-3180-47AA-80B2-D22DEAB52F76}"/>
              </a:ext>
            </a:extLst>
          </p:cNvPr>
          <p:cNvCxnSpPr>
            <a:cxnSpLocks/>
            <a:stCxn id="11" idx="3"/>
            <a:endCxn id="9" idx="1"/>
          </p:cNvCxnSpPr>
          <p:nvPr/>
        </p:nvCxnSpPr>
        <p:spPr>
          <a:xfrm>
            <a:off x="8059103" y="4018844"/>
            <a:ext cx="1621473" cy="838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37" name="Grafik 36" descr="Laptop">
            <a:extLst>
              <a:ext uri="{FF2B5EF4-FFF2-40B4-BE49-F238E27FC236}">
                <a16:creationId xmlns:a16="http://schemas.microsoft.com/office/drawing/2014/main" id="{332B017D-964D-4486-90C3-62314AB1F50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668123" y="4644317"/>
            <a:ext cx="914400" cy="914400"/>
          </a:xfrm>
          <a:prstGeom prst="rect">
            <a:avLst/>
          </a:prstGeom>
        </p:spPr>
      </p:pic>
      <p:pic>
        <p:nvPicPr>
          <p:cNvPr id="38" name="Grafik 37" descr="Laptop">
            <a:extLst>
              <a:ext uri="{FF2B5EF4-FFF2-40B4-BE49-F238E27FC236}">
                <a16:creationId xmlns:a16="http://schemas.microsoft.com/office/drawing/2014/main" id="{5A11752D-D501-47DA-A853-154DE644863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668123" y="2658180"/>
            <a:ext cx="914400" cy="914400"/>
          </a:xfrm>
          <a:prstGeom prst="rect">
            <a:avLst/>
          </a:prstGeom>
        </p:spPr>
      </p:pic>
      <p:cxnSp>
        <p:nvCxnSpPr>
          <p:cNvPr id="39" name="Gerade Verbindung mit Pfeil 38">
            <a:extLst>
              <a:ext uri="{FF2B5EF4-FFF2-40B4-BE49-F238E27FC236}">
                <a16:creationId xmlns:a16="http://schemas.microsoft.com/office/drawing/2014/main" id="{6E0FB3B9-706B-40BB-BDCF-86B4B67F5ADC}"/>
              </a:ext>
            </a:extLst>
          </p:cNvPr>
          <p:cNvCxnSpPr>
            <a:cxnSpLocks/>
            <a:stCxn id="11" idx="3"/>
            <a:endCxn id="37" idx="1"/>
          </p:cNvCxnSpPr>
          <p:nvPr/>
        </p:nvCxnSpPr>
        <p:spPr>
          <a:xfrm>
            <a:off x="8059103" y="4018844"/>
            <a:ext cx="1609020" cy="10826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2" name="Gerade Verbindung mit Pfeil 41">
            <a:extLst>
              <a:ext uri="{FF2B5EF4-FFF2-40B4-BE49-F238E27FC236}">
                <a16:creationId xmlns:a16="http://schemas.microsoft.com/office/drawing/2014/main" id="{8D374DD2-D2F9-4809-AEED-C72E4541C851}"/>
              </a:ext>
            </a:extLst>
          </p:cNvPr>
          <p:cNvCxnSpPr>
            <a:cxnSpLocks/>
            <a:stCxn id="11" idx="3"/>
            <a:endCxn id="38" idx="1"/>
          </p:cNvCxnSpPr>
          <p:nvPr/>
        </p:nvCxnSpPr>
        <p:spPr>
          <a:xfrm flipV="1">
            <a:off x="8059103" y="3115380"/>
            <a:ext cx="1609020" cy="9034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46" name="Grafik 45" descr="Frau">
            <a:extLst>
              <a:ext uri="{FF2B5EF4-FFF2-40B4-BE49-F238E27FC236}">
                <a16:creationId xmlns:a16="http://schemas.microsoft.com/office/drawing/2014/main" id="{4D7AF52E-409E-4136-ACFF-571AEC82E2A9}"/>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944891" y="3470102"/>
            <a:ext cx="1450757" cy="1450757"/>
          </a:xfrm>
          <a:prstGeom prst="rect">
            <a:avLst/>
          </a:prstGeom>
        </p:spPr>
      </p:pic>
      <p:sp>
        <p:nvSpPr>
          <p:cNvPr id="3" name="Textfeld 2">
            <a:extLst>
              <a:ext uri="{FF2B5EF4-FFF2-40B4-BE49-F238E27FC236}">
                <a16:creationId xmlns:a16="http://schemas.microsoft.com/office/drawing/2014/main" id="{9D1B5403-56A6-435D-B0A1-90F267F6139B}"/>
              </a:ext>
            </a:extLst>
          </p:cNvPr>
          <p:cNvSpPr txBox="1"/>
          <p:nvPr/>
        </p:nvSpPr>
        <p:spPr>
          <a:xfrm>
            <a:off x="7455484" y="5524280"/>
            <a:ext cx="3011131" cy="646331"/>
          </a:xfrm>
          <a:prstGeom prst="rect">
            <a:avLst/>
          </a:prstGeom>
          <a:solidFill>
            <a:schemeClr val="accent1">
              <a:lumMod val="75000"/>
            </a:schemeClr>
          </a:solidFill>
          <a:ln w="57150">
            <a:solidFill>
              <a:schemeClr val="tx2"/>
            </a:solidFill>
          </a:ln>
        </p:spPr>
        <p:txBody>
          <a:bodyPr wrap="square" rtlCol="0">
            <a:spAutoFit/>
          </a:bodyPr>
          <a:lstStyle/>
          <a:p>
            <a:r>
              <a:rPr lang="cs-CZ" dirty="0"/>
              <a:t>Obsah je přenášený přímo ke koncovým uživatelům</a:t>
            </a:r>
            <a:endParaRPr lang="de-DE" dirty="0"/>
          </a:p>
        </p:txBody>
      </p:sp>
      <p:pic>
        <p:nvPicPr>
          <p:cNvPr id="24" name="Grafik 23" descr="Frau">
            <a:extLst>
              <a:ext uri="{FF2B5EF4-FFF2-40B4-BE49-F238E27FC236}">
                <a16:creationId xmlns:a16="http://schemas.microsoft.com/office/drawing/2014/main" id="{E8C7A079-042B-4B2D-880F-9C8499898E04}"/>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50134" y="4376138"/>
            <a:ext cx="1450757" cy="1450757"/>
          </a:xfrm>
          <a:prstGeom prst="rect">
            <a:avLst/>
          </a:prstGeom>
        </p:spPr>
      </p:pic>
      <p:pic>
        <p:nvPicPr>
          <p:cNvPr id="28" name="Grafik 27" descr="Frau">
            <a:extLst>
              <a:ext uri="{FF2B5EF4-FFF2-40B4-BE49-F238E27FC236}">
                <a16:creationId xmlns:a16="http://schemas.microsoft.com/office/drawing/2014/main" id="{CA810437-715E-4854-83F2-4169058A3281}"/>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275512" y="4644317"/>
            <a:ext cx="1450757" cy="1450757"/>
          </a:xfrm>
          <a:prstGeom prst="rect">
            <a:avLst/>
          </a:prstGeom>
        </p:spPr>
      </p:pic>
      <p:pic>
        <p:nvPicPr>
          <p:cNvPr id="30" name="Grafik 29" descr="Server">
            <a:extLst>
              <a:ext uri="{FF2B5EF4-FFF2-40B4-BE49-F238E27FC236}">
                <a16:creationId xmlns:a16="http://schemas.microsoft.com/office/drawing/2014/main" id="{9B366D48-82AE-4FF8-82F7-089EAF4C2176}"/>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265661" y="3561644"/>
            <a:ext cx="914400" cy="914400"/>
          </a:xfrm>
          <a:prstGeom prst="rect">
            <a:avLst/>
          </a:prstGeom>
        </p:spPr>
      </p:pic>
      <p:cxnSp>
        <p:nvCxnSpPr>
          <p:cNvPr id="31" name="Gerade Verbindung mit Pfeil 30">
            <a:extLst>
              <a:ext uri="{FF2B5EF4-FFF2-40B4-BE49-F238E27FC236}">
                <a16:creationId xmlns:a16="http://schemas.microsoft.com/office/drawing/2014/main" id="{7D4A98D2-83DC-4520-85AD-08B03749F655}"/>
              </a:ext>
            </a:extLst>
          </p:cNvPr>
          <p:cNvCxnSpPr>
            <a:cxnSpLocks/>
            <a:stCxn id="13" idx="3"/>
            <a:endCxn id="30" idx="1"/>
          </p:cNvCxnSpPr>
          <p:nvPr/>
        </p:nvCxnSpPr>
        <p:spPr>
          <a:xfrm flipV="1">
            <a:off x="5001284" y="4018844"/>
            <a:ext cx="264377" cy="109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9" name="Textfeld 48">
            <a:extLst>
              <a:ext uri="{FF2B5EF4-FFF2-40B4-BE49-F238E27FC236}">
                <a16:creationId xmlns:a16="http://schemas.microsoft.com/office/drawing/2014/main" id="{026784CE-2432-4587-9244-4A4CBAFFC988}"/>
              </a:ext>
            </a:extLst>
          </p:cNvPr>
          <p:cNvSpPr txBox="1"/>
          <p:nvPr/>
        </p:nvSpPr>
        <p:spPr>
          <a:xfrm>
            <a:off x="4745766" y="3230717"/>
            <a:ext cx="914400" cy="369332"/>
          </a:xfrm>
          <a:prstGeom prst="rect">
            <a:avLst/>
          </a:prstGeom>
          <a:solidFill>
            <a:schemeClr val="accent1">
              <a:lumMod val="75000"/>
            </a:schemeClr>
          </a:solidFill>
          <a:ln w="57150">
            <a:solidFill>
              <a:schemeClr val="tx2"/>
            </a:solidFill>
          </a:ln>
        </p:spPr>
        <p:txBody>
          <a:bodyPr wrap="square" rtlCol="0">
            <a:spAutoFit/>
          </a:bodyPr>
          <a:lstStyle/>
          <a:p>
            <a:r>
              <a:rPr lang="de-DE" dirty="0" err="1"/>
              <a:t>upload</a:t>
            </a:r>
            <a:r>
              <a:rPr lang="de-DE" dirty="0"/>
              <a:t> </a:t>
            </a:r>
          </a:p>
        </p:txBody>
      </p:sp>
      <p:sp>
        <p:nvSpPr>
          <p:cNvPr id="50" name="Textfeld 49">
            <a:extLst>
              <a:ext uri="{FF2B5EF4-FFF2-40B4-BE49-F238E27FC236}">
                <a16:creationId xmlns:a16="http://schemas.microsoft.com/office/drawing/2014/main" id="{05428596-AB69-494E-973B-2DF06A972B4D}"/>
              </a:ext>
            </a:extLst>
          </p:cNvPr>
          <p:cNvSpPr txBox="1"/>
          <p:nvPr/>
        </p:nvSpPr>
        <p:spPr>
          <a:xfrm>
            <a:off x="6044636" y="3230717"/>
            <a:ext cx="914400" cy="369332"/>
          </a:xfrm>
          <a:prstGeom prst="rect">
            <a:avLst/>
          </a:prstGeom>
          <a:solidFill>
            <a:schemeClr val="accent1">
              <a:lumMod val="75000"/>
            </a:schemeClr>
          </a:solidFill>
          <a:ln w="57150">
            <a:solidFill>
              <a:schemeClr val="tx2"/>
            </a:solidFill>
          </a:ln>
        </p:spPr>
        <p:txBody>
          <a:bodyPr wrap="square" rtlCol="0">
            <a:spAutoFit/>
          </a:bodyPr>
          <a:lstStyle/>
          <a:p>
            <a:r>
              <a:rPr lang="de-DE" dirty="0"/>
              <a:t>stream</a:t>
            </a:r>
          </a:p>
        </p:txBody>
      </p:sp>
      <p:sp>
        <p:nvSpPr>
          <p:cNvPr id="51" name="Textfeld 50">
            <a:extLst>
              <a:ext uri="{FF2B5EF4-FFF2-40B4-BE49-F238E27FC236}">
                <a16:creationId xmlns:a16="http://schemas.microsoft.com/office/drawing/2014/main" id="{1B8C5F55-3153-4A59-A304-382949418468}"/>
              </a:ext>
            </a:extLst>
          </p:cNvPr>
          <p:cNvSpPr txBox="1"/>
          <p:nvPr/>
        </p:nvSpPr>
        <p:spPr>
          <a:xfrm>
            <a:off x="3262136" y="3244334"/>
            <a:ext cx="914400" cy="369332"/>
          </a:xfrm>
          <a:prstGeom prst="rect">
            <a:avLst/>
          </a:prstGeom>
          <a:solidFill>
            <a:schemeClr val="accent1">
              <a:lumMod val="75000"/>
            </a:schemeClr>
          </a:solidFill>
          <a:ln w="57150">
            <a:solidFill>
              <a:schemeClr val="tx2"/>
            </a:solidFill>
          </a:ln>
        </p:spPr>
        <p:txBody>
          <a:bodyPr wrap="square" rtlCol="0">
            <a:spAutoFit/>
          </a:bodyPr>
          <a:lstStyle/>
          <a:p>
            <a:r>
              <a:rPr lang="de-DE" dirty="0" err="1"/>
              <a:t>upload</a:t>
            </a:r>
            <a:r>
              <a:rPr lang="de-DE" dirty="0"/>
              <a:t> </a:t>
            </a:r>
          </a:p>
        </p:txBody>
      </p:sp>
      <p:sp>
        <p:nvSpPr>
          <p:cNvPr id="52" name="Textfeld 51">
            <a:extLst>
              <a:ext uri="{FF2B5EF4-FFF2-40B4-BE49-F238E27FC236}">
                <a16:creationId xmlns:a16="http://schemas.microsoft.com/office/drawing/2014/main" id="{B40054EC-26B4-43FA-963A-B676A8D0F179}"/>
              </a:ext>
            </a:extLst>
          </p:cNvPr>
          <p:cNvSpPr txBox="1"/>
          <p:nvPr/>
        </p:nvSpPr>
        <p:spPr>
          <a:xfrm>
            <a:off x="8400187" y="3197780"/>
            <a:ext cx="914400" cy="369332"/>
          </a:xfrm>
          <a:prstGeom prst="rect">
            <a:avLst/>
          </a:prstGeom>
          <a:solidFill>
            <a:schemeClr val="accent1">
              <a:lumMod val="75000"/>
            </a:schemeClr>
          </a:solidFill>
          <a:ln w="57150">
            <a:solidFill>
              <a:schemeClr val="tx2"/>
            </a:solidFill>
          </a:ln>
        </p:spPr>
        <p:txBody>
          <a:bodyPr wrap="square" rtlCol="0">
            <a:spAutoFit/>
          </a:bodyPr>
          <a:lstStyle/>
          <a:p>
            <a:r>
              <a:rPr lang="de-DE" dirty="0"/>
              <a:t>stream</a:t>
            </a:r>
          </a:p>
        </p:txBody>
      </p:sp>
      <p:sp>
        <p:nvSpPr>
          <p:cNvPr id="53" name="Textfeld 52">
            <a:extLst>
              <a:ext uri="{FF2B5EF4-FFF2-40B4-BE49-F238E27FC236}">
                <a16:creationId xmlns:a16="http://schemas.microsoft.com/office/drawing/2014/main" id="{B559957B-B0AE-4C7F-B87F-5BF568C01A70}"/>
              </a:ext>
            </a:extLst>
          </p:cNvPr>
          <p:cNvSpPr txBox="1"/>
          <p:nvPr/>
        </p:nvSpPr>
        <p:spPr>
          <a:xfrm>
            <a:off x="4019843" y="4628444"/>
            <a:ext cx="1045387" cy="584775"/>
          </a:xfrm>
          <a:prstGeom prst="rect">
            <a:avLst/>
          </a:prstGeom>
          <a:solidFill>
            <a:schemeClr val="accent1">
              <a:lumMod val="75000"/>
            </a:schemeClr>
          </a:solidFill>
          <a:ln w="57150">
            <a:solidFill>
              <a:schemeClr val="tx2"/>
            </a:solidFill>
          </a:ln>
        </p:spPr>
        <p:txBody>
          <a:bodyPr wrap="square" rtlCol="0">
            <a:spAutoFit/>
          </a:bodyPr>
          <a:lstStyle/>
          <a:p>
            <a:pPr algn="ctr"/>
            <a:r>
              <a:rPr lang="cs-CZ" sz="1600" dirty="0"/>
              <a:t>Obsahový</a:t>
            </a:r>
            <a:r>
              <a:rPr lang="de-DE" sz="1600" dirty="0"/>
              <a:t> </a:t>
            </a:r>
            <a:r>
              <a:rPr lang="de-DE" sz="1600" dirty="0" err="1"/>
              <a:t>server</a:t>
            </a:r>
            <a:r>
              <a:rPr lang="de-DE" sz="1600" dirty="0"/>
              <a:t> </a:t>
            </a:r>
          </a:p>
        </p:txBody>
      </p:sp>
      <p:sp>
        <p:nvSpPr>
          <p:cNvPr id="54" name="Textfeld 53">
            <a:extLst>
              <a:ext uri="{FF2B5EF4-FFF2-40B4-BE49-F238E27FC236}">
                <a16:creationId xmlns:a16="http://schemas.microsoft.com/office/drawing/2014/main" id="{08048CB9-43A8-4C9A-8E13-437FB924C5F9}"/>
              </a:ext>
            </a:extLst>
          </p:cNvPr>
          <p:cNvSpPr txBox="1"/>
          <p:nvPr/>
        </p:nvSpPr>
        <p:spPr>
          <a:xfrm>
            <a:off x="5203595" y="4628444"/>
            <a:ext cx="1221582" cy="584775"/>
          </a:xfrm>
          <a:prstGeom prst="rect">
            <a:avLst/>
          </a:prstGeom>
          <a:solidFill>
            <a:schemeClr val="accent1">
              <a:lumMod val="75000"/>
            </a:schemeClr>
          </a:solidFill>
          <a:ln w="57150">
            <a:solidFill>
              <a:schemeClr val="tx2"/>
            </a:solidFill>
          </a:ln>
        </p:spPr>
        <p:txBody>
          <a:bodyPr wrap="square" rtlCol="0">
            <a:spAutoFit/>
          </a:bodyPr>
          <a:lstStyle/>
          <a:p>
            <a:pPr algn="ctr"/>
            <a:r>
              <a:rPr lang="de-DE" sz="1600" dirty="0"/>
              <a:t>Stream</a:t>
            </a:r>
            <a:r>
              <a:rPr lang="cs-CZ" sz="1600" dirty="0"/>
              <a:t>ovací </a:t>
            </a:r>
            <a:r>
              <a:rPr lang="de-DE" sz="1600" dirty="0" err="1"/>
              <a:t>server</a:t>
            </a:r>
            <a:r>
              <a:rPr lang="de-DE" sz="1600" dirty="0"/>
              <a:t> </a:t>
            </a:r>
          </a:p>
        </p:txBody>
      </p:sp>
      <p:sp>
        <p:nvSpPr>
          <p:cNvPr id="59" name="Pfeil: nach unten gekrümmt 58">
            <a:extLst>
              <a:ext uri="{FF2B5EF4-FFF2-40B4-BE49-F238E27FC236}">
                <a16:creationId xmlns:a16="http://schemas.microsoft.com/office/drawing/2014/main" id="{C3B45938-56A9-4CFE-9507-03B67EF8CCB8}"/>
              </a:ext>
            </a:extLst>
          </p:cNvPr>
          <p:cNvSpPr/>
          <p:nvPr/>
        </p:nvSpPr>
        <p:spPr>
          <a:xfrm rot="10800000">
            <a:off x="7455484" y="4458719"/>
            <a:ext cx="2212639" cy="491851"/>
          </a:xfrm>
          <a:prstGeom prst="curvedDownArrow">
            <a:avLst>
              <a:gd name="adj1" fmla="val 25000"/>
              <a:gd name="adj2" fmla="val 104094"/>
              <a:gd name="adj3" fmla="val 44166"/>
            </a:avLst>
          </a:prstGeom>
          <a:solidFill>
            <a:schemeClr val="accent1">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60" name="Textfeld 59">
            <a:extLst>
              <a:ext uri="{FF2B5EF4-FFF2-40B4-BE49-F238E27FC236}">
                <a16:creationId xmlns:a16="http://schemas.microsoft.com/office/drawing/2014/main" id="{DAF9A01E-23DC-4645-B8AF-9AFB9E48EA31}"/>
              </a:ext>
            </a:extLst>
          </p:cNvPr>
          <p:cNvSpPr txBox="1"/>
          <p:nvPr/>
        </p:nvSpPr>
        <p:spPr>
          <a:xfrm>
            <a:off x="8212059" y="4629920"/>
            <a:ext cx="1102528" cy="830997"/>
          </a:xfrm>
          <a:prstGeom prst="rect">
            <a:avLst/>
          </a:prstGeom>
          <a:solidFill>
            <a:schemeClr val="accent1">
              <a:lumMod val="75000"/>
            </a:schemeClr>
          </a:solidFill>
          <a:ln w="57150">
            <a:solidFill>
              <a:schemeClr val="tx2"/>
            </a:solidFill>
          </a:ln>
        </p:spPr>
        <p:txBody>
          <a:bodyPr wrap="square" rtlCol="0">
            <a:spAutoFit/>
          </a:bodyPr>
          <a:lstStyle/>
          <a:p>
            <a:pPr algn="ctr"/>
            <a:r>
              <a:rPr lang="cs-CZ" sz="1600" dirty="0"/>
              <a:t>Obsah na základě požadavku</a:t>
            </a:r>
            <a:endParaRPr lang="de-DE" sz="1600" dirty="0"/>
          </a:p>
        </p:txBody>
      </p:sp>
    </p:spTree>
    <p:extLst>
      <p:ext uri="{BB962C8B-B14F-4D97-AF65-F5344CB8AC3E}">
        <p14:creationId xmlns:p14="http://schemas.microsoft.com/office/powerpoint/2010/main" val="33224045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DD9BC76-FE92-49A9-BAB6-26CE6938A5A0}"/>
              </a:ext>
            </a:extLst>
          </p:cNvPr>
          <p:cNvSpPr>
            <a:spLocks noGrp="1"/>
          </p:cNvSpPr>
          <p:nvPr>
            <p:ph type="title"/>
          </p:nvPr>
        </p:nvSpPr>
        <p:spPr>
          <a:xfrm>
            <a:off x="631371" y="286603"/>
            <a:ext cx="10524309" cy="1450757"/>
          </a:xfrm>
        </p:spPr>
        <p:txBody>
          <a:bodyPr>
            <a:normAutofit/>
          </a:bodyPr>
          <a:lstStyle/>
          <a:p>
            <a:r>
              <a:rPr lang="cs-CZ" sz="4800" dirty="0"/>
              <a:t>Příklady populárních platforem pro streamování videa a hudby</a:t>
            </a:r>
            <a:endParaRPr lang="de-DE" dirty="0"/>
          </a:p>
        </p:txBody>
      </p:sp>
      <p:pic>
        <p:nvPicPr>
          <p:cNvPr id="9" name="Grafik 8">
            <a:extLst>
              <a:ext uri="{FF2B5EF4-FFF2-40B4-BE49-F238E27FC236}">
                <a16:creationId xmlns:a16="http://schemas.microsoft.com/office/drawing/2014/main" id="{EE24161E-1018-4E79-9753-B2D7D4D2479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4014" r="5171"/>
          <a:stretch/>
        </p:blipFill>
        <p:spPr>
          <a:xfrm>
            <a:off x="4110087" y="1821211"/>
            <a:ext cx="5797486" cy="4247488"/>
          </a:xfrm>
          <a:prstGeom prst="rect">
            <a:avLst/>
          </a:prstGeom>
        </p:spPr>
      </p:pic>
      <p:pic>
        <p:nvPicPr>
          <p:cNvPr id="11" name="Grafik 10">
            <a:extLst>
              <a:ext uri="{FF2B5EF4-FFF2-40B4-BE49-F238E27FC236}">
                <a16:creationId xmlns:a16="http://schemas.microsoft.com/office/drawing/2014/main" id="{4C3AF97B-AC52-47F0-BC91-8EC9E38D8E1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5606" y="1821211"/>
            <a:ext cx="2831338" cy="4247488"/>
          </a:xfrm>
          <a:prstGeom prst="rect">
            <a:avLst/>
          </a:prstGeom>
        </p:spPr>
      </p:pic>
    </p:spTree>
    <p:extLst>
      <p:ext uri="{BB962C8B-B14F-4D97-AF65-F5344CB8AC3E}">
        <p14:creationId xmlns:p14="http://schemas.microsoft.com/office/powerpoint/2010/main" val="4086147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1BEE9AE-AF93-4437-B53D-45CC0D88390F}"/>
              </a:ext>
            </a:extLst>
          </p:cNvPr>
          <p:cNvSpPr>
            <a:spLocks noGrp="1"/>
          </p:cNvSpPr>
          <p:nvPr>
            <p:ph type="title"/>
          </p:nvPr>
        </p:nvSpPr>
        <p:spPr>
          <a:xfrm>
            <a:off x="272143" y="286603"/>
            <a:ext cx="10883537" cy="1450757"/>
          </a:xfrm>
        </p:spPr>
        <p:txBody>
          <a:bodyPr>
            <a:normAutofit fontScale="90000"/>
          </a:bodyPr>
          <a:lstStyle/>
          <a:p>
            <a:br>
              <a:rPr lang="de-DE" b="1" dirty="0"/>
            </a:br>
            <a:r>
              <a:rPr lang="cs-CZ" b="1" dirty="0"/>
              <a:t>Populární platformy pro streamování videa</a:t>
            </a:r>
            <a:br>
              <a:rPr lang="cs-CZ" b="1" dirty="0"/>
            </a:br>
            <a:r>
              <a:rPr lang="cs-CZ" b="1" dirty="0"/>
              <a:t> (</a:t>
            </a:r>
            <a:r>
              <a:rPr lang="cs-CZ" b="1" dirty="0" err="1"/>
              <a:t>SVoD</a:t>
            </a:r>
            <a:r>
              <a:rPr lang="cs-CZ" b="1" dirty="0"/>
              <a:t>)</a:t>
            </a:r>
            <a:endParaRPr lang="cs-CZ" dirty="0"/>
          </a:p>
        </p:txBody>
      </p:sp>
      <p:sp>
        <p:nvSpPr>
          <p:cNvPr id="3" name="Inhaltsplatzhalter 2">
            <a:extLst>
              <a:ext uri="{FF2B5EF4-FFF2-40B4-BE49-F238E27FC236}">
                <a16:creationId xmlns:a16="http://schemas.microsoft.com/office/drawing/2014/main" id="{AC8575C2-EDDE-42D1-91B6-5A9C2BE0711D}"/>
              </a:ext>
            </a:extLst>
          </p:cNvPr>
          <p:cNvSpPr>
            <a:spLocks noGrp="1"/>
          </p:cNvSpPr>
          <p:nvPr>
            <p:ph idx="1"/>
          </p:nvPr>
        </p:nvSpPr>
        <p:spPr>
          <a:xfrm>
            <a:off x="7193972" y="1867993"/>
            <a:ext cx="4542399" cy="4023360"/>
          </a:xfrm>
        </p:spPr>
        <p:txBody>
          <a:bodyPr>
            <a:normAutofit/>
          </a:bodyPr>
          <a:lstStyle/>
          <a:p>
            <a:r>
              <a:rPr lang="de-DE" dirty="0"/>
              <a:t> </a:t>
            </a:r>
            <a:r>
              <a:rPr lang="de-DE" b="1" dirty="0"/>
              <a:t>Netflix </a:t>
            </a:r>
          </a:p>
          <a:p>
            <a:r>
              <a:rPr lang="en-US" dirty="0"/>
              <a:t>„Netflix je </a:t>
            </a:r>
            <a:r>
              <a:rPr lang="cs-CZ" dirty="0"/>
              <a:t>streamovací služba, jejíž členové si mohou vychutnat širokou škálu oceněných seriálů</a:t>
            </a:r>
            <a:r>
              <a:rPr lang="en-US" dirty="0"/>
              <a:t>, </a:t>
            </a:r>
            <a:r>
              <a:rPr lang="cs-CZ" dirty="0"/>
              <a:t>filmů</a:t>
            </a:r>
            <a:r>
              <a:rPr lang="en-US" dirty="0"/>
              <a:t>, </a:t>
            </a:r>
            <a:r>
              <a:rPr lang="cs-CZ" dirty="0"/>
              <a:t>dokumentů</a:t>
            </a:r>
            <a:r>
              <a:rPr lang="en-US" dirty="0"/>
              <a:t> a </a:t>
            </a:r>
            <a:r>
              <a:rPr lang="cs-CZ" dirty="0"/>
              <a:t>dalšího</a:t>
            </a:r>
            <a:r>
              <a:rPr lang="en-US" dirty="0"/>
              <a:t> </a:t>
            </a:r>
            <a:r>
              <a:rPr lang="cs-CZ" dirty="0"/>
              <a:t>na</a:t>
            </a:r>
            <a:r>
              <a:rPr lang="en-US" dirty="0"/>
              <a:t> </a:t>
            </a:r>
            <a:r>
              <a:rPr lang="cs-CZ" dirty="0"/>
              <a:t>tisíce</a:t>
            </a:r>
            <a:r>
              <a:rPr lang="en-US" dirty="0"/>
              <a:t> </a:t>
            </a:r>
            <a:r>
              <a:rPr lang="cs-CZ" dirty="0"/>
              <a:t>zařízeních</a:t>
            </a:r>
            <a:r>
              <a:rPr lang="en-US" dirty="0"/>
              <a:t> </a:t>
            </a:r>
            <a:r>
              <a:rPr lang="cs-CZ" dirty="0"/>
              <a:t>připojených</a:t>
            </a:r>
            <a:r>
              <a:rPr lang="en-US" dirty="0"/>
              <a:t> k </a:t>
            </a:r>
            <a:r>
              <a:rPr lang="cs-CZ" dirty="0"/>
              <a:t>internetu</a:t>
            </a:r>
            <a:r>
              <a:rPr lang="en-US" dirty="0"/>
              <a:t>.</a:t>
            </a:r>
          </a:p>
          <a:p>
            <a:r>
              <a:rPr lang="cs-CZ" dirty="0"/>
              <a:t>Můžete sledovat neomezený obsah bez reklam kdykoli a kdekoli – za nízký měsíční paušál</a:t>
            </a:r>
            <a:r>
              <a:rPr lang="en-US" dirty="0"/>
              <a:t>. </a:t>
            </a:r>
            <a:r>
              <a:rPr lang="cs-CZ" dirty="0"/>
              <a:t>Stále</a:t>
            </a:r>
            <a:r>
              <a:rPr lang="en-US" dirty="0"/>
              <a:t> je co </a:t>
            </a:r>
            <a:r>
              <a:rPr lang="cs-CZ" dirty="0"/>
              <a:t>objevovat</a:t>
            </a:r>
            <a:r>
              <a:rPr lang="en-US" dirty="0"/>
              <a:t> a </a:t>
            </a:r>
            <a:r>
              <a:rPr lang="cs-CZ" dirty="0"/>
              <a:t>každý</a:t>
            </a:r>
            <a:r>
              <a:rPr lang="en-US" dirty="0"/>
              <a:t> </a:t>
            </a:r>
            <a:r>
              <a:rPr lang="cs-CZ" dirty="0"/>
              <a:t>týden</a:t>
            </a:r>
            <a:r>
              <a:rPr lang="en-US" dirty="0"/>
              <a:t> </a:t>
            </a:r>
            <a:r>
              <a:rPr lang="cs-CZ" dirty="0"/>
              <a:t>přibývají</a:t>
            </a:r>
            <a:r>
              <a:rPr lang="en-US" dirty="0"/>
              <a:t> </a:t>
            </a:r>
            <a:r>
              <a:rPr lang="cs-CZ" dirty="0"/>
              <a:t>další</a:t>
            </a:r>
            <a:r>
              <a:rPr lang="en-US" dirty="0"/>
              <a:t> </a:t>
            </a:r>
            <a:r>
              <a:rPr lang="cs-CZ" dirty="0"/>
              <a:t>seriály</a:t>
            </a:r>
            <a:r>
              <a:rPr lang="en-US" dirty="0"/>
              <a:t> a filmy.“ (Netflix, 2021)</a:t>
            </a:r>
            <a:endParaRPr lang="cs-CZ" dirty="0"/>
          </a:p>
        </p:txBody>
      </p:sp>
      <p:pic>
        <p:nvPicPr>
          <p:cNvPr id="4" name="Grafik 3">
            <a:extLst>
              <a:ext uri="{FF2B5EF4-FFF2-40B4-BE49-F238E27FC236}">
                <a16:creationId xmlns:a16="http://schemas.microsoft.com/office/drawing/2014/main" id="{D3658953-C5A8-44E7-80E1-2B000281AA8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04682" y="1867993"/>
            <a:ext cx="5897352" cy="3931568"/>
          </a:xfrm>
          <a:prstGeom prst="rect">
            <a:avLst/>
          </a:prstGeom>
        </p:spPr>
      </p:pic>
      <p:sp>
        <p:nvSpPr>
          <p:cNvPr id="5" name="Rechteck 4">
            <a:extLst>
              <a:ext uri="{FF2B5EF4-FFF2-40B4-BE49-F238E27FC236}">
                <a16:creationId xmlns:a16="http://schemas.microsoft.com/office/drawing/2014/main" id="{3145994A-AB26-4C6D-B11E-C18528213B49}"/>
              </a:ext>
            </a:extLst>
          </p:cNvPr>
          <p:cNvSpPr/>
          <p:nvPr/>
        </p:nvSpPr>
        <p:spPr>
          <a:xfrm>
            <a:off x="10061639" y="6021986"/>
            <a:ext cx="2001702" cy="276999"/>
          </a:xfrm>
          <a:prstGeom prst="rect">
            <a:avLst/>
          </a:prstGeom>
        </p:spPr>
        <p:txBody>
          <a:bodyPr wrap="none">
            <a:spAutoFit/>
          </a:bodyPr>
          <a:lstStyle/>
          <a:p>
            <a:r>
              <a:rPr lang="de-DE" sz="1200" dirty="0"/>
              <a:t>https://www.netflix.com/de/</a:t>
            </a:r>
          </a:p>
        </p:txBody>
      </p:sp>
    </p:spTree>
    <p:extLst>
      <p:ext uri="{BB962C8B-B14F-4D97-AF65-F5344CB8AC3E}">
        <p14:creationId xmlns:p14="http://schemas.microsoft.com/office/powerpoint/2010/main" val="22515313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1BEE9AE-AF93-4437-B53D-45CC0D88390F}"/>
              </a:ext>
            </a:extLst>
          </p:cNvPr>
          <p:cNvSpPr>
            <a:spLocks noGrp="1"/>
          </p:cNvSpPr>
          <p:nvPr>
            <p:ph type="title"/>
          </p:nvPr>
        </p:nvSpPr>
        <p:spPr>
          <a:xfrm>
            <a:off x="293914" y="286603"/>
            <a:ext cx="10861766" cy="1450757"/>
          </a:xfrm>
        </p:spPr>
        <p:txBody>
          <a:bodyPr>
            <a:normAutofit fontScale="90000"/>
          </a:bodyPr>
          <a:lstStyle/>
          <a:p>
            <a:br>
              <a:rPr lang="de-DE" b="1" dirty="0"/>
            </a:br>
            <a:r>
              <a:rPr lang="cs-CZ" b="1" dirty="0"/>
              <a:t>Populární platformy pro streamování videa</a:t>
            </a:r>
            <a:br>
              <a:rPr lang="cs-CZ" b="1" dirty="0"/>
            </a:br>
            <a:r>
              <a:rPr lang="cs-CZ" b="1" dirty="0"/>
              <a:t> (</a:t>
            </a:r>
            <a:r>
              <a:rPr lang="cs-CZ" b="1" dirty="0" err="1"/>
              <a:t>SVoD</a:t>
            </a:r>
            <a:r>
              <a:rPr lang="cs-CZ" b="1" dirty="0"/>
              <a:t>)</a:t>
            </a:r>
            <a:endParaRPr lang="de-DE" dirty="0"/>
          </a:p>
        </p:txBody>
      </p:sp>
      <p:sp>
        <p:nvSpPr>
          <p:cNvPr id="3" name="Inhaltsplatzhalter 2">
            <a:extLst>
              <a:ext uri="{FF2B5EF4-FFF2-40B4-BE49-F238E27FC236}">
                <a16:creationId xmlns:a16="http://schemas.microsoft.com/office/drawing/2014/main" id="{AC8575C2-EDDE-42D1-91B6-5A9C2BE0711D}"/>
              </a:ext>
            </a:extLst>
          </p:cNvPr>
          <p:cNvSpPr>
            <a:spLocks noGrp="1"/>
          </p:cNvSpPr>
          <p:nvPr>
            <p:ph idx="1"/>
          </p:nvPr>
        </p:nvSpPr>
        <p:spPr>
          <a:xfrm>
            <a:off x="7193972" y="1867993"/>
            <a:ext cx="4542399" cy="4023360"/>
          </a:xfrm>
        </p:spPr>
        <p:txBody>
          <a:bodyPr>
            <a:normAutofit/>
          </a:bodyPr>
          <a:lstStyle/>
          <a:p>
            <a:endParaRPr lang="en-US" dirty="0"/>
          </a:p>
          <a:p>
            <a:r>
              <a:rPr lang="en-US" b="1" dirty="0"/>
              <a:t>Amazon Prime Video</a:t>
            </a:r>
          </a:p>
          <a:p>
            <a:r>
              <a:rPr lang="cs-CZ" dirty="0"/>
              <a:t>Služba streamování videa založená na předplatném pro streamování dokumentů, seriálů, pořadů, filmů a dalších formátů.</a:t>
            </a:r>
          </a:p>
        </p:txBody>
      </p:sp>
      <p:sp>
        <p:nvSpPr>
          <p:cNvPr id="5" name="Rechteck 4">
            <a:extLst>
              <a:ext uri="{FF2B5EF4-FFF2-40B4-BE49-F238E27FC236}">
                <a16:creationId xmlns:a16="http://schemas.microsoft.com/office/drawing/2014/main" id="{3145994A-AB26-4C6D-B11E-C18528213B49}"/>
              </a:ext>
            </a:extLst>
          </p:cNvPr>
          <p:cNvSpPr/>
          <p:nvPr/>
        </p:nvSpPr>
        <p:spPr>
          <a:xfrm>
            <a:off x="10139082" y="5475854"/>
            <a:ext cx="1787143" cy="769441"/>
          </a:xfrm>
          <a:prstGeom prst="rect">
            <a:avLst/>
          </a:prstGeom>
        </p:spPr>
        <p:txBody>
          <a:bodyPr wrap="square">
            <a:spAutoFit/>
          </a:bodyPr>
          <a:lstStyle/>
          <a:p>
            <a:r>
              <a:rPr lang="de-DE" sz="1100" dirty="0"/>
              <a:t>See https://www.amazon.de/gp/video/storefront?filterId=OFFER_FILTER=PRIME</a:t>
            </a:r>
          </a:p>
        </p:txBody>
      </p:sp>
      <p:pic>
        <p:nvPicPr>
          <p:cNvPr id="6" name="Grafik 5">
            <a:extLst>
              <a:ext uri="{FF2B5EF4-FFF2-40B4-BE49-F238E27FC236}">
                <a16:creationId xmlns:a16="http://schemas.microsoft.com/office/drawing/2014/main" id="{4E9B3299-5B17-4F70-8B4F-36CD587C5B1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4014" r="5171"/>
          <a:stretch/>
        </p:blipFill>
        <p:spPr>
          <a:xfrm>
            <a:off x="1206632" y="1774498"/>
            <a:ext cx="5797486" cy="4247488"/>
          </a:xfrm>
          <a:prstGeom prst="rect">
            <a:avLst/>
          </a:prstGeom>
        </p:spPr>
      </p:pic>
    </p:spTree>
    <p:extLst>
      <p:ext uri="{BB962C8B-B14F-4D97-AF65-F5344CB8AC3E}">
        <p14:creationId xmlns:p14="http://schemas.microsoft.com/office/powerpoint/2010/main" val="13093710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1BEE9AE-AF93-4437-B53D-45CC0D88390F}"/>
              </a:ext>
            </a:extLst>
          </p:cNvPr>
          <p:cNvSpPr>
            <a:spLocks noGrp="1"/>
          </p:cNvSpPr>
          <p:nvPr>
            <p:ph type="title"/>
          </p:nvPr>
        </p:nvSpPr>
        <p:spPr>
          <a:xfrm>
            <a:off x="674914" y="286603"/>
            <a:ext cx="10480766" cy="1450757"/>
          </a:xfrm>
        </p:spPr>
        <p:txBody>
          <a:bodyPr>
            <a:normAutofit/>
          </a:bodyPr>
          <a:lstStyle/>
          <a:p>
            <a:r>
              <a:rPr lang="cs-CZ" b="1" dirty="0"/>
              <a:t>Populární platformy pro streamování</a:t>
            </a:r>
            <a:br>
              <a:rPr lang="cs-CZ" b="1" dirty="0"/>
            </a:br>
            <a:r>
              <a:rPr lang="cs-CZ" b="1" dirty="0"/>
              <a:t> hudby </a:t>
            </a:r>
            <a:endParaRPr lang="de-DE" dirty="0"/>
          </a:p>
        </p:txBody>
      </p:sp>
      <p:sp>
        <p:nvSpPr>
          <p:cNvPr id="3" name="Inhaltsplatzhalter 2">
            <a:extLst>
              <a:ext uri="{FF2B5EF4-FFF2-40B4-BE49-F238E27FC236}">
                <a16:creationId xmlns:a16="http://schemas.microsoft.com/office/drawing/2014/main" id="{AC8575C2-EDDE-42D1-91B6-5A9C2BE0711D}"/>
              </a:ext>
            </a:extLst>
          </p:cNvPr>
          <p:cNvSpPr>
            <a:spLocks noGrp="1"/>
          </p:cNvSpPr>
          <p:nvPr>
            <p:ph idx="1"/>
          </p:nvPr>
        </p:nvSpPr>
        <p:spPr>
          <a:xfrm>
            <a:off x="5524766" y="1867993"/>
            <a:ext cx="4542399" cy="4023360"/>
          </a:xfrm>
        </p:spPr>
        <p:txBody>
          <a:bodyPr>
            <a:normAutofit/>
          </a:bodyPr>
          <a:lstStyle/>
          <a:p>
            <a:r>
              <a:rPr lang="en-US" b="1" dirty="0"/>
              <a:t>Spotify</a:t>
            </a:r>
          </a:p>
          <a:p>
            <a:r>
              <a:rPr lang="cs-CZ" dirty="0"/>
              <a:t>Služba streamování hudby na základě smlouvy o částečném předplatném na streamování hudby. </a:t>
            </a:r>
          </a:p>
          <a:p>
            <a:endParaRPr lang="cs-CZ" dirty="0"/>
          </a:p>
          <a:p>
            <a:r>
              <a:rPr lang="cs-CZ" dirty="0"/>
              <a:t>Rok založení: 2006, sídlo ve Švédsku </a:t>
            </a:r>
          </a:p>
        </p:txBody>
      </p:sp>
      <p:pic>
        <p:nvPicPr>
          <p:cNvPr id="7" name="Grafik 6">
            <a:extLst>
              <a:ext uri="{FF2B5EF4-FFF2-40B4-BE49-F238E27FC236}">
                <a16:creationId xmlns:a16="http://schemas.microsoft.com/office/drawing/2014/main" id="{F6F3821E-D319-4203-ABE4-CAFADE64063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9462"/>
          <a:stretch/>
        </p:blipFill>
        <p:spPr>
          <a:xfrm>
            <a:off x="1233885" y="1867993"/>
            <a:ext cx="3969709" cy="4200706"/>
          </a:xfrm>
          <a:prstGeom prst="rect">
            <a:avLst/>
          </a:prstGeom>
        </p:spPr>
      </p:pic>
    </p:spTree>
    <p:extLst>
      <p:ext uri="{BB962C8B-B14F-4D97-AF65-F5344CB8AC3E}">
        <p14:creationId xmlns:p14="http://schemas.microsoft.com/office/powerpoint/2010/main" val="32556227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C259130-B8A6-49C4-AAF9-30A429652474}"/>
              </a:ext>
            </a:extLst>
          </p:cNvPr>
          <p:cNvSpPr>
            <a:spLocks noGrp="1"/>
          </p:cNvSpPr>
          <p:nvPr>
            <p:ph type="title"/>
          </p:nvPr>
        </p:nvSpPr>
        <p:spPr>
          <a:xfrm>
            <a:off x="685800" y="286603"/>
            <a:ext cx="10469880" cy="1450757"/>
          </a:xfrm>
        </p:spPr>
        <p:txBody>
          <a:bodyPr/>
          <a:lstStyle/>
          <a:p>
            <a:r>
              <a:rPr lang="cs-CZ" b="1" dirty="0"/>
              <a:t>Populární platformy pro streamování</a:t>
            </a:r>
            <a:br>
              <a:rPr lang="cs-CZ" b="1" dirty="0"/>
            </a:br>
            <a:r>
              <a:rPr lang="cs-CZ" b="1" dirty="0"/>
              <a:t>hudby </a:t>
            </a:r>
            <a:endParaRPr lang="de-DE" dirty="0"/>
          </a:p>
        </p:txBody>
      </p:sp>
      <p:pic>
        <p:nvPicPr>
          <p:cNvPr id="9" name="Grafik 8">
            <a:extLst>
              <a:ext uri="{FF2B5EF4-FFF2-40B4-BE49-F238E27FC236}">
                <a16:creationId xmlns:a16="http://schemas.microsoft.com/office/drawing/2014/main" id="{DC571EBB-DB65-4EF0-BF2E-AAB958E04CB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7280" y="1932232"/>
            <a:ext cx="5621125" cy="3747417"/>
          </a:xfrm>
          <a:prstGeom prst="rect">
            <a:avLst/>
          </a:prstGeom>
        </p:spPr>
      </p:pic>
      <p:sp>
        <p:nvSpPr>
          <p:cNvPr id="10" name="Inhaltsplatzhalter 2">
            <a:extLst>
              <a:ext uri="{FF2B5EF4-FFF2-40B4-BE49-F238E27FC236}">
                <a16:creationId xmlns:a16="http://schemas.microsoft.com/office/drawing/2014/main" id="{545040B1-BAF9-4D1E-A0BF-620F903E6A34}"/>
              </a:ext>
            </a:extLst>
          </p:cNvPr>
          <p:cNvSpPr>
            <a:spLocks noGrp="1"/>
          </p:cNvSpPr>
          <p:nvPr>
            <p:ph idx="1"/>
          </p:nvPr>
        </p:nvSpPr>
        <p:spPr>
          <a:xfrm>
            <a:off x="6835092" y="1932232"/>
            <a:ext cx="4542399" cy="4023360"/>
          </a:xfrm>
        </p:spPr>
        <p:txBody>
          <a:bodyPr>
            <a:normAutofit/>
          </a:bodyPr>
          <a:lstStyle/>
          <a:p>
            <a:r>
              <a:rPr lang="de-DE" dirty="0"/>
              <a:t> </a:t>
            </a:r>
            <a:r>
              <a:rPr lang="de-DE" b="1" dirty="0"/>
              <a:t>Amazon Music </a:t>
            </a:r>
          </a:p>
          <a:p>
            <a:r>
              <a:rPr lang="cs-CZ" dirty="0"/>
              <a:t>Služba streamování hudby na základě smlouvy o částečném předplatném na streamování hudby.</a:t>
            </a:r>
          </a:p>
          <a:p>
            <a:r>
              <a:rPr lang="cs-CZ" dirty="0"/>
              <a:t>Rok založení: 2007, se sídlem v Seattlu, Washington </a:t>
            </a:r>
          </a:p>
        </p:txBody>
      </p:sp>
    </p:spTree>
    <p:extLst>
      <p:ext uri="{BB962C8B-B14F-4D97-AF65-F5344CB8AC3E}">
        <p14:creationId xmlns:p14="http://schemas.microsoft.com/office/powerpoint/2010/main" val="27641088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5E74CFE-AFEC-4412-A2EA-8B5C8BC0B391}"/>
              </a:ext>
            </a:extLst>
          </p:cNvPr>
          <p:cNvSpPr>
            <a:spLocks noGrp="1"/>
          </p:cNvSpPr>
          <p:nvPr>
            <p:ph type="title"/>
          </p:nvPr>
        </p:nvSpPr>
        <p:spPr>
          <a:xfrm>
            <a:off x="500743" y="286603"/>
            <a:ext cx="10654937" cy="1450757"/>
          </a:xfrm>
        </p:spPr>
        <p:txBody>
          <a:bodyPr>
            <a:normAutofit fontScale="90000"/>
          </a:bodyPr>
          <a:lstStyle/>
          <a:p>
            <a:pPr fontAlgn="base"/>
            <a:br>
              <a:rPr lang="cs-CZ" b="1" dirty="0"/>
            </a:br>
            <a:br>
              <a:rPr lang="cs-CZ" b="1" dirty="0"/>
            </a:br>
            <a:r>
              <a:rPr lang="cs-CZ" b="1" dirty="0"/>
              <a:t>Výhody živého vysílání a videí na vyžádání </a:t>
            </a:r>
            <a:br>
              <a:rPr lang="cs-CZ" b="1" dirty="0"/>
            </a:br>
            <a:r>
              <a:rPr lang="cs-CZ" b="1" dirty="0"/>
              <a:t>(on </a:t>
            </a:r>
            <a:r>
              <a:rPr lang="cs-CZ" b="1" dirty="0" err="1"/>
              <a:t>demand</a:t>
            </a:r>
            <a:r>
              <a:rPr lang="cs-CZ" b="1" dirty="0"/>
              <a:t>)</a:t>
            </a:r>
            <a:endParaRPr lang="cs-CZ" dirty="0"/>
          </a:p>
        </p:txBody>
      </p:sp>
      <p:sp>
        <p:nvSpPr>
          <p:cNvPr id="3" name="Textplatzhalter 2">
            <a:extLst>
              <a:ext uri="{FF2B5EF4-FFF2-40B4-BE49-F238E27FC236}">
                <a16:creationId xmlns:a16="http://schemas.microsoft.com/office/drawing/2014/main" id="{7B3415B0-FF67-4C90-8AB8-2246B1EB0E20}"/>
              </a:ext>
            </a:extLst>
          </p:cNvPr>
          <p:cNvSpPr>
            <a:spLocks noGrp="1"/>
          </p:cNvSpPr>
          <p:nvPr>
            <p:ph type="body" idx="1"/>
          </p:nvPr>
        </p:nvSpPr>
        <p:spPr/>
        <p:txBody>
          <a:bodyPr/>
          <a:lstStyle/>
          <a:p>
            <a:r>
              <a:rPr lang="cs-CZ" b="1" dirty="0"/>
              <a:t>Výhody </a:t>
            </a:r>
            <a:r>
              <a:rPr lang="de-DE" b="1" dirty="0"/>
              <a:t>Live Stream</a:t>
            </a:r>
            <a:r>
              <a:rPr lang="cs-CZ" b="1" dirty="0"/>
              <a:t>ování</a:t>
            </a:r>
            <a:r>
              <a:rPr lang="de-DE" b="1" dirty="0"/>
              <a:t>:</a:t>
            </a:r>
          </a:p>
          <a:p>
            <a:endParaRPr lang="de-DE" dirty="0"/>
          </a:p>
        </p:txBody>
      </p:sp>
      <p:sp>
        <p:nvSpPr>
          <p:cNvPr id="4" name="Inhaltsplatzhalter 3">
            <a:extLst>
              <a:ext uri="{FF2B5EF4-FFF2-40B4-BE49-F238E27FC236}">
                <a16:creationId xmlns:a16="http://schemas.microsoft.com/office/drawing/2014/main" id="{555D3930-131F-42B5-8BD6-4097E98C99FC}"/>
              </a:ext>
            </a:extLst>
          </p:cNvPr>
          <p:cNvSpPr>
            <a:spLocks noGrp="1"/>
          </p:cNvSpPr>
          <p:nvPr>
            <p:ph sz="half" idx="2"/>
          </p:nvPr>
        </p:nvSpPr>
        <p:spPr>
          <a:xfrm>
            <a:off x="1127760" y="2279425"/>
            <a:ext cx="4937760" cy="3378200"/>
          </a:xfrm>
        </p:spPr>
        <p:txBody>
          <a:bodyPr>
            <a:noAutofit/>
          </a:bodyPr>
          <a:lstStyle/>
          <a:p>
            <a:pPr fontAlgn="base">
              <a:buFont typeface="Wingdings" panose="05000000000000000000" pitchFamily="2" charset="2"/>
              <a:buChar char="Ø"/>
            </a:pPr>
            <a:r>
              <a:rPr lang="cs-CZ" sz="1800" dirty="0"/>
              <a:t> obsah je přenášen v reálném čase</a:t>
            </a:r>
          </a:p>
          <a:p>
            <a:pPr fontAlgn="base">
              <a:buFont typeface="Wingdings" panose="05000000000000000000" pitchFamily="2" charset="2"/>
              <a:buChar char="Ø"/>
            </a:pPr>
            <a:r>
              <a:rPr lang="cs-CZ" sz="1800" dirty="0"/>
              <a:t> přímá interakce možná prostřednictvím chatu a komentářů</a:t>
            </a:r>
          </a:p>
          <a:p>
            <a:pPr fontAlgn="base">
              <a:buFont typeface="Wingdings" panose="05000000000000000000" pitchFamily="2" charset="2"/>
              <a:buChar char="Ø"/>
            </a:pPr>
            <a:r>
              <a:rPr lang="cs-CZ" sz="1800" dirty="0"/>
              <a:t> vyšší zapojení: zvědavost publika zůstává až do konce</a:t>
            </a:r>
          </a:p>
          <a:p>
            <a:pPr fontAlgn="base">
              <a:buFont typeface="Wingdings" panose="05000000000000000000" pitchFamily="2" charset="2"/>
              <a:buChar char="Ø"/>
            </a:pPr>
            <a:r>
              <a:rPr lang="cs-CZ" sz="1800" dirty="0"/>
              <a:t> delší formát: Můžete předat mnohem více informací</a:t>
            </a:r>
          </a:p>
          <a:p>
            <a:pPr fontAlgn="base">
              <a:buFont typeface="Wingdings" panose="05000000000000000000" pitchFamily="2" charset="2"/>
              <a:buChar char="Ø"/>
            </a:pPr>
            <a:r>
              <a:rPr lang="cs-CZ" sz="1800" dirty="0"/>
              <a:t> nejsou zde žádné postprodukční náklady</a:t>
            </a:r>
          </a:p>
          <a:p>
            <a:pPr fontAlgn="base">
              <a:buFont typeface="Wingdings" panose="05000000000000000000" pitchFamily="2" charset="2"/>
              <a:buChar char="Ø"/>
            </a:pPr>
            <a:r>
              <a:rPr lang="cs-CZ" sz="1800" dirty="0"/>
              <a:t> autentické: žádné následné zpracování videa</a:t>
            </a:r>
          </a:p>
          <a:p>
            <a:pPr fontAlgn="base">
              <a:buFont typeface="Wingdings" panose="05000000000000000000" pitchFamily="2" charset="2"/>
              <a:buChar char="Ø"/>
            </a:pPr>
            <a:r>
              <a:rPr lang="cs-CZ" sz="1800" dirty="0"/>
              <a:t> informace z první ruky</a:t>
            </a:r>
          </a:p>
          <a:p>
            <a:pPr fontAlgn="base">
              <a:buFont typeface="Wingdings" panose="05000000000000000000" pitchFamily="2" charset="2"/>
              <a:buChar char="Ø"/>
            </a:pPr>
            <a:r>
              <a:rPr lang="cs-CZ" sz="1800" dirty="0"/>
              <a:t> lze použít ve všech oblastech společnosti </a:t>
            </a:r>
          </a:p>
        </p:txBody>
      </p:sp>
      <p:sp>
        <p:nvSpPr>
          <p:cNvPr id="5" name="Textplatzhalter 4">
            <a:extLst>
              <a:ext uri="{FF2B5EF4-FFF2-40B4-BE49-F238E27FC236}">
                <a16:creationId xmlns:a16="http://schemas.microsoft.com/office/drawing/2014/main" id="{96CA9985-822C-4D43-8562-65FE79E6CDE2}"/>
              </a:ext>
            </a:extLst>
          </p:cNvPr>
          <p:cNvSpPr>
            <a:spLocks noGrp="1"/>
          </p:cNvSpPr>
          <p:nvPr>
            <p:ph type="body" sz="quarter" idx="3"/>
          </p:nvPr>
        </p:nvSpPr>
        <p:spPr>
          <a:xfrm>
            <a:off x="6096000" y="1846052"/>
            <a:ext cx="4937760" cy="736282"/>
          </a:xfrm>
        </p:spPr>
        <p:txBody>
          <a:bodyPr/>
          <a:lstStyle/>
          <a:p>
            <a:r>
              <a:rPr lang="cs-CZ" b="1" dirty="0"/>
              <a:t>Výhody videí</a:t>
            </a:r>
            <a:r>
              <a:rPr lang="de-DE" b="1" dirty="0"/>
              <a:t> on Demand: </a:t>
            </a:r>
          </a:p>
          <a:p>
            <a:endParaRPr lang="de-DE" dirty="0"/>
          </a:p>
        </p:txBody>
      </p:sp>
      <p:sp>
        <p:nvSpPr>
          <p:cNvPr id="6" name="Inhaltsplatzhalter 5">
            <a:extLst>
              <a:ext uri="{FF2B5EF4-FFF2-40B4-BE49-F238E27FC236}">
                <a16:creationId xmlns:a16="http://schemas.microsoft.com/office/drawing/2014/main" id="{D5A35C6F-1AC9-44DF-A319-A21FC184A2F3}"/>
              </a:ext>
            </a:extLst>
          </p:cNvPr>
          <p:cNvSpPr>
            <a:spLocks noGrp="1"/>
          </p:cNvSpPr>
          <p:nvPr>
            <p:ph sz="quarter" idx="4"/>
          </p:nvPr>
        </p:nvSpPr>
        <p:spPr>
          <a:xfrm>
            <a:off x="6217920" y="2296112"/>
            <a:ext cx="4937760" cy="3075291"/>
          </a:xfrm>
        </p:spPr>
        <p:txBody>
          <a:bodyPr>
            <a:noAutofit/>
          </a:bodyPr>
          <a:lstStyle/>
          <a:p>
            <a:pPr fontAlgn="base">
              <a:buFont typeface="Wingdings" panose="05000000000000000000" pitchFamily="2" charset="2"/>
              <a:buChar char="Ø"/>
            </a:pPr>
            <a:r>
              <a:rPr lang="cs-CZ" sz="1800" dirty="0"/>
              <a:t> p</a:t>
            </a:r>
            <a:r>
              <a:rPr lang="en-US" sz="1800" dirty="0" err="1"/>
              <a:t>ost</a:t>
            </a:r>
            <a:r>
              <a:rPr lang="en-US" sz="1800" dirty="0"/>
              <a:t> </a:t>
            </a:r>
            <a:r>
              <a:rPr lang="cs-CZ" sz="1800" dirty="0"/>
              <a:t>produkce</a:t>
            </a:r>
          </a:p>
          <a:p>
            <a:pPr fontAlgn="base">
              <a:buFont typeface="Wingdings" panose="05000000000000000000" pitchFamily="2" charset="2"/>
              <a:buChar char="Ø"/>
            </a:pPr>
            <a:r>
              <a:rPr lang="en-US" sz="1800" dirty="0"/>
              <a:t> </a:t>
            </a:r>
            <a:r>
              <a:rPr lang="cs-CZ" sz="1800" dirty="0"/>
              <a:t>plná</a:t>
            </a:r>
            <a:r>
              <a:rPr lang="en-US" sz="1800" dirty="0"/>
              <a:t> </a:t>
            </a:r>
            <a:r>
              <a:rPr lang="cs-CZ" sz="1800" dirty="0"/>
              <a:t>kontrola</a:t>
            </a:r>
            <a:r>
              <a:rPr lang="en-US" sz="1800" dirty="0"/>
              <a:t>, </a:t>
            </a:r>
            <a:r>
              <a:rPr lang="cs-CZ" sz="1800" dirty="0"/>
              <a:t>možná revize před</a:t>
            </a:r>
            <a:r>
              <a:rPr lang="en-US" sz="1800" dirty="0"/>
              <a:t> </a:t>
            </a:r>
            <a:r>
              <a:rPr lang="cs-CZ" sz="1800" dirty="0"/>
              <a:t>vysíláním</a:t>
            </a:r>
          </a:p>
          <a:p>
            <a:pPr fontAlgn="base">
              <a:buFont typeface="Wingdings" panose="05000000000000000000" pitchFamily="2" charset="2"/>
              <a:buChar char="Ø"/>
            </a:pPr>
            <a:r>
              <a:rPr lang="en-US" sz="1800" dirty="0"/>
              <a:t> </a:t>
            </a:r>
            <a:r>
              <a:rPr lang="cs-CZ" sz="1800" dirty="0"/>
              <a:t>možné</a:t>
            </a:r>
            <a:r>
              <a:rPr lang="en-US" sz="1800" dirty="0"/>
              <a:t> </a:t>
            </a:r>
            <a:r>
              <a:rPr lang="cs-CZ" sz="1800" dirty="0"/>
              <a:t>speciální</a:t>
            </a:r>
            <a:r>
              <a:rPr lang="en-US" sz="1800" dirty="0"/>
              <a:t> </a:t>
            </a:r>
            <a:r>
              <a:rPr lang="cs-CZ" sz="1800" dirty="0"/>
              <a:t>zvuky</a:t>
            </a:r>
            <a:r>
              <a:rPr lang="en-US" sz="1800" dirty="0"/>
              <a:t> a </a:t>
            </a:r>
            <a:r>
              <a:rPr lang="cs-CZ" sz="1800" dirty="0"/>
              <a:t>kreativní</a:t>
            </a:r>
            <a:r>
              <a:rPr lang="en-US" sz="1800" dirty="0"/>
              <a:t> </a:t>
            </a:r>
            <a:r>
              <a:rPr lang="cs-CZ" sz="1800" dirty="0"/>
              <a:t>efekty</a:t>
            </a:r>
          </a:p>
          <a:p>
            <a:pPr fontAlgn="base">
              <a:buFont typeface="Wingdings" panose="05000000000000000000" pitchFamily="2" charset="2"/>
              <a:buChar char="Ø"/>
            </a:pPr>
            <a:r>
              <a:rPr lang="en-US" sz="1800" dirty="0"/>
              <a:t> </a:t>
            </a:r>
            <a:r>
              <a:rPr lang="cs-CZ" sz="1800" dirty="0"/>
              <a:t>vyšší</a:t>
            </a:r>
            <a:r>
              <a:rPr lang="en-US" sz="1800" dirty="0"/>
              <a:t> </a:t>
            </a:r>
            <a:r>
              <a:rPr lang="cs-CZ" sz="1800" dirty="0"/>
              <a:t>kvalita</a:t>
            </a:r>
            <a:r>
              <a:rPr lang="en-US" sz="1800" dirty="0"/>
              <a:t> </a:t>
            </a:r>
            <a:r>
              <a:rPr lang="cs-CZ" sz="1800" dirty="0"/>
              <a:t>produkce</a:t>
            </a:r>
            <a:endParaRPr lang="en-US" sz="1800" dirty="0"/>
          </a:p>
          <a:p>
            <a:pPr fontAlgn="base">
              <a:buFont typeface="Wingdings" panose="05000000000000000000" pitchFamily="2" charset="2"/>
              <a:buChar char="Ø"/>
            </a:pPr>
            <a:r>
              <a:rPr lang="en-US" sz="1800" dirty="0"/>
              <a:t> </a:t>
            </a:r>
            <a:r>
              <a:rPr lang="cs-CZ" sz="1800" dirty="0"/>
              <a:t>lze</a:t>
            </a:r>
            <a:r>
              <a:rPr lang="en-US" sz="1800" dirty="0"/>
              <a:t> </a:t>
            </a:r>
            <a:r>
              <a:rPr lang="cs-CZ" sz="1800" dirty="0"/>
              <a:t>použít</a:t>
            </a:r>
            <a:r>
              <a:rPr lang="en-US" sz="1800" dirty="0"/>
              <a:t> </a:t>
            </a:r>
            <a:r>
              <a:rPr lang="cs-CZ" sz="1800" dirty="0"/>
              <a:t>ve</a:t>
            </a:r>
            <a:r>
              <a:rPr lang="en-US" sz="1800" dirty="0"/>
              <a:t> </a:t>
            </a:r>
            <a:r>
              <a:rPr lang="cs-CZ" sz="1800" dirty="0"/>
              <a:t>všech</a:t>
            </a:r>
            <a:r>
              <a:rPr lang="en-US" sz="1800" dirty="0"/>
              <a:t> </a:t>
            </a:r>
            <a:r>
              <a:rPr lang="cs-CZ" sz="1800" dirty="0"/>
              <a:t>oblastech společnosti</a:t>
            </a:r>
          </a:p>
          <a:p>
            <a:pPr fontAlgn="base">
              <a:buFont typeface="Wingdings" panose="05000000000000000000" pitchFamily="2" charset="2"/>
              <a:buChar char="Ø"/>
            </a:pPr>
            <a:r>
              <a:rPr lang="cs-CZ" sz="1800" dirty="0"/>
              <a:t> nízké organizační úsilí, pokud je pověřen profesionální video tým, agentura </a:t>
            </a:r>
          </a:p>
        </p:txBody>
      </p:sp>
      <p:sp>
        <p:nvSpPr>
          <p:cNvPr id="7" name="Rechteck 6">
            <a:extLst>
              <a:ext uri="{FF2B5EF4-FFF2-40B4-BE49-F238E27FC236}">
                <a16:creationId xmlns:a16="http://schemas.microsoft.com/office/drawing/2014/main" id="{CD3A77A6-7DB7-42DD-A013-25C4C4335DF8}"/>
              </a:ext>
            </a:extLst>
          </p:cNvPr>
          <p:cNvSpPr/>
          <p:nvPr/>
        </p:nvSpPr>
        <p:spPr>
          <a:xfrm>
            <a:off x="8826631" y="5880803"/>
            <a:ext cx="3365369" cy="430887"/>
          </a:xfrm>
          <a:prstGeom prst="rect">
            <a:avLst/>
          </a:prstGeom>
        </p:spPr>
        <p:txBody>
          <a:bodyPr wrap="square">
            <a:spAutoFit/>
          </a:bodyPr>
          <a:lstStyle/>
          <a:p>
            <a:r>
              <a:rPr lang="de-DE" sz="1100" dirty="0">
                <a:hlinkClick r:id="rId2">
                  <a:extLst>
                    <a:ext uri="{A12FA001-AC4F-418D-AE19-62706E023703}">
                      <ahyp:hlinkClr xmlns:ahyp="http://schemas.microsoft.com/office/drawing/2018/hyperlinkcolor" val="tx"/>
                    </a:ext>
                  </a:extLst>
                </a:hlinkClick>
              </a:rPr>
              <a:t>Live Streaming vs. Video On Demand | Filmproduktion und Videoproduktion Frankfurt (nur-muth.com)</a:t>
            </a:r>
            <a:endParaRPr lang="de-DE" sz="1100" dirty="0"/>
          </a:p>
        </p:txBody>
      </p:sp>
    </p:spTree>
    <p:extLst>
      <p:ext uri="{BB962C8B-B14F-4D97-AF65-F5344CB8AC3E}">
        <p14:creationId xmlns:p14="http://schemas.microsoft.com/office/powerpoint/2010/main" val="998305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B8E66E-461C-40FC-8721-F596CEFD1AEF}"/>
              </a:ext>
            </a:extLst>
          </p:cNvPr>
          <p:cNvSpPr>
            <a:spLocks noGrp="1"/>
          </p:cNvSpPr>
          <p:nvPr>
            <p:ph type="title"/>
          </p:nvPr>
        </p:nvSpPr>
        <p:spPr/>
        <p:txBody>
          <a:bodyPr/>
          <a:lstStyle/>
          <a:p>
            <a:r>
              <a:rPr lang="cs-CZ" b="1" dirty="0"/>
              <a:t>Zdroje</a:t>
            </a:r>
            <a:endParaRPr lang="de-DE" b="1" dirty="0"/>
          </a:p>
        </p:txBody>
      </p:sp>
      <p:sp>
        <p:nvSpPr>
          <p:cNvPr id="3" name="Inhaltsplatzhalter 2">
            <a:extLst>
              <a:ext uri="{FF2B5EF4-FFF2-40B4-BE49-F238E27FC236}">
                <a16:creationId xmlns:a16="http://schemas.microsoft.com/office/drawing/2014/main" id="{B7F27B04-A83B-4775-812E-6144467BEE55}"/>
              </a:ext>
            </a:extLst>
          </p:cNvPr>
          <p:cNvSpPr>
            <a:spLocks noGrp="1"/>
          </p:cNvSpPr>
          <p:nvPr>
            <p:ph idx="1"/>
          </p:nvPr>
        </p:nvSpPr>
        <p:spPr>
          <a:xfrm>
            <a:off x="1230445" y="1827979"/>
            <a:ext cx="10058400" cy="4023360"/>
          </a:xfrm>
        </p:spPr>
        <p:txBody>
          <a:bodyPr>
            <a:normAutofit fontScale="92500" lnSpcReduction="20000"/>
          </a:bodyPr>
          <a:lstStyle/>
          <a:p>
            <a:r>
              <a:rPr lang="de-DE" b="1" dirty="0">
                <a:solidFill>
                  <a:schemeClr val="tx1"/>
                </a:solidFill>
              </a:rPr>
              <a:t>On</a:t>
            </a:r>
            <a:r>
              <a:rPr lang="cs-CZ" b="1" dirty="0">
                <a:solidFill>
                  <a:schemeClr val="tx1"/>
                </a:solidFill>
              </a:rPr>
              <a:t>-</a:t>
            </a:r>
            <a:r>
              <a:rPr lang="de-DE" b="1" dirty="0" err="1">
                <a:solidFill>
                  <a:schemeClr val="tx1"/>
                </a:solidFill>
              </a:rPr>
              <a:t>line</a:t>
            </a:r>
            <a:r>
              <a:rPr lang="de-DE" b="1" dirty="0">
                <a:solidFill>
                  <a:schemeClr val="tx1"/>
                </a:solidFill>
              </a:rPr>
              <a:t> </a:t>
            </a:r>
            <a:r>
              <a:rPr lang="cs-CZ" b="1" dirty="0">
                <a:solidFill>
                  <a:schemeClr val="tx1"/>
                </a:solidFill>
              </a:rPr>
              <a:t>zdroje:</a:t>
            </a:r>
            <a:r>
              <a:rPr lang="de-DE" b="1" dirty="0">
                <a:solidFill>
                  <a:schemeClr val="tx1"/>
                </a:solidFill>
              </a:rPr>
              <a:t> </a:t>
            </a:r>
            <a:endParaRPr lang="de-DE" dirty="0">
              <a:solidFill>
                <a:schemeClr val="tx1"/>
              </a:solidFill>
            </a:endParaRPr>
          </a:p>
          <a:p>
            <a:r>
              <a:rPr lang="de-DE" dirty="0">
                <a:solidFill>
                  <a:schemeClr val="tx1"/>
                </a:solidFill>
              </a:rPr>
              <a:t>Amazon (2021). https://www.amazon.de/gp/video/storefront?filterId=OFFER_FILTER=PRIME, </a:t>
            </a:r>
            <a:r>
              <a:rPr lang="cs-CZ" dirty="0">
                <a:solidFill>
                  <a:schemeClr val="tx1"/>
                </a:solidFill>
              </a:rPr>
              <a:t>přístup</a:t>
            </a:r>
            <a:r>
              <a:rPr lang="de-DE" dirty="0">
                <a:solidFill>
                  <a:schemeClr val="tx1"/>
                </a:solidFill>
              </a:rPr>
              <a:t>: 02.10.2021.</a:t>
            </a:r>
            <a:br>
              <a:rPr lang="de-DE" dirty="0">
                <a:solidFill>
                  <a:schemeClr val="tx1"/>
                </a:solidFill>
              </a:rPr>
            </a:br>
            <a:br>
              <a:rPr lang="de-DE" dirty="0">
                <a:solidFill>
                  <a:schemeClr val="tx1"/>
                </a:solidFill>
              </a:rPr>
            </a:br>
            <a:r>
              <a:rPr lang="de-DE" dirty="0" err="1">
                <a:solidFill>
                  <a:schemeClr val="tx1"/>
                </a:solidFill>
              </a:rPr>
              <a:t>Chatfield</a:t>
            </a:r>
            <a:r>
              <a:rPr lang="de-DE" dirty="0">
                <a:solidFill>
                  <a:schemeClr val="tx1"/>
                </a:solidFill>
              </a:rPr>
              <a:t>, T. (2013): 50 Schlüsselideen, Digitale Kultur, S.63ff. </a:t>
            </a:r>
            <a:r>
              <a:rPr lang="de-DE" dirty="0">
                <a:solidFill>
                  <a:schemeClr val="tx1"/>
                </a:solidFill>
                <a:hlinkClick r:id="rId2">
                  <a:extLst>
                    <a:ext uri="{A12FA001-AC4F-418D-AE19-62706E023703}">
                      <ahyp:hlinkClr xmlns:ahyp="http://schemas.microsoft.com/office/drawing/2018/hyperlinkcolor" val="tx"/>
                    </a:ext>
                  </a:extLst>
                </a:hlinkClick>
              </a:rPr>
              <a:t>10.1007/978-3-8274-3064-9.pdf (springer.com)</a:t>
            </a:r>
            <a:r>
              <a:rPr lang="de-DE" dirty="0">
                <a:solidFill>
                  <a:schemeClr val="tx1"/>
                </a:solidFill>
              </a:rPr>
              <a:t>, </a:t>
            </a:r>
            <a:r>
              <a:rPr lang="cs-CZ" dirty="0">
                <a:solidFill>
                  <a:schemeClr val="tx1"/>
                </a:solidFill>
              </a:rPr>
              <a:t>přístup</a:t>
            </a:r>
            <a:r>
              <a:rPr lang="de-DE" dirty="0">
                <a:solidFill>
                  <a:schemeClr val="tx1"/>
                </a:solidFill>
              </a:rPr>
              <a:t>: 10.01.2022.</a:t>
            </a:r>
          </a:p>
          <a:p>
            <a:r>
              <a:rPr lang="de-DE" dirty="0">
                <a:solidFill>
                  <a:schemeClr val="tx1"/>
                </a:solidFill>
              </a:rPr>
              <a:t>Homepage Ratgeber. </a:t>
            </a:r>
            <a:r>
              <a:rPr lang="de-DE" u="sng" dirty="0">
                <a:solidFill>
                  <a:schemeClr val="tx1"/>
                </a:solidFill>
                <a:hlinkClick r:id="rId3">
                  <a:extLst>
                    <a:ext uri="{A12FA001-AC4F-418D-AE19-62706E023703}">
                      <ahyp:hlinkClr xmlns:ahyp="http://schemas.microsoft.com/office/drawing/2018/hyperlinkcolor" val="tx"/>
                    </a:ext>
                  </a:extLst>
                </a:hlinkClick>
              </a:rPr>
              <a:t>https://www.homepage-ratgeber.de/planen/anwendungsgebiete/stream/</a:t>
            </a:r>
            <a:r>
              <a:rPr lang="de-DE" dirty="0">
                <a:solidFill>
                  <a:schemeClr val="tx1"/>
                </a:solidFill>
              </a:rPr>
              <a:t> , </a:t>
            </a:r>
            <a:r>
              <a:rPr lang="cs-CZ" dirty="0">
                <a:solidFill>
                  <a:schemeClr val="tx1"/>
                </a:solidFill>
              </a:rPr>
              <a:t>přístup</a:t>
            </a:r>
            <a:r>
              <a:rPr lang="de-DE" dirty="0">
                <a:solidFill>
                  <a:schemeClr val="tx1"/>
                </a:solidFill>
              </a:rPr>
              <a:t>: : 27.09.2021. </a:t>
            </a:r>
          </a:p>
          <a:p>
            <a:r>
              <a:rPr lang="de-DE" dirty="0" err="1">
                <a:solidFill>
                  <a:schemeClr val="tx1"/>
                </a:solidFill>
              </a:rPr>
              <a:t>Muthmedia</a:t>
            </a:r>
            <a:r>
              <a:rPr lang="de-DE" dirty="0">
                <a:solidFill>
                  <a:schemeClr val="tx1"/>
                </a:solidFill>
              </a:rPr>
              <a:t> (2021). </a:t>
            </a:r>
            <a:r>
              <a:rPr lang="de-DE" u="sng" dirty="0">
                <a:solidFill>
                  <a:schemeClr val="tx1"/>
                </a:solidFill>
                <a:hlinkClick r:id="rId3">
                  <a:extLst>
                    <a:ext uri="{A12FA001-AC4F-418D-AE19-62706E023703}">
                      <ahyp:hlinkClr xmlns:ahyp="http://schemas.microsoft.com/office/drawing/2018/hyperlinkcolor" val="tx"/>
                    </a:ext>
                  </a:extLst>
                </a:hlinkClick>
              </a:rPr>
              <a:t>Eigene Stream-Seite erstellen » Infos, Beispiele &amp; Tipps (homepage-ratgeber.de)</a:t>
            </a:r>
            <a:r>
              <a:rPr lang="de-DE" dirty="0">
                <a:solidFill>
                  <a:schemeClr val="tx1"/>
                </a:solidFill>
              </a:rPr>
              <a:t>, </a:t>
            </a:r>
            <a:r>
              <a:rPr lang="cs-CZ" dirty="0">
                <a:solidFill>
                  <a:schemeClr val="tx1"/>
                </a:solidFill>
              </a:rPr>
              <a:t>přístup</a:t>
            </a:r>
            <a:r>
              <a:rPr lang="de-DE">
                <a:solidFill>
                  <a:schemeClr val="tx1"/>
                </a:solidFill>
              </a:rPr>
              <a:t>: 27.09.2021</a:t>
            </a:r>
            <a:r>
              <a:rPr lang="de-DE" dirty="0">
                <a:solidFill>
                  <a:schemeClr val="tx1"/>
                </a:solidFill>
              </a:rPr>
              <a:t>. </a:t>
            </a:r>
          </a:p>
          <a:p>
            <a:r>
              <a:rPr lang="de-DE" dirty="0">
                <a:solidFill>
                  <a:schemeClr val="tx1"/>
                </a:solidFill>
              </a:rPr>
              <a:t>Netflix (2021). </a:t>
            </a:r>
            <a:r>
              <a:rPr lang="de-DE" u="sng" dirty="0">
                <a:solidFill>
                  <a:schemeClr val="tx1"/>
                </a:solidFill>
                <a:hlinkClick r:id="rId4">
                  <a:extLst>
                    <a:ext uri="{A12FA001-AC4F-418D-AE19-62706E023703}">
                      <ahyp:hlinkClr xmlns:ahyp="http://schemas.microsoft.com/office/drawing/2018/hyperlinkcolor" val="tx"/>
                    </a:ext>
                  </a:extLst>
                </a:hlinkClick>
              </a:rPr>
              <a:t>https://www.netflix.com/de/</a:t>
            </a:r>
            <a:r>
              <a:rPr lang="de-DE" dirty="0">
                <a:solidFill>
                  <a:schemeClr val="tx1"/>
                </a:solidFill>
              </a:rPr>
              <a:t>, </a:t>
            </a:r>
            <a:r>
              <a:rPr lang="cs-CZ" dirty="0">
                <a:solidFill>
                  <a:schemeClr val="tx1"/>
                </a:solidFill>
              </a:rPr>
              <a:t>přístup</a:t>
            </a:r>
            <a:r>
              <a:rPr lang="de-DE" dirty="0">
                <a:solidFill>
                  <a:schemeClr val="tx1"/>
                </a:solidFill>
              </a:rPr>
              <a:t>: 03.10.2021.</a:t>
            </a:r>
          </a:p>
          <a:p>
            <a:r>
              <a:rPr lang="de-DE" dirty="0">
                <a:solidFill>
                  <a:schemeClr val="tx1"/>
                </a:solidFill>
              </a:rPr>
              <a:t>Praxistipp (2021). </a:t>
            </a:r>
            <a:r>
              <a:rPr lang="de-DE" u="sng" dirty="0">
                <a:solidFill>
                  <a:schemeClr val="tx1"/>
                </a:solidFill>
                <a:hlinkClick r:id="rId5">
                  <a:extLst>
                    <a:ext uri="{A12FA001-AC4F-418D-AE19-62706E023703}">
                      <ahyp:hlinkClr xmlns:ahyp="http://schemas.microsoft.com/office/drawing/2018/hyperlinkcolor" val="tx"/>
                    </a:ext>
                  </a:extLst>
                </a:hlinkClick>
              </a:rPr>
              <a:t>Was ist Streaming? Einfach erklärt – CHIP</a:t>
            </a:r>
            <a:r>
              <a:rPr lang="de-DE" dirty="0">
                <a:solidFill>
                  <a:schemeClr val="tx1"/>
                </a:solidFill>
              </a:rPr>
              <a:t>, </a:t>
            </a:r>
            <a:r>
              <a:rPr lang="cs-CZ" dirty="0">
                <a:solidFill>
                  <a:schemeClr val="tx1"/>
                </a:solidFill>
              </a:rPr>
              <a:t>přístup</a:t>
            </a:r>
            <a:r>
              <a:rPr lang="de-DE" dirty="0">
                <a:solidFill>
                  <a:schemeClr val="tx1"/>
                </a:solidFill>
              </a:rPr>
              <a:t>: 28.09.2021.</a:t>
            </a:r>
          </a:p>
          <a:p>
            <a:r>
              <a:rPr lang="de-DE" dirty="0" err="1">
                <a:solidFill>
                  <a:schemeClr val="tx1"/>
                </a:solidFill>
              </a:rPr>
              <a:t>Statistika</a:t>
            </a:r>
            <a:r>
              <a:rPr lang="de-DE" dirty="0">
                <a:solidFill>
                  <a:schemeClr val="tx1"/>
                </a:solidFill>
              </a:rPr>
              <a:t> (2021). </a:t>
            </a:r>
            <a:r>
              <a:rPr lang="de-DE" u="sng" dirty="0">
                <a:solidFill>
                  <a:schemeClr val="tx1"/>
                </a:solidFill>
                <a:hlinkClick r:id="rId6">
                  <a:extLst>
                    <a:ext uri="{A12FA001-AC4F-418D-AE19-62706E023703}">
                      <ahyp:hlinkClr xmlns:ahyp="http://schemas.microsoft.com/office/drawing/2018/hyperlinkcolor" val="tx"/>
                    </a:ext>
                  </a:extLst>
                </a:hlinkClick>
              </a:rPr>
              <a:t>Video-Streaming (</a:t>
            </a:r>
            <a:r>
              <a:rPr lang="de-DE" u="sng" dirty="0" err="1">
                <a:solidFill>
                  <a:schemeClr val="tx1"/>
                </a:solidFill>
                <a:hlinkClick r:id="rId6">
                  <a:extLst>
                    <a:ext uri="{A12FA001-AC4F-418D-AE19-62706E023703}">
                      <ahyp:hlinkClr xmlns:ahyp="http://schemas.microsoft.com/office/drawing/2018/hyperlinkcolor" val="tx"/>
                    </a:ext>
                  </a:extLst>
                </a:hlinkClick>
              </a:rPr>
              <a:t>SVoD</a:t>
            </a:r>
            <a:r>
              <a:rPr lang="de-DE" u="sng" dirty="0">
                <a:solidFill>
                  <a:schemeClr val="tx1"/>
                </a:solidFill>
                <a:hlinkClick r:id="rId6">
                  <a:extLst>
                    <a:ext uri="{A12FA001-AC4F-418D-AE19-62706E023703}">
                      <ahyp:hlinkClr xmlns:ahyp="http://schemas.microsoft.com/office/drawing/2018/hyperlinkcolor" val="tx"/>
                    </a:ext>
                  </a:extLst>
                </a:hlinkClick>
              </a:rPr>
              <a:t>) - Deutschland | Statista Marktprognose</a:t>
            </a:r>
            <a:r>
              <a:rPr lang="de-DE" dirty="0">
                <a:solidFill>
                  <a:schemeClr val="tx1"/>
                </a:solidFill>
              </a:rPr>
              <a:t>, </a:t>
            </a:r>
            <a:r>
              <a:rPr lang="cs-CZ" dirty="0">
                <a:solidFill>
                  <a:schemeClr val="tx1"/>
                </a:solidFill>
              </a:rPr>
              <a:t>přístup</a:t>
            </a:r>
            <a:r>
              <a:rPr lang="de-DE" dirty="0">
                <a:solidFill>
                  <a:schemeClr val="tx1"/>
                </a:solidFill>
              </a:rPr>
              <a:t>: 28.09.2021.</a:t>
            </a:r>
          </a:p>
          <a:p>
            <a:pPr marL="0" indent="0">
              <a:buNone/>
            </a:pPr>
            <a:endParaRPr lang="de-DE" sz="1600" dirty="0">
              <a:solidFill>
                <a:schemeClr val="tx1"/>
              </a:solidFill>
            </a:endParaRPr>
          </a:p>
          <a:p>
            <a:pPr marL="0" indent="0">
              <a:buNone/>
            </a:pPr>
            <a:endParaRPr lang="de-DE" sz="1600" dirty="0">
              <a:solidFill>
                <a:schemeClr val="tx1"/>
              </a:solidFill>
            </a:endParaRPr>
          </a:p>
          <a:p>
            <a:pPr marL="0" indent="0">
              <a:buNone/>
            </a:pPr>
            <a:endParaRPr lang="de-DE" sz="1600" dirty="0">
              <a:solidFill>
                <a:schemeClr val="tx1"/>
              </a:solidFill>
            </a:endParaRPr>
          </a:p>
          <a:p>
            <a:pPr marL="0" indent="0">
              <a:buNone/>
            </a:pPr>
            <a:endParaRPr lang="de-DE" sz="1600" dirty="0"/>
          </a:p>
          <a:p>
            <a:pPr marL="0" indent="0">
              <a:buNone/>
            </a:pPr>
            <a:endParaRPr lang="de-DE" sz="600" dirty="0"/>
          </a:p>
        </p:txBody>
      </p:sp>
    </p:spTree>
    <p:extLst>
      <p:ext uri="{BB962C8B-B14F-4D97-AF65-F5344CB8AC3E}">
        <p14:creationId xmlns:p14="http://schemas.microsoft.com/office/powerpoint/2010/main" val="14158213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B8E66E-461C-40FC-8721-F596CEFD1AEF}"/>
              </a:ext>
            </a:extLst>
          </p:cNvPr>
          <p:cNvSpPr>
            <a:spLocks noGrp="1"/>
          </p:cNvSpPr>
          <p:nvPr>
            <p:ph type="title"/>
          </p:nvPr>
        </p:nvSpPr>
        <p:spPr/>
        <p:txBody>
          <a:bodyPr/>
          <a:lstStyle/>
          <a:p>
            <a:r>
              <a:rPr lang="de-DE" b="1" dirty="0"/>
              <a:t>Reference</a:t>
            </a:r>
          </a:p>
        </p:txBody>
      </p:sp>
      <p:sp>
        <p:nvSpPr>
          <p:cNvPr id="3" name="Inhaltsplatzhalter 2">
            <a:extLst>
              <a:ext uri="{FF2B5EF4-FFF2-40B4-BE49-F238E27FC236}">
                <a16:creationId xmlns:a16="http://schemas.microsoft.com/office/drawing/2014/main" id="{B7F27B04-A83B-4775-812E-6144467BEE55}"/>
              </a:ext>
            </a:extLst>
          </p:cNvPr>
          <p:cNvSpPr>
            <a:spLocks noGrp="1"/>
          </p:cNvSpPr>
          <p:nvPr>
            <p:ph idx="1"/>
          </p:nvPr>
        </p:nvSpPr>
        <p:spPr>
          <a:xfrm>
            <a:off x="1097279" y="1845734"/>
            <a:ext cx="10589895" cy="4155016"/>
          </a:xfrm>
        </p:spPr>
        <p:txBody>
          <a:bodyPr>
            <a:normAutofit fontScale="25000" lnSpcReduction="20000"/>
          </a:bodyPr>
          <a:lstStyle/>
          <a:p>
            <a:pPr marL="0" indent="0">
              <a:lnSpc>
                <a:spcPct val="120000"/>
              </a:lnSpc>
              <a:spcBef>
                <a:spcPts val="0"/>
              </a:spcBef>
              <a:buNone/>
            </a:pPr>
            <a:r>
              <a:rPr lang="cs-CZ" sz="4800" b="1" dirty="0">
                <a:solidFill>
                  <a:schemeClr val="tx1"/>
                </a:solidFill>
              </a:rPr>
              <a:t>Fotky</a:t>
            </a:r>
            <a:r>
              <a:rPr lang="de-DE" sz="4800" b="1" dirty="0">
                <a:solidFill>
                  <a:schemeClr val="tx1"/>
                </a:solidFill>
              </a:rPr>
              <a:t>: </a:t>
            </a:r>
            <a:endParaRPr lang="cs-CZ" sz="4800" b="1" dirty="0">
              <a:solidFill>
                <a:schemeClr val="tx1"/>
              </a:solidFill>
            </a:endParaRPr>
          </a:p>
          <a:p>
            <a:pPr marL="0" indent="0">
              <a:lnSpc>
                <a:spcPct val="120000"/>
              </a:lnSpc>
              <a:spcBef>
                <a:spcPts val="0"/>
              </a:spcBef>
              <a:buNone/>
            </a:pPr>
            <a:endParaRPr lang="de-DE" sz="4800" b="1" dirty="0">
              <a:solidFill>
                <a:schemeClr val="tx1"/>
              </a:solidFill>
            </a:endParaRPr>
          </a:p>
          <a:p>
            <a:pPr marL="0" indent="0">
              <a:lnSpc>
                <a:spcPct val="120000"/>
              </a:lnSpc>
              <a:spcBef>
                <a:spcPts val="0"/>
              </a:spcBef>
              <a:buNone/>
            </a:pPr>
            <a:r>
              <a:rPr lang="de-DE" sz="4800" b="1" dirty="0">
                <a:solidFill>
                  <a:schemeClr val="tx1"/>
                </a:solidFill>
              </a:rPr>
              <a:t>Unsplash</a:t>
            </a:r>
            <a:endParaRPr lang="cs-CZ" sz="4800" b="1" dirty="0">
              <a:solidFill>
                <a:schemeClr val="tx1"/>
              </a:solidFill>
            </a:endParaRPr>
          </a:p>
          <a:p>
            <a:pPr marL="0" indent="0">
              <a:lnSpc>
                <a:spcPct val="120000"/>
              </a:lnSpc>
              <a:spcBef>
                <a:spcPts val="0"/>
              </a:spcBef>
              <a:buNone/>
            </a:pPr>
            <a:r>
              <a:rPr lang="cs-CZ" sz="4800" dirty="0">
                <a:solidFill>
                  <a:schemeClr val="tx1"/>
                </a:solidFill>
              </a:rPr>
              <a:t>„Fotografie Unsplash jsou určeny k volnému použití. Naše licence to odráží. </a:t>
            </a:r>
          </a:p>
          <a:p>
            <a:pPr marL="0" indent="0">
              <a:lnSpc>
                <a:spcPct val="120000"/>
              </a:lnSpc>
              <a:spcBef>
                <a:spcPts val="0"/>
              </a:spcBef>
              <a:buNone/>
            </a:pPr>
            <a:r>
              <a:rPr lang="cs-CZ" sz="4800" dirty="0">
                <a:solidFill>
                  <a:schemeClr val="tx1"/>
                </a:solidFill>
              </a:rPr>
              <a:t>Všechny fotografie je možné </a:t>
            </a:r>
            <a:r>
              <a:rPr lang="cs-CZ" sz="4800" b="1" dirty="0">
                <a:solidFill>
                  <a:schemeClr val="tx1"/>
                </a:solidFill>
              </a:rPr>
              <a:t>stáhnout </a:t>
            </a:r>
            <a:r>
              <a:rPr lang="cs-CZ" sz="4800" dirty="0">
                <a:solidFill>
                  <a:schemeClr val="tx1"/>
                </a:solidFill>
              </a:rPr>
              <a:t>a použít pro komerční i nekomerční účely </a:t>
            </a:r>
            <a:r>
              <a:rPr lang="cs-CZ" sz="4800" b="1" dirty="0">
                <a:solidFill>
                  <a:schemeClr val="tx1"/>
                </a:solidFill>
              </a:rPr>
              <a:t>zdarma</a:t>
            </a:r>
            <a:r>
              <a:rPr lang="cs-CZ" sz="4800" dirty="0">
                <a:solidFill>
                  <a:schemeClr val="tx1"/>
                </a:solidFill>
              </a:rPr>
              <a:t>. </a:t>
            </a:r>
          </a:p>
          <a:p>
            <a:pPr marL="0" indent="0">
              <a:lnSpc>
                <a:spcPct val="120000"/>
              </a:lnSpc>
              <a:spcBef>
                <a:spcPts val="0"/>
              </a:spcBef>
              <a:buNone/>
            </a:pPr>
            <a:r>
              <a:rPr lang="cs-CZ" sz="4800" b="1" dirty="0">
                <a:solidFill>
                  <a:schemeClr val="tx1"/>
                </a:solidFill>
              </a:rPr>
              <a:t>Není potřeba žádné povolení </a:t>
            </a:r>
            <a:r>
              <a:rPr lang="cs-CZ" sz="4800" dirty="0">
                <a:solidFill>
                  <a:schemeClr val="tx1"/>
                </a:solidFill>
              </a:rPr>
              <a:t>(ačkoli je ceněno uvedení zdroje!) </a:t>
            </a:r>
          </a:p>
          <a:p>
            <a:pPr marL="0" indent="0">
              <a:lnSpc>
                <a:spcPct val="120000"/>
              </a:lnSpc>
              <a:spcBef>
                <a:spcPts val="0"/>
              </a:spcBef>
              <a:buNone/>
            </a:pPr>
            <a:r>
              <a:rPr lang="cs-CZ" sz="4800" b="1" dirty="0">
                <a:solidFill>
                  <a:schemeClr val="tx1"/>
                </a:solidFill>
              </a:rPr>
              <a:t>Co není povoleno 👎 </a:t>
            </a:r>
          </a:p>
          <a:p>
            <a:pPr marL="0" indent="0">
              <a:lnSpc>
                <a:spcPct val="120000"/>
              </a:lnSpc>
              <a:spcBef>
                <a:spcPts val="0"/>
              </a:spcBef>
              <a:buNone/>
            </a:pPr>
            <a:r>
              <a:rPr lang="cs-CZ" sz="4800" dirty="0">
                <a:solidFill>
                  <a:schemeClr val="tx1"/>
                </a:solidFill>
              </a:rPr>
              <a:t>Fotografie nelze </a:t>
            </a:r>
            <a:r>
              <a:rPr lang="cs-CZ" sz="4800" b="1" dirty="0">
                <a:solidFill>
                  <a:schemeClr val="tx1"/>
                </a:solidFill>
              </a:rPr>
              <a:t>prodávat</a:t>
            </a:r>
            <a:r>
              <a:rPr lang="cs-CZ" sz="4800" dirty="0">
                <a:solidFill>
                  <a:schemeClr val="tx1"/>
                </a:solidFill>
              </a:rPr>
              <a:t> bez výrazných úprav. </a:t>
            </a:r>
          </a:p>
          <a:p>
            <a:pPr marL="0" indent="0">
              <a:lnSpc>
                <a:spcPct val="120000"/>
              </a:lnSpc>
              <a:spcBef>
                <a:spcPts val="0"/>
              </a:spcBef>
              <a:buNone/>
            </a:pPr>
            <a:r>
              <a:rPr lang="cs-CZ" sz="4800" dirty="0">
                <a:solidFill>
                  <a:schemeClr val="tx1"/>
                </a:solidFill>
              </a:rPr>
              <a:t>Kompilace fotografií z Unsplash za účelem replikace podobné nebo konkurenční služby“</a:t>
            </a:r>
            <a:r>
              <a:rPr lang="en-US" sz="4800" dirty="0">
                <a:solidFill>
                  <a:schemeClr val="tx1"/>
                </a:solidFill>
              </a:rPr>
              <a:t>(</a:t>
            </a:r>
            <a:r>
              <a:rPr lang="en-US" sz="4800" dirty="0">
                <a:solidFill>
                  <a:schemeClr val="tx1"/>
                </a:solidFill>
                <a:hlinkClick r:id="rId2">
                  <a:extLst>
                    <a:ext uri="{A12FA001-AC4F-418D-AE19-62706E023703}">
                      <ahyp:hlinkClr xmlns:ahyp="http://schemas.microsoft.com/office/drawing/2018/hyperlinkcolor" val="tx"/>
                    </a:ext>
                  </a:extLst>
                </a:hlinkClick>
              </a:rPr>
              <a:t>https://unsplash.com/license</a:t>
            </a:r>
            <a:r>
              <a:rPr lang="en-US" sz="4800" dirty="0">
                <a:solidFill>
                  <a:schemeClr val="tx1"/>
                </a:solidFill>
              </a:rPr>
              <a:t>)</a:t>
            </a:r>
            <a:endParaRPr lang="cs-CZ" sz="4800" dirty="0">
              <a:solidFill>
                <a:schemeClr val="tx1"/>
              </a:solidFill>
            </a:endParaRPr>
          </a:p>
          <a:p>
            <a:pPr marL="0" indent="0">
              <a:lnSpc>
                <a:spcPct val="120000"/>
              </a:lnSpc>
              <a:spcBef>
                <a:spcPts val="0"/>
              </a:spcBef>
              <a:buNone/>
            </a:pPr>
            <a:endParaRPr lang="en-US" sz="4800" dirty="0">
              <a:solidFill>
                <a:schemeClr val="tx1"/>
              </a:solidFill>
            </a:endParaRPr>
          </a:p>
          <a:p>
            <a:pPr marL="0" indent="0">
              <a:lnSpc>
                <a:spcPct val="120000"/>
              </a:lnSpc>
              <a:spcBef>
                <a:spcPts val="0"/>
              </a:spcBef>
              <a:buNone/>
            </a:pPr>
            <a:r>
              <a:rPr lang="cs-CZ" sz="4800" b="1" dirty="0" err="1">
                <a:solidFill>
                  <a:schemeClr val="tx1"/>
                </a:solidFill>
              </a:rPr>
              <a:t>Pixabay</a:t>
            </a:r>
            <a:endParaRPr lang="cs-CZ" sz="4800" b="1" dirty="0">
              <a:solidFill>
                <a:schemeClr val="tx1"/>
              </a:solidFill>
            </a:endParaRPr>
          </a:p>
          <a:p>
            <a:pPr marL="0" indent="0">
              <a:lnSpc>
                <a:spcPct val="120000"/>
              </a:lnSpc>
              <a:spcBef>
                <a:spcPts val="0"/>
              </a:spcBef>
              <a:buNone/>
            </a:pPr>
            <a:r>
              <a:rPr lang="cs-CZ" sz="4800" dirty="0">
                <a:solidFill>
                  <a:schemeClr val="tx1"/>
                </a:solidFill>
              </a:rPr>
              <a:t>“Co je dovoleno? </a:t>
            </a:r>
            <a:br>
              <a:rPr lang="de-DE" sz="4800" dirty="0">
                <a:solidFill>
                  <a:schemeClr val="tx1"/>
                </a:solidFill>
              </a:rPr>
            </a:br>
            <a:r>
              <a:rPr lang="de-DE" sz="4800" dirty="0">
                <a:solidFill>
                  <a:schemeClr val="tx1"/>
                </a:solidFill>
              </a:rPr>
              <a:t>✓</a:t>
            </a:r>
            <a:r>
              <a:rPr lang="cs-CZ" sz="4800" dirty="0">
                <a:solidFill>
                  <a:schemeClr val="tx1"/>
                </a:solidFill>
              </a:rPr>
              <a:t>Veškerý obsah Pixabay můžete používat zdarma, pro komerční i nekomerční použití, tištěný i digitální. Všimněte si omezení v části „Co není povoleno“. </a:t>
            </a:r>
          </a:p>
          <a:p>
            <a:pPr marL="0" indent="0">
              <a:lnSpc>
                <a:spcPct val="120000"/>
              </a:lnSpc>
              <a:spcBef>
                <a:spcPts val="0"/>
              </a:spcBef>
              <a:buNone/>
            </a:pPr>
            <a:r>
              <a:rPr lang="cs-CZ" sz="4800" dirty="0">
                <a:solidFill>
                  <a:schemeClr val="tx1"/>
                </a:solidFill>
              </a:rPr>
              <a:t>✓ Nemusíte získat povolení od autora obrázku ani od Pixabay a nemusíte uvádět zdroj, i když bychom rádi, kdybyste nám dali vědět. </a:t>
            </a:r>
          </a:p>
          <a:p>
            <a:pPr marL="0" indent="0">
              <a:lnSpc>
                <a:spcPct val="120000"/>
              </a:lnSpc>
              <a:spcBef>
                <a:spcPts val="0"/>
              </a:spcBef>
              <a:buNone/>
            </a:pPr>
            <a:r>
              <a:rPr lang="cs-CZ" sz="4800" dirty="0">
                <a:solidFill>
                  <a:schemeClr val="tx1"/>
                </a:solidFill>
              </a:rPr>
              <a:t>✓Obsah Pixabay můžete změnit.“</a:t>
            </a:r>
            <a:r>
              <a:rPr lang="de-DE" sz="4800" dirty="0">
                <a:solidFill>
                  <a:schemeClr val="tx1"/>
                </a:solidFill>
              </a:rPr>
              <a:t> (</a:t>
            </a:r>
            <a:r>
              <a:rPr lang="de-DE" sz="4800" dirty="0">
                <a:solidFill>
                  <a:schemeClr val="tx1"/>
                </a:solidFill>
                <a:hlinkClick r:id="rId3"/>
              </a:rPr>
              <a:t>https://pixabay.com/de/service/license</a:t>
            </a:r>
            <a:r>
              <a:rPr lang="de-DE" sz="4800" dirty="0">
                <a:solidFill>
                  <a:schemeClr val="tx1"/>
                </a:solidFill>
              </a:rPr>
              <a:t>/).</a:t>
            </a:r>
            <a:endParaRPr lang="en-US" sz="4800" dirty="0">
              <a:solidFill>
                <a:schemeClr val="tx1"/>
              </a:solidFill>
            </a:endParaRPr>
          </a:p>
        </p:txBody>
      </p:sp>
    </p:spTree>
    <p:extLst>
      <p:ext uri="{BB962C8B-B14F-4D97-AF65-F5344CB8AC3E}">
        <p14:creationId xmlns:p14="http://schemas.microsoft.com/office/powerpoint/2010/main" val="5605433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29497C4-A9DA-47B9-8379-20C226940E03}"/>
              </a:ext>
            </a:extLst>
          </p:cNvPr>
          <p:cNvSpPr>
            <a:spLocks noGrp="1"/>
          </p:cNvSpPr>
          <p:nvPr>
            <p:ph type="title"/>
          </p:nvPr>
        </p:nvSpPr>
        <p:spPr/>
        <p:txBody>
          <a:bodyPr/>
          <a:lstStyle/>
          <a:p>
            <a:r>
              <a:rPr lang="en-US" b="1" dirty="0" err="1"/>
              <a:t>Aspe</a:t>
            </a:r>
            <a:r>
              <a:rPr lang="cs-CZ" b="1" dirty="0"/>
              <a:t>k</a:t>
            </a:r>
            <a:r>
              <a:rPr lang="en-US" b="1" dirty="0"/>
              <a:t>t (1): Stream</a:t>
            </a:r>
            <a:r>
              <a:rPr lang="cs-CZ" b="1" dirty="0"/>
              <a:t>ovací </a:t>
            </a:r>
            <a:r>
              <a:rPr lang="en-US" b="1" dirty="0"/>
              <a:t>platform</a:t>
            </a:r>
            <a:r>
              <a:rPr lang="cs-CZ" b="1" dirty="0"/>
              <a:t>y</a:t>
            </a:r>
            <a:r>
              <a:rPr lang="en-US" b="1" dirty="0"/>
              <a:t> </a:t>
            </a:r>
            <a:endParaRPr lang="de-DE" dirty="0"/>
          </a:p>
        </p:txBody>
      </p:sp>
      <p:sp>
        <p:nvSpPr>
          <p:cNvPr id="3" name="Inhaltsplatzhalter 2">
            <a:extLst>
              <a:ext uri="{FF2B5EF4-FFF2-40B4-BE49-F238E27FC236}">
                <a16:creationId xmlns:a16="http://schemas.microsoft.com/office/drawing/2014/main" id="{C13FF1C3-D186-407D-945B-44D3BC4FC5E7}"/>
              </a:ext>
            </a:extLst>
          </p:cNvPr>
          <p:cNvSpPr>
            <a:spLocks noGrp="1"/>
          </p:cNvSpPr>
          <p:nvPr>
            <p:ph idx="1"/>
          </p:nvPr>
        </p:nvSpPr>
        <p:spPr/>
        <p:txBody>
          <a:bodyPr>
            <a:normAutofit/>
          </a:bodyPr>
          <a:lstStyle/>
          <a:p>
            <a:pPr marL="0" indent="0">
              <a:buNone/>
            </a:pPr>
            <a:r>
              <a:rPr lang="cs-CZ" dirty="0"/>
              <a:t>Struktura aspektu kurzu (A1): Streamovací platformy </a:t>
            </a:r>
          </a:p>
          <a:p>
            <a:pPr marL="0" indent="0">
              <a:buNone/>
            </a:pPr>
            <a:r>
              <a:rPr lang="cs-CZ" sz="2400" b="1" dirty="0"/>
              <a:t>Fokus Modulu 1: </a:t>
            </a:r>
          </a:p>
          <a:p>
            <a:pPr marL="0" indent="0">
              <a:buNone/>
            </a:pPr>
            <a:r>
              <a:rPr lang="cs-CZ" sz="2400" b="1" dirty="0"/>
              <a:t>Streamování je snadné: Streamovací platformy a jejich využití pro školní výuku </a:t>
            </a:r>
          </a:p>
          <a:p>
            <a:pPr marL="0" indent="0">
              <a:buNone/>
            </a:pPr>
            <a:endParaRPr lang="cs-CZ" dirty="0"/>
          </a:p>
          <a:p>
            <a:pPr marL="0" indent="0">
              <a:buNone/>
            </a:pPr>
            <a:r>
              <a:rPr lang="cs-CZ" dirty="0"/>
              <a:t>Modul 2: Jak </a:t>
            </a:r>
            <a:r>
              <a:rPr lang="cs-CZ" dirty="0" err="1"/>
              <a:t>streamovat</a:t>
            </a:r>
            <a:r>
              <a:rPr lang="cs-CZ" dirty="0"/>
              <a:t>: Úvod do </a:t>
            </a:r>
            <a:r>
              <a:rPr lang="cs-CZ" dirty="0" err="1"/>
              <a:t>Twitche</a:t>
            </a:r>
            <a:r>
              <a:rPr lang="cs-CZ" dirty="0"/>
              <a:t> jako příkladu fungující streamovací platformy </a:t>
            </a:r>
          </a:p>
          <a:p>
            <a:pPr marL="0" indent="0">
              <a:buNone/>
            </a:pPr>
            <a:endParaRPr lang="cs-CZ" dirty="0"/>
          </a:p>
          <a:p>
            <a:pPr marL="0" indent="0">
              <a:buNone/>
            </a:pPr>
            <a:r>
              <a:rPr lang="cs-CZ" dirty="0"/>
              <a:t>Modul 3: Připojte se: Připojte učitele ke streamovacím platformám</a:t>
            </a:r>
            <a:endParaRPr lang="de-DE" dirty="0"/>
          </a:p>
        </p:txBody>
      </p:sp>
    </p:spTree>
    <p:extLst>
      <p:ext uri="{BB962C8B-B14F-4D97-AF65-F5344CB8AC3E}">
        <p14:creationId xmlns:p14="http://schemas.microsoft.com/office/powerpoint/2010/main" val="16464998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7">
            <a:extLst>
              <a:ext uri="{FF2B5EF4-FFF2-40B4-BE49-F238E27FC236}">
                <a16:creationId xmlns:a16="http://schemas.microsoft.com/office/drawing/2014/main" id="{25AA9D7D-D1FD-44C8-B2CD-158934B0FC1E}"/>
              </a:ext>
            </a:extLst>
          </p:cNvPr>
          <p:cNvSpPr txBox="1"/>
          <p:nvPr/>
        </p:nvSpPr>
        <p:spPr>
          <a:xfrm>
            <a:off x="6502523" y="2414726"/>
            <a:ext cx="4378975" cy="2609945"/>
          </a:xfrm>
          <a:prstGeom prst="rect">
            <a:avLst/>
          </a:prstGeom>
          <a:noFill/>
        </p:spPr>
        <p:txBody>
          <a:bodyPr wrap="square" lIns="0" tIns="0" rIns="0" bIns="0" rtlCol="0">
            <a:spAutoFit/>
          </a:bodyPr>
          <a:lstStyle/>
          <a:p>
            <a:pPr marL="0">
              <a:lnSpc>
                <a:spcPct val="100000"/>
              </a:lnSpc>
            </a:pPr>
            <a:r>
              <a:rPr lang="en-US" altLang="zh-CN" sz="1600" b="1" spc="-69" dirty="0">
                <a:ea typeface="Times New Roman"/>
              </a:rPr>
              <a:t>Prof.</a:t>
            </a:r>
            <a:r>
              <a:rPr lang="en-US" altLang="zh-CN" sz="1600" b="1" spc="-44" dirty="0">
                <a:cs typeface="Times New Roman"/>
              </a:rPr>
              <a:t> </a:t>
            </a:r>
            <a:r>
              <a:rPr lang="en-US" altLang="zh-CN" sz="1600" b="1" spc="-80" dirty="0">
                <a:ea typeface="Times New Roman"/>
              </a:rPr>
              <a:t>Dr.</a:t>
            </a:r>
            <a:r>
              <a:rPr lang="en-US" altLang="zh-CN" sz="1600" b="1" spc="-44" dirty="0">
                <a:cs typeface="Times New Roman"/>
              </a:rPr>
              <a:t> </a:t>
            </a:r>
            <a:r>
              <a:rPr lang="en-US" altLang="zh-CN" sz="1600" b="1" spc="-94" dirty="0">
                <a:ea typeface="Times New Roman"/>
              </a:rPr>
              <a:t>Marc</a:t>
            </a:r>
            <a:r>
              <a:rPr lang="en-US" altLang="zh-CN" sz="1600" b="1" spc="-50" dirty="0">
                <a:cs typeface="Times New Roman"/>
              </a:rPr>
              <a:t> </a:t>
            </a:r>
            <a:r>
              <a:rPr lang="en-US" altLang="zh-CN" sz="1600" b="1" spc="-80" dirty="0">
                <a:ea typeface="Times New Roman"/>
              </a:rPr>
              <a:t>Beutner</a:t>
            </a:r>
          </a:p>
          <a:p>
            <a:pPr marL="0">
              <a:lnSpc>
                <a:spcPct val="89999"/>
              </a:lnSpc>
              <a:tabLst>
                <a:tab pos="914654" algn="l"/>
              </a:tabLst>
            </a:pPr>
            <a:r>
              <a:rPr lang="en-US" altLang="zh-CN" sz="1600" spc="-139" dirty="0">
                <a:ea typeface="Times New Roman"/>
              </a:rPr>
              <a:t>Tel</a:t>
            </a:r>
            <a:r>
              <a:rPr lang="en-US" altLang="zh-CN" sz="1600" spc="-90" dirty="0">
                <a:ea typeface="Times New Roman"/>
              </a:rPr>
              <a:t>:	</a:t>
            </a:r>
            <a:r>
              <a:rPr lang="en-US" altLang="zh-CN" sz="1600" spc="85" dirty="0">
                <a:ea typeface="Times New Roman"/>
              </a:rPr>
              <a:t>+49</a:t>
            </a:r>
            <a:r>
              <a:rPr lang="en-US" altLang="zh-CN" sz="1600" spc="40" dirty="0">
                <a:cs typeface="Times New Roman"/>
              </a:rPr>
              <a:t> </a:t>
            </a:r>
            <a:r>
              <a:rPr lang="en-US" altLang="zh-CN" sz="1600" spc="64" dirty="0">
                <a:ea typeface="Times New Roman"/>
              </a:rPr>
              <a:t>(0)</a:t>
            </a:r>
            <a:r>
              <a:rPr lang="en-US" altLang="zh-CN" sz="1600" spc="40" dirty="0">
                <a:cs typeface="Times New Roman"/>
              </a:rPr>
              <a:t> </a:t>
            </a:r>
            <a:r>
              <a:rPr lang="en-US" altLang="zh-CN" sz="1600" spc="80" dirty="0">
                <a:ea typeface="Times New Roman"/>
              </a:rPr>
              <a:t>52</a:t>
            </a:r>
            <a:r>
              <a:rPr lang="en-US" altLang="zh-CN" sz="1600" spc="40" dirty="0">
                <a:cs typeface="Times New Roman"/>
              </a:rPr>
              <a:t> </a:t>
            </a:r>
            <a:r>
              <a:rPr lang="en-US" altLang="zh-CN" sz="1600" spc="85" dirty="0">
                <a:ea typeface="Times New Roman"/>
              </a:rPr>
              <a:t>51</a:t>
            </a:r>
            <a:r>
              <a:rPr lang="en-US" altLang="zh-CN" sz="1600" spc="44" dirty="0">
                <a:cs typeface="Times New Roman"/>
              </a:rPr>
              <a:t> </a:t>
            </a:r>
            <a:r>
              <a:rPr lang="en-US" altLang="zh-CN" sz="1600" spc="44" dirty="0">
                <a:ea typeface="Times New Roman"/>
              </a:rPr>
              <a:t>/</a:t>
            </a:r>
            <a:r>
              <a:rPr lang="en-US" altLang="zh-CN" sz="1600" spc="40" dirty="0">
                <a:cs typeface="Times New Roman"/>
              </a:rPr>
              <a:t> </a:t>
            </a:r>
            <a:r>
              <a:rPr lang="en-US" altLang="zh-CN" sz="1600" spc="80" dirty="0">
                <a:ea typeface="Times New Roman"/>
              </a:rPr>
              <a:t>60</a:t>
            </a:r>
            <a:r>
              <a:rPr lang="en-US" altLang="zh-CN" sz="1600" spc="40" dirty="0">
                <a:cs typeface="Times New Roman"/>
              </a:rPr>
              <a:t> </a:t>
            </a:r>
            <a:r>
              <a:rPr lang="en-US" altLang="zh-CN" sz="1600" spc="60" dirty="0">
                <a:ea typeface="Times New Roman"/>
              </a:rPr>
              <a:t>-</a:t>
            </a:r>
            <a:r>
              <a:rPr lang="en-US" altLang="zh-CN" sz="1600" spc="44" dirty="0">
                <a:cs typeface="Times New Roman"/>
              </a:rPr>
              <a:t> </a:t>
            </a:r>
            <a:r>
              <a:rPr lang="en-US" altLang="zh-CN" sz="1600" spc="80" dirty="0">
                <a:ea typeface="Times New Roman"/>
              </a:rPr>
              <a:t>23</a:t>
            </a:r>
            <a:r>
              <a:rPr lang="en-US" altLang="zh-CN" sz="1600" spc="40" dirty="0">
                <a:cs typeface="Times New Roman"/>
              </a:rPr>
              <a:t> </a:t>
            </a:r>
            <a:r>
              <a:rPr lang="en-US" altLang="zh-CN" sz="1600" spc="85" dirty="0">
                <a:ea typeface="Times New Roman"/>
              </a:rPr>
              <a:t>67</a:t>
            </a:r>
          </a:p>
          <a:p>
            <a:pPr marL="0">
              <a:lnSpc>
                <a:spcPct val="89999"/>
              </a:lnSpc>
              <a:tabLst>
                <a:tab pos="914654" algn="l"/>
              </a:tabLst>
            </a:pPr>
            <a:r>
              <a:rPr lang="en-US" altLang="zh-CN" sz="1600" spc="-35" dirty="0">
                <a:ea typeface="Times New Roman"/>
              </a:rPr>
              <a:t>Fax:	</a:t>
            </a:r>
            <a:r>
              <a:rPr lang="en-US" altLang="zh-CN" sz="1600" spc="89" dirty="0">
                <a:ea typeface="Times New Roman"/>
              </a:rPr>
              <a:t>+</a:t>
            </a:r>
            <a:r>
              <a:rPr lang="en-US" altLang="zh-CN" sz="1600" spc="80" dirty="0">
                <a:ea typeface="Times New Roman"/>
              </a:rPr>
              <a:t>49</a:t>
            </a:r>
            <a:r>
              <a:rPr lang="en-US" altLang="zh-CN" sz="1600" spc="40" dirty="0">
                <a:cs typeface="Times New Roman"/>
              </a:rPr>
              <a:t> </a:t>
            </a:r>
            <a:r>
              <a:rPr lang="en-US" altLang="zh-CN" sz="1600" spc="64" dirty="0">
                <a:ea typeface="Times New Roman"/>
              </a:rPr>
              <a:t>(0)</a:t>
            </a:r>
            <a:r>
              <a:rPr lang="en-US" altLang="zh-CN" sz="1600" spc="40" dirty="0">
                <a:cs typeface="Times New Roman"/>
              </a:rPr>
              <a:t> </a:t>
            </a:r>
            <a:r>
              <a:rPr lang="en-US" altLang="zh-CN" sz="1600" spc="85" dirty="0">
                <a:ea typeface="Times New Roman"/>
              </a:rPr>
              <a:t>52</a:t>
            </a:r>
            <a:r>
              <a:rPr lang="en-US" altLang="zh-CN" sz="1600" spc="40" dirty="0">
                <a:cs typeface="Times New Roman"/>
              </a:rPr>
              <a:t> </a:t>
            </a:r>
            <a:r>
              <a:rPr lang="en-US" altLang="zh-CN" sz="1600" spc="80" dirty="0">
                <a:ea typeface="Times New Roman"/>
              </a:rPr>
              <a:t>51</a:t>
            </a:r>
            <a:r>
              <a:rPr lang="en-US" altLang="zh-CN" sz="1600" spc="44" dirty="0">
                <a:cs typeface="Times New Roman"/>
              </a:rPr>
              <a:t> </a:t>
            </a:r>
            <a:r>
              <a:rPr lang="en-US" altLang="zh-CN" sz="1600" spc="50" dirty="0">
                <a:ea typeface="Times New Roman"/>
              </a:rPr>
              <a:t>/</a:t>
            </a:r>
            <a:r>
              <a:rPr lang="en-US" altLang="zh-CN" sz="1600" spc="40" dirty="0">
                <a:cs typeface="Times New Roman"/>
              </a:rPr>
              <a:t> </a:t>
            </a:r>
            <a:r>
              <a:rPr lang="en-US" altLang="zh-CN" sz="1600" spc="80" dirty="0">
                <a:ea typeface="Times New Roman"/>
              </a:rPr>
              <a:t>60</a:t>
            </a:r>
            <a:r>
              <a:rPr lang="en-US" altLang="zh-CN" sz="1600" spc="40" dirty="0">
                <a:cs typeface="Times New Roman"/>
              </a:rPr>
              <a:t> </a:t>
            </a:r>
            <a:r>
              <a:rPr lang="en-US" altLang="zh-CN" sz="1600" spc="60" dirty="0">
                <a:ea typeface="Times New Roman"/>
              </a:rPr>
              <a:t>-</a:t>
            </a:r>
            <a:r>
              <a:rPr lang="en-US" altLang="zh-CN" sz="1600" spc="44" dirty="0">
                <a:cs typeface="Times New Roman"/>
              </a:rPr>
              <a:t> </a:t>
            </a:r>
            <a:r>
              <a:rPr lang="en-US" altLang="zh-CN" sz="1600" spc="80" dirty="0">
                <a:ea typeface="Times New Roman"/>
              </a:rPr>
              <a:t>35</a:t>
            </a:r>
            <a:r>
              <a:rPr lang="en-US" altLang="zh-CN" sz="1600" spc="40" dirty="0">
                <a:cs typeface="Times New Roman"/>
              </a:rPr>
              <a:t> </a:t>
            </a:r>
            <a:r>
              <a:rPr lang="en-US" altLang="zh-CN" sz="1600" spc="85" dirty="0">
                <a:ea typeface="Times New Roman"/>
              </a:rPr>
              <a:t>63</a:t>
            </a:r>
          </a:p>
          <a:p>
            <a:pPr marL="0">
              <a:lnSpc>
                <a:spcPct val="100000"/>
              </a:lnSpc>
              <a:tabLst>
                <a:tab pos="914654" algn="l"/>
              </a:tabLst>
            </a:pPr>
            <a:r>
              <a:rPr lang="en-US" altLang="zh-CN" sz="1600" spc="-114" dirty="0">
                <a:ea typeface="Times New Roman"/>
              </a:rPr>
              <a:t>E</a:t>
            </a:r>
            <a:r>
              <a:rPr lang="en-US" altLang="zh-CN" sz="1600" spc="-60" dirty="0">
                <a:ea typeface="Times New Roman"/>
              </a:rPr>
              <a:t>-</a:t>
            </a:r>
            <a:r>
              <a:rPr lang="en-US" altLang="zh-CN" sz="1600" spc="-85" dirty="0">
                <a:ea typeface="Times New Roman"/>
              </a:rPr>
              <a:t>Mail:	</a:t>
            </a:r>
            <a:r>
              <a:rPr lang="en-US" altLang="zh-CN" sz="1600" spc="5" dirty="0">
                <a:ea typeface="Times New Roman"/>
                <a:hlinkClick r:id="rId2">
                  <a:extLst>
                    <a:ext uri="{A12FA001-AC4F-418D-AE19-62706E023703}">
                      <ahyp:hlinkClr xmlns:ahyp="http://schemas.microsoft.com/office/drawing/2018/hyperlinkcolor" val="tx"/>
                    </a:ext>
                  </a:extLst>
                </a:hlinkClick>
              </a:rPr>
              <a:t>marc.beutner@uni</a:t>
            </a:r>
            <a:r>
              <a:rPr lang="en-US" altLang="zh-CN" sz="1600" spc="80" dirty="0">
                <a:ea typeface="Times New Roman"/>
                <a:hlinkClick r:id="rId2">
                  <a:extLst>
                    <a:ext uri="{A12FA001-AC4F-418D-AE19-62706E023703}">
                      <ahyp:hlinkClr xmlns:ahyp="http://schemas.microsoft.com/office/drawing/2018/hyperlinkcolor" val="tx"/>
                    </a:ext>
                  </a:extLst>
                </a:hlinkClick>
              </a:rPr>
              <a:t>-</a:t>
            </a:r>
            <a:r>
              <a:rPr lang="en-US" altLang="zh-CN" sz="1600" spc="5" dirty="0">
                <a:ea typeface="Times New Roman"/>
                <a:hlinkClick r:id="rId2">
                  <a:extLst>
                    <a:ext uri="{A12FA001-AC4F-418D-AE19-62706E023703}">
                      <ahyp:hlinkClr xmlns:ahyp="http://schemas.microsoft.com/office/drawing/2018/hyperlinkcolor" val="tx"/>
                    </a:ext>
                  </a:extLst>
                </a:hlinkClick>
              </a:rPr>
              <a:t>paderborn.de</a:t>
            </a:r>
            <a:endParaRPr lang="en-US" altLang="zh-CN" sz="1600" spc="5" dirty="0">
              <a:ea typeface="Times New Roman"/>
            </a:endParaRPr>
          </a:p>
          <a:p>
            <a:pPr marL="0">
              <a:lnSpc>
                <a:spcPct val="100000"/>
              </a:lnSpc>
              <a:tabLst>
                <a:tab pos="914654" algn="l"/>
              </a:tabLst>
            </a:pPr>
            <a:endParaRPr lang="en-US" altLang="zh-CN" sz="1600" spc="5" dirty="0">
              <a:ea typeface="Times New Roman"/>
            </a:endParaRPr>
          </a:p>
          <a:p>
            <a:pPr marL="0">
              <a:lnSpc>
                <a:spcPct val="100000"/>
              </a:lnSpc>
              <a:tabLst>
                <a:tab pos="914654" algn="l"/>
              </a:tabLst>
            </a:pPr>
            <a:endParaRPr lang="en-US" altLang="zh-CN" sz="1600" spc="5" dirty="0">
              <a:ea typeface="Times New Roman"/>
            </a:endParaRPr>
          </a:p>
          <a:p>
            <a:pPr marL="0">
              <a:lnSpc>
                <a:spcPct val="100000"/>
              </a:lnSpc>
              <a:tabLst>
                <a:tab pos="914654" algn="l"/>
              </a:tabLst>
            </a:pPr>
            <a:r>
              <a:rPr lang="en-US" altLang="zh-CN" sz="1600" b="1" spc="5" dirty="0">
                <a:ea typeface="Times New Roman"/>
              </a:rPr>
              <a:t>Jennifer Schneider, M. Sc.</a:t>
            </a:r>
          </a:p>
          <a:p>
            <a:pPr>
              <a:lnSpc>
                <a:spcPct val="89999"/>
              </a:lnSpc>
              <a:tabLst>
                <a:tab pos="914654" algn="l"/>
              </a:tabLst>
            </a:pPr>
            <a:r>
              <a:rPr lang="en-US" altLang="zh-CN" sz="1600" spc="-139" dirty="0">
                <a:ea typeface="Times New Roman"/>
              </a:rPr>
              <a:t>Tel</a:t>
            </a:r>
            <a:r>
              <a:rPr lang="en-US" altLang="zh-CN" sz="1600" spc="-90" dirty="0">
                <a:ea typeface="Times New Roman"/>
              </a:rPr>
              <a:t>:	</a:t>
            </a:r>
            <a:r>
              <a:rPr lang="en-US" altLang="zh-CN" sz="1600" spc="85" dirty="0">
                <a:ea typeface="Times New Roman"/>
              </a:rPr>
              <a:t>+49</a:t>
            </a:r>
            <a:r>
              <a:rPr lang="en-US" altLang="zh-CN" sz="1600" spc="40" dirty="0">
                <a:cs typeface="Times New Roman"/>
              </a:rPr>
              <a:t> </a:t>
            </a:r>
            <a:r>
              <a:rPr lang="en-US" altLang="zh-CN" sz="1600" spc="64" dirty="0">
                <a:ea typeface="Times New Roman"/>
              </a:rPr>
              <a:t>(0)</a:t>
            </a:r>
            <a:r>
              <a:rPr lang="en-US" altLang="zh-CN" sz="1600" spc="40" dirty="0">
                <a:cs typeface="Times New Roman"/>
              </a:rPr>
              <a:t> </a:t>
            </a:r>
            <a:r>
              <a:rPr lang="en-US" altLang="zh-CN" sz="1600" spc="80" dirty="0">
                <a:ea typeface="Times New Roman"/>
              </a:rPr>
              <a:t>52</a:t>
            </a:r>
            <a:r>
              <a:rPr lang="en-US" altLang="zh-CN" sz="1600" spc="40" dirty="0">
                <a:cs typeface="Times New Roman"/>
              </a:rPr>
              <a:t> </a:t>
            </a:r>
            <a:r>
              <a:rPr lang="en-US" altLang="zh-CN" sz="1600" spc="85" dirty="0">
                <a:ea typeface="Times New Roman"/>
              </a:rPr>
              <a:t>51</a:t>
            </a:r>
            <a:r>
              <a:rPr lang="en-US" altLang="zh-CN" sz="1600" spc="44" dirty="0">
                <a:cs typeface="Times New Roman"/>
              </a:rPr>
              <a:t> </a:t>
            </a:r>
            <a:r>
              <a:rPr lang="en-US" altLang="zh-CN" sz="1600" spc="44" dirty="0">
                <a:ea typeface="Times New Roman"/>
              </a:rPr>
              <a:t>/</a:t>
            </a:r>
            <a:r>
              <a:rPr lang="en-US" altLang="zh-CN" sz="1600" spc="40" dirty="0">
                <a:cs typeface="Times New Roman"/>
              </a:rPr>
              <a:t> </a:t>
            </a:r>
            <a:r>
              <a:rPr lang="en-US" altLang="zh-CN" sz="1600" spc="80">
                <a:ea typeface="Times New Roman"/>
              </a:rPr>
              <a:t>60</a:t>
            </a:r>
            <a:r>
              <a:rPr lang="en-US" altLang="zh-CN" sz="1600" spc="40">
                <a:cs typeface="Times New Roman"/>
              </a:rPr>
              <a:t> </a:t>
            </a:r>
            <a:r>
              <a:rPr lang="en-US" altLang="zh-CN" sz="1600" spc="60">
                <a:cs typeface="Times New Roman"/>
              </a:rPr>
              <a:t>- </a:t>
            </a:r>
            <a:r>
              <a:rPr lang="en-US" altLang="zh-CN" sz="1600" spc="44">
                <a:cs typeface="Times New Roman"/>
              </a:rPr>
              <a:t>5010</a:t>
            </a:r>
            <a:endParaRPr lang="en-US" altLang="zh-CN" sz="1600" spc="44" dirty="0">
              <a:cs typeface="Times New Roman"/>
            </a:endParaRPr>
          </a:p>
          <a:p>
            <a:pPr>
              <a:lnSpc>
                <a:spcPct val="89999"/>
              </a:lnSpc>
              <a:tabLst>
                <a:tab pos="914654" algn="l"/>
              </a:tabLst>
            </a:pPr>
            <a:r>
              <a:rPr lang="en-US" altLang="zh-CN" sz="1600" spc="-35" dirty="0">
                <a:ea typeface="Times New Roman"/>
              </a:rPr>
              <a:t>Fax:	</a:t>
            </a:r>
            <a:r>
              <a:rPr lang="en-US" altLang="zh-CN" sz="1600" spc="89" dirty="0">
                <a:ea typeface="Times New Roman"/>
              </a:rPr>
              <a:t>+</a:t>
            </a:r>
            <a:r>
              <a:rPr lang="en-US" altLang="zh-CN" sz="1600" spc="80" dirty="0">
                <a:ea typeface="Times New Roman"/>
              </a:rPr>
              <a:t>49</a:t>
            </a:r>
            <a:r>
              <a:rPr lang="en-US" altLang="zh-CN" sz="1600" spc="40" dirty="0">
                <a:cs typeface="Times New Roman"/>
              </a:rPr>
              <a:t> </a:t>
            </a:r>
            <a:r>
              <a:rPr lang="en-US" altLang="zh-CN" sz="1600" spc="64" dirty="0">
                <a:ea typeface="Times New Roman"/>
              </a:rPr>
              <a:t>(0)</a:t>
            </a:r>
            <a:r>
              <a:rPr lang="en-US" altLang="zh-CN" sz="1600" spc="40" dirty="0">
                <a:cs typeface="Times New Roman"/>
              </a:rPr>
              <a:t> </a:t>
            </a:r>
            <a:r>
              <a:rPr lang="en-US" altLang="zh-CN" sz="1600" spc="85" dirty="0">
                <a:ea typeface="Times New Roman"/>
              </a:rPr>
              <a:t>52</a:t>
            </a:r>
            <a:r>
              <a:rPr lang="en-US" altLang="zh-CN" sz="1600" spc="40" dirty="0">
                <a:cs typeface="Times New Roman"/>
              </a:rPr>
              <a:t> </a:t>
            </a:r>
            <a:r>
              <a:rPr lang="en-US" altLang="zh-CN" sz="1600" spc="80" dirty="0">
                <a:ea typeface="Times New Roman"/>
              </a:rPr>
              <a:t>51</a:t>
            </a:r>
            <a:r>
              <a:rPr lang="en-US" altLang="zh-CN" sz="1600" spc="44" dirty="0">
                <a:cs typeface="Times New Roman"/>
              </a:rPr>
              <a:t> </a:t>
            </a:r>
            <a:r>
              <a:rPr lang="en-US" altLang="zh-CN" sz="1600" spc="50" dirty="0">
                <a:ea typeface="Times New Roman"/>
              </a:rPr>
              <a:t>/</a:t>
            </a:r>
            <a:r>
              <a:rPr lang="en-US" altLang="zh-CN" sz="1600" spc="40" dirty="0">
                <a:cs typeface="Times New Roman"/>
              </a:rPr>
              <a:t> </a:t>
            </a:r>
            <a:r>
              <a:rPr lang="en-US" altLang="zh-CN" sz="1600" spc="80" dirty="0">
                <a:ea typeface="Times New Roman"/>
              </a:rPr>
              <a:t>60</a:t>
            </a:r>
            <a:r>
              <a:rPr lang="en-US" altLang="zh-CN" sz="1600" spc="40" dirty="0">
                <a:cs typeface="Times New Roman"/>
              </a:rPr>
              <a:t> </a:t>
            </a:r>
            <a:r>
              <a:rPr lang="en-US" altLang="zh-CN" sz="1600" spc="60" dirty="0">
                <a:ea typeface="Times New Roman"/>
              </a:rPr>
              <a:t>-</a:t>
            </a:r>
            <a:r>
              <a:rPr lang="en-US" altLang="zh-CN" sz="1600" spc="44" dirty="0">
                <a:cs typeface="Times New Roman"/>
              </a:rPr>
              <a:t> </a:t>
            </a:r>
            <a:r>
              <a:rPr lang="en-US" altLang="zh-CN" sz="1600" spc="80" dirty="0">
                <a:ea typeface="Times New Roman"/>
              </a:rPr>
              <a:t>35</a:t>
            </a:r>
            <a:r>
              <a:rPr lang="en-US" altLang="zh-CN" sz="1600" spc="40" dirty="0">
                <a:cs typeface="Times New Roman"/>
              </a:rPr>
              <a:t> </a:t>
            </a:r>
            <a:r>
              <a:rPr lang="en-US" altLang="zh-CN" sz="1600" spc="85" dirty="0">
                <a:ea typeface="Times New Roman"/>
              </a:rPr>
              <a:t>63</a:t>
            </a:r>
          </a:p>
          <a:p>
            <a:pPr>
              <a:tabLst>
                <a:tab pos="914654" algn="l"/>
              </a:tabLst>
            </a:pPr>
            <a:r>
              <a:rPr lang="en-US" altLang="zh-CN" sz="1600" spc="-114" dirty="0">
                <a:ea typeface="Times New Roman"/>
              </a:rPr>
              <a:t>E</a:t>
            </a:r>
            <a:r>
              <a:rPr lang="en-US" altLang="zh-CN" sz="1600" spc="-60" dirty="0">
                <a:ea typeface="Times New Roman"/>
              </a:rPr>
              <a:t>-</a:t>
            </a:r>
            <a:r>
              <a:rPr lang="en-US" altLang="zh-CN" sz="1600" spc="-85" dirty="0">
                <a:ea typeface="Times New Roman"/>
              </a:rPr>
              <a:t>Mail:	</a:t>
            </a:r>
            <a:r>
              <a:rPr lang="en-US" altLang="zh-CN" sz="1600" spc="5" dirty="0">
                <a:ea typeface="Times New Roman"/>
                <a:hlinkClick r:id="rId3">
                  <a:extLst>
                    <a:ext uri="{A12FA001-AC4F-418D-AE19-62706E023703}">
                      <ahyp:hlinkClr xmlns:ahyp="http://schemas.microsoft.com/office/drawing/2018/hyperlinkcolor" val="tx"/>
                    </a:ext>
                  </a:extLst>
                </a:hlinkClick>
              </a:rPr>
              <a:t>Jennifer.Schneider@uni</a:t>
            </a:r>
            <a:r>
              <a:rPr lang="en-US" altLang="zh-CN" sz="1600" spc="80" dirty="0">
                <a:ea typeface="Times New Roman"/>
                <a:hlinkClick r:id="rId3">
                  <a:extLst>
                    <a:ext uri="{A12FA001-AC4F-418D-AE19-62706E023703}">
                      <ahyp:hlinkClr xmlns:ahyp="http://schemas.microsoft.com/office/drawing/2018/hyperlinkcolor" val="tx"/>
                    </a:ext>
                  </a:extLst>
                </a:hlinkClick>
              </a:rPr>
              <a:t>-</a:t>
            </a:r>
            <a:r>
              <a:rPr lang="en-US" altLang="zh-CN" sz="1600" spc="5" dirty="0">
                <a:ea typeface="Times New Roman"/>
                <a:hlinkClick r:id="rId3">
                  <a:extLst>
                    <a:ext uri="{A12FA001-AC4F-418D-AE19-62706E023703}">
                      <ahyp:hlinkClr xmlns:ahyp="http://schemas.microsoft.com/office/drawing/2018/hyperlinkcolor" val="tx"/>
                    </a:ext>
                  </a:extLst>
                </a:hlinkClick>
              </a:rPr>
              <a:t>paderborn.de</a:t>
            </a:r>
            <a:endParaRPr lang="en-US" altLang="zh-CN" sz="1600" spc="5" dirty="0">
              <a:ea typeface="Times New Roman"/>
            </a:endParaRPr>
          </a:p>
          <a:p>
            <a:pPr marL="0">
              <a:lnSpc>
                <a:spcPct val="100000"/>
              </a:lnSpc>
              <a:tabLst>
                <a:tab pos="914654" algn="l"/>
              </a:tabLst>
            </a:pPr>
            <a:endParaRPr lang="en-US" altLang="zh-CN" sz="1600" spc="5" dirty="0">
              <a:ea typeface="Times New Roman"/>
            </a:endParaRPr>
          </a:p>
        </p:txBody>
      </p:sp>
      <p:sp>
        <p:nvSpPr>
          <p:cNvPr id="6" name="TextBox 46">
            <a:extLst>
              <a:ext uri="{FF2B5EF4-FFF2-40B4-BE49-F238E27FC236}">
                <a16:creationId xmlns:a16="http://schemas.microsoft.com/office/drawing/2014/main" id="{0CA0CFAE-FFE8-4B32-99A8-2686169F1696}"/>
              </a:ext>
            </a:extLst>
          </p:cNvPr>
          <p:cNvSpPr txBox="1"/>
          <p:nvPr/>
        </p:nvSpPr>
        <p:spPr>
          <a:xfrm>
            <a:off x="1192568" y="2414726"/>
            <a:ext cx="4496910" cy="1720984"/>
          </a:xfrm>
          <a:prstGeom prst="rect">
            <a:avLst/>
          </a:prstGeom>
          <a:noFill/>
        </p:spPr>
        <p:txBody>
          <a:bodyPr wrap="square" lIns="0" tIns="0" rIns="0" bIns="0" rtlCol="0">
            <a:spAutoFit/>
          </a:bodyPr>
          <a:lstStyle/>
          <a:p>
            <a:pPr marL="0">
              <a:lnSpc>
                <a:spcPct val="100000"/>
              </a:lnSpc>
            </a:pPr>
            <a:r>
              <a:rPr lang="en-US" altLang="zh-CN" sz="1600" b="1" spc="-50" dirty="0">
                <a:ea typeface="Times New Roman"/>
              </a:rPr>
              <a:t>Universität</a:t>
            </a:r>
            <a:r>
              <a:rPr lang="en-US" altLang="zh-CN" sz="1600" b="1" spc="15" dirty="0">
                <a:cs typeface="Times New Roman"/>
              </a:rPr>
              <a:t> </a:t>
            </a:r>
            <a:r>
              <a:rPr lang="en-US" altLang="zh-CN" sz="1600" b="1" spc="-60" dirty="0">
                <a:ea typeface="Times New Roman"/>
              </a:rPr>
              <a:t>Paderborn</a:t>
            </a:r>
          </a:p>
          <a:p>
            <a:pPr marL="0" hangingPunct="0">
              <a:lnSpc>
                <a:spcPct val="99583"/>
              </a:lnSpc>
            </a:pPr>
            <a:r>
              <a:rPr lang="en-US" altLang="zh-CN" sz="1600" b="1" spc="-30" dirty="0">
                <a:ea typeface="Times New Roman"/>
              </a:rPr>
              <a:t>Department</a:t>
            </a:r>
            <a:r>
              <a:rPr lang="en-US" altLang="zh-CN" sz="1600" b="1" spc="-204" dirty="0">
                <a:cs typeface="Times New Roman"/>
              </a:rPr>
              <a:t> </a:t>
            </a:r>
            <a:r>
              <a:rPr lang="en-US" altLang="zh-CN" sz="1600" b="1" spc="-25" dirty="0">
                <a:ea typeface="Times New Roman"/>
              </a:rPr>
              <a:t>Wirtschaftspädagogik</a:t>
            </a:r>
            <a:r>
              <a:rPr lang="en-US" altLang="zh-CN" sz="1600" b="1" dirty="0">
                <a:cs typeface="Times New Roman"/>
              </a:rPr>
              <a:t> </a:t>
            </a:r>
            <a:r>
              <a:rPr lang="en-US" altLang="zh-CN" sz="1600" b="1" spc="-55" dirty="0">
                <a:ea typeface="Times New Roman"/>
              </a:rPr>
              <a:t>Lehrstuhl</a:t>
            </a:r>
            <a:r>
              <a:rPr lang="en-US" altLang="zh-CN" sz="1600" b="1" spc="-25" dirty="0">
                <a:cs typeface="Times New Roman"/>
              </a:rPr>
              <a:t> </a:t>
            </a:r>
            <a:r>
              <a:rPr lang="en-US" altLang="zh-CN" sz="1600" b="1" spc="-55" dirty="0">
                <a:ea typeface="Times New Roman"/>
              </a:rPr>
              <a:t>Wirtschaftspädagogik</a:t>
            </a:r>
            <a:r>
              <a:rPr lang="en-US" altLang="zh-CN" sz="1600" b="1" spc="-30" dirty="0">
                <a:cs typeface="Times New Roman"/>
              </a:rPr>
              <a:t> </a:t>
            </a:r>
            <a:r>
              <a:rPr lang="en-US" altLang="zh-CN" sz="1600" b="1" spc="-55" dirty="0">
                <a:ea typeface="Times New Roman"/>
              </a:rPr>
              <a:t>II</a:t>
            </a:r>
            <a:r>
              <a:rPr lang="en-US" altLang="zh-CN" sz="1600" b="1" dirty="0">
                <a:cs typeface="Times New Roman"/>
              </a:rPr>
              <a:t> </a:t>
            </a:r>
            <a:r>
              <a:rPr lang="en-US" altLang="zh-CN" sz="1600" b="1" spc="-80" dirty="0">
                <a:ea typeface="Times New Roman"/>
              </a:rPr>
              <a:t>Warburger</a:t>
            </a:r>
            <a:r>
              <a:rPr lang="en-US" altLang="zh-CN" sz="1600" b="1" spc="-34" dirty="0">
                <a:cs typeface="Times New Roman"/>
              </a:rPr>
              <a:t> </a:t>
            </a:r>
            <a:r>
              <a:rPr lang="en-US" altLang="zh-CN" sz="1600" b="1" spc="-60" dirty="0">
                <a:ea typeface="Times New Roman"/>
              </a:rPr>
              <a:t>Str.</a:t>
            </a:r>
            <a:r>
              <a:rPr lang="en-US" altLang="zh-CN" sz="1600" b="1" spc="-45" dirty="0">
                <a:cs typeface="Times New Roman"/>
              </a:rPr>
              <a:t> </a:t>
            </a:r>
            <a:r>
              <a:rPr lang="en-US" altLang="zh-CN" sz="1600" b="1" spc="-69" dirty="0">
                <a:ea typeface="Times New Roman"/>
              </a:rPr>
              <a:t>100</a:t>
            </a:r>
          </a:p>
          <a:p>
            <a:pPr marL="0">
              <a:lnSpc>
                <a:spcPct val="100000"/>
              </a:lnSpc>
            </a:pPr>
            <a:r>
              <a:rPr lang="en-US" altLang="zh-CN" sz="1600" b="1" spc="-25" dirty="0">
                <a:ea typeface="Times New Roman"/>
              </a:rPr>
              <a:t>33098</a:t>
            </a:r>
            <a:r>
              <a:rPr lang="en-US" altLang="zh-CN" sz="1600" b="1" spc="30" dirty="0">
                <a:cs typeface="Times New Roman"/>
              </a:rPr>
              <a:t> </a:t>
            </a:r>
            <a:r>
              <a:rPr lang="en-US" altLang="zh-CN" sz="1600" b="1" spc="-25" dirty="0">
                <a:ea typeface="Times New Roman"/>
              </a:rPr>
              <a:t>Paderborn</a:t>
            </a:r>
          </a:p>
          <a:p>
            <a:pPr>
              <a:lnSpc>
                <a:spcPts val="1920"/>
              </a:lnSpc>
            </a:pPr>
            <a:endParaRPr lang="en-US" dirty="0"/>
          </a:p>
          <a:p>
            <a:pPr marL="0">
              <a:lnSpc>
                <a:spcPct val="100000"/>
              </a:lnSpc>
            </a:pPr>
            <a:r>
              <a:rPr lang="en-US" altLang="zh-CN" sz="1600" b="1" spc="10" dirty="0">
                <a:ea typeface="Times New Roman"/>
              </a:rPr>
              <a:t>http://www.</a:t>
            </a:r>
            <a:r>
              <a:rPr lang="en-US" altLang="zh-CN" sz="1600" b="1" spc="5" dirty="0">
                <a:ea typeface="Times New Roman"/>
              </a:rPr>
              <a:t>upb.de/wipaed</a:t>
            </a:r>
          </a:p>
          <a:p>
            <a:r>
              <a:rPr lang="en-US" altLang="zh-CN" sz="1600" b="1" spc="-20" dirty="0">
                <a:ea typeface="Times New Roman"/>
              </a:rPr>
              <a:t>http://https://safe.eduproject.eu/</a:t>
            </a:r>
            <a:endParaRPr lang="en-US" altLang="zh-CN" sz="1600" b="1" spc="-15" dirty="0">
              <a:ea typeface="Times New Roman"/>
            </a:endParaRPr>
          </a:p>
        </p:txBody>
      </p:sp>
    </p:spTree>
    <p:extLst>
      <p:ext uri="{BB962C8B-B14F-4D97-AF65-F5344CB8AC3E}">
        <p14:creationId xmlns:p14="http://schemas.microsoft.com/office/powerpoint/2010/main" val="15991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9502C5-306A-4E89-8342-3D0FCAFFDAD2}"/>
              </a:ext>
            </a:extLst>
          </p:cNvPr>
          <p:cNvSpPr>
            <a:spLocks noGrp="1"/>
          </p:cNvSpPr>
          <p:nvPr>
            <p:ph type="title"/>
          </p:nvPr>
        </p:nvSpPr>
        <p:spPr/>
        <p:txBody>
          <a:bodyPr/>
          <a:lstStyle/>
          <a:p>
            <a:r>
              <a:rPr lang="cs-CZ" dirty="0"/>
              <a:t>Obsah</a:t>
            </a:r>
            <a:r>
              <a:rPr lang="de-DE" dirty="0"/>
              <a:t> </a:t>
            </a:r>
          </a:p>
        </p:txBody>
      </p:sp>
      <p:sp>
        <p:nvSpPr>
          <p:cNvPr id="3" name="Inhaltsplatzhalter 2">
            <a:extLst>
              <a:ext uri="{FF2B5EF4-FFF2-40B4-BE49-F238E27FC236}">
                <a16:creationId xmlns:a16="http://schemas.microsoft.com/office/drawing/2014/main" id="{F31D5768-532C-4557-92C4-0EA59D0627FF}"/>
              </a:ext>
            </a:extLst>
          </p:cNvPr>
          <p:cNvSpPr>
            <a:spLocks noGrp="1"/>
          </p:cNvSpPr>
          <p:nvPr>
            <p:ph idx="1"/>
          </p:nvPr>
        </p:nvSpPr>
        <p:spPr>
          <a:xfrm>
            <a:off x="1097280" y="1845734"/>
            <a:ext cx="10058400" cy="4496072"/>
          </a:xfrm>
        </p:spPr>
        <p:txBody>
          <a:bodyPr>
            <a:noAutofit/>
          </a:bodyPr>
          <a:lstStyle/>
          <a:p>
            <a:pPr>
              <a:buFont typeface="Wingdings" panose="05000000000000000000" pitchFamily="2" charset="2"/>
              <a:buChar char="§"/>
            </a:pPr>
            <a:r>
              <a:rPr lang="cs-CZ" sz="1600" b="1" dirty="0"/>
              <a:t> Obecné informace o streamovacích platformách </a:t>
            </a:r>
            <a:endParaRPr lang="de-DE" sz="1600" b="1" dirty="0"/>
          </a:p>
          <a:p>
            <a:pPr>
              <a:buFont typeface="Wingdings" panose="05000000000000000000" pitchFamily="2" charset="2"/>
              <a:buChar char="§"/>
            </a:pPr>
            <a:r>
              <a:rPr lang="en-US" sz="1600" b="1" dirty="0"/>
              <a:t> </a:t>
            </a:r>
            <a:r>
              <a:rPr lang="cs-CZ" sz="1600" b="1" dirty="0"/>
              <a:t>Platformy pro živé (live) vysílání </a:t>
            </a:r>
            <a:endParaRPr lang="en-US" sz="1600" b="1" dirty="0"/>
          </a:p>
          <a:p>
            <a:pPr marL="578358" lvl="1" indent="-285750">
              <a:buFont typeface="Wingdings" panose="05000000000000000000" pitchFamily="2" charset="2"/>
              <a:buChar char="§"/>
            </a:pPr>
            <a:r>
              <a:rPr lang="cs-CZ" sz="1600" dirty="0"/>
              <a:t>Informace o platformě pro živé vysílání </a:t>
            </a:r>
          </a:p>
          <a:p>
            <a:pPr marL="578358" lvl="1" indent="-285750">
              <a:buFont typeface="Wingdings" panose="05000000000000000000" pitchFamily="2" charset="2"/>
              <a:buChar char="§"/>
            </a:pPr>
            <a:r>
              <a:rPr lang="cs-CZ" sz="1600" dirty="0"/>
              <a:t>Jak funguje živé vysílání? – model </a:t>
            </a:r>
          </a:p>
          <a:p>
            <a:pPr marL="578358" lvl="1" indent="-285750">
              <a:buFont typeface="Wingdings" panose="05000000000000000000" pitchFamily="2" charset="2"/>
              <a:buChar char="§"/>
            </a:pPr>
            <a:r>
              <a:rPr lang="cs-CZ" sz="1600" dirty="0"/>
              <a:t>Příklady populárních platforem a aplikací pro živé vysílání</a:t>
            </a:r>
            <a:endParaRPr lang="en-US" sz="1600" dirty="0"/>
          </a:p>
          <a:p>
            <a:pPr marL="285750" indent="-285750">
              <a:buFont typeface="Wingdings" panose="05000000000000000000" pitchFamily="2" charset="2"/>
              <a:buChar char="§"/>
            </a:pPr>
            <a:r>
              <a:rPr lang="cs-CZ" sz="1600" b="1" dirty="0"/>
              <a:t>Platformy pro streamování videa a hudby </a:t>
            </a:r>
          </a:p>
          <a:p>
            <a:pPr lvl="2">
              <a:buFont typeface="Wingdings" panose="05000000000000000000" pitchFamily="2" charset="2"/>
              <a:buChar char="§"/>
            </a:pPr>
            <a:r>
              <a:rPr lang="cs-CZ" sz="1600" dirty="0"/>
              <a:t>Informace o streamovací platformě: Video </a:t>
            </a:r>
          </a:p>
          <a:p>
            <a:pPr lvl="3">
              <a:buFont typeface="Wingdings" panose="05000000000000000000" pitchFamily="2" charset="2"/>
              <a:buChar char="§"/>
            </a:pPr>
            <a:r>
              <a:rPr lang="cs-CZ" sz="1600" dirty="0"/>
              <a:t>Platformy pro streamování videa – čísla a data: Německo </a:t>
            </a:r>
          </a:p>
          <a:p>
            <a:pPr lvl="3">
              <a:buFont typeface="Wingdings" panose="05000000000000000000" pitchFamily="2" charset="2"/>
              <a:buChar char="§"/>
            </a:pPr>
            <a:r>
              <a:rPr lang="cs-CZ" sz="1600" dirty="0"/>
              <a:t>Platformy pro streamování videa – čísla a data: Španělsko </a:t>
            </a:r>
          </a:p>
          <a:p>
            <a:pPr lvl="3">
              <a:buFont typeface="Wingdings" panose="05000000000000000000" pitchFamily="2" charset="2"/>
              <a:buChar char="§"/>
            </a:pPr>
            <a:r>
              <a:rPr lang="cs-CZ" sz="1600" dirty="0"/>
              <a:t>Platformy pro streamování videa – čísla a data: Česká republika </a:t>
            </a:r>
          </a:p>
          <a:p>
            <a:pPr lvl="2">
              <a:buFont typeface="Wingdings" panose="05000000000000000000" pitchFamily="2" charset="2"/>
              <a:buChar char="§"/>
            </a:pPr>
            <a:r>
              <a:rPr lang="cs-CZ" sz="1600" dirty="0"/>
              <a:t>Informace o Streamovací platformě: Hudba </a:t>
            </a:r>
          </a:p>
          <a:p>
            <a:pPr lvl="3">
              <a:buFont typeface="Wingdings" panose="05000000000000000000" pitchFamily="2" charset="2"/>
              <a:buChar char="§"/>
            </a:pPr>
            <a:r>
              <a:rPr lang="cs-CZ" sz="1600" dirty="0"/>
              <a:t>Jak funguje streamování on </a:t>
            </a:r>
            <a:r>
              <a:rPr lang="cs-CZ" sz="1600" dirty="0" err="1"/>
              <a:t>demand</a:t>
            </a:r>
            <a:r>
              <a:rPr lang="cs-CZ" sz="1600" dirty="0"/>
              <a:t> (na vyžádání)? – model </a:t>
            </a:r>
          </a:p>
          <a:p>
            <a:pPr lvl="3">
              <a:buFont typeface="Wingdings" panose="05000000000000000000" pitchFamily="2" charset="2"/>
              <a:buChar char="§"/>
            </a:pPr>
            <a:r>
              <a:rPr lang="cs-CZ" sz="1600" dirty="0"/>
              <a:t>Příklady populárních platforem pro streamování videa a hudby</a:t>
            </a:r>
            <a:endParaRPr lang="de-DE" sz="1600" dirty="0"/>
          </a:p>
          <a:p>
            <a:pPr>
              <a:buFont typeface="Wingdings" panose="05000000000000000000" pitchFamily="2" charset="2"/>
              <a:buChar char="§"/>
            </a:pPr>
            <a:r>
              <a:rPr lang="cs-CZ" sz="1600" dirty="0"/>
              <a:t> </a:t>
            </a:r>
            <a:r>
              <a:rPr lang="cs-CZ" sz="1600" b="1" dirty="0"/>
              <a:t>Výhody živého vysílání a videí na vyžádání (on </a:t>
            </a:r>
            <a:r>
              <a:rPr lang="cs-CZ" sz="1600" b="1" dirty="0" err="1"/>
              <a:t>demand</a:t>
            </a:r>
            <a:r>
              <a:rPr lang="cs-CZ" sz="1600" b="1" dirty="0"/>
              <a:t>)</a:t>
            </a:r>
            <a:endParaRPr lang="en-US" sz="1600" b="1" dirty="0"/>
          </a:p>
          <a:p>
            <a:pPr marL="0" indent="0">
              <a:buNone/>
            </a:pPr>
            <a:endParaRPr lang="en-US" sz="1600" dirty="0"/>
          </a:p>
          <a:p>
            <a:pPr marL="0" indent="0">
              <a:buNone/>
            </a:pPr>
            <a:endParaRPr lang="en-US" sz="1600" dirty="0"/>
          </a:p>
          <a:p>
            <a:endParaRPr lang="de-DE" sz="1600" dirty="0"/>
          </a:p>
          <a:p>
            <a:pPr marL="0" indent="0">
              <a:buNone/>
            </a:pPr>
            <a:endParaRPr lang="de-DE" sz="1600" dirty="0"/>
          </a:p>
          <a:p>
            <a:pPr marL="0" indent="0">
              <a:buNone/>
            </a:pPr>
            <a:endParaRPr lang="de-DE" sz="1600" dirty="0"/>
          </a:p>
        </p:txBody>
      </p:sp>
    </p:spTree>
    <p:extLst>
      <p:ext uri="{BB962C8B-B14F-4D97-AF65-F5344CB8AC3E}">
        <p14:creationId xmlns:p14="http://schemas.microsoft.com/office/powerpoint/2010/main" val="37203375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8041CF5-EC2B-4CD9-A5BF-709986590A03}"/>
              </a:ext>
            </a:extLst>
          </p:cNvPr>
          <p:cNvSpPr>
            <a:spLocks noGrp="1"/>
          </p:cNvSpPr>
          <p:nvPr>
            <p:ph type="title"/>
          </p:nvPr>
        </p:nvSpPr>
        <p:spPr/>
        <p:txBody>
          <a:bodyPr>
            <a:normAutofit/>
          </a:bodyPr>
          <a:lstStyle/>
          <a:p>
            <a:r>
              <a:rPr lang="cs-CZ" dirty="0"/>
              <a:t>Základní informace o streamovacích platformách </a:t>
            </a:r>
            <a:endParaRPr lang="de-DE" dirty="0"/>
          </a:p>
        </p:txBody>
      </p:sp>
      <p:sp>
        <p:nvSpPr>
          <p:cNvPr id="3" name="Inhaltsplatzhalter 2">
            <a:extLst>
              <a:ext uri="{FF2B5EF4-FFF2-40B4-BE49-F238E27FC236}">
                <a16:creationId xmlns:a16="http://schemas.microsoft.com/office/drawing/2014/main" id="{B4B54B01-E28D-4A0B-8FF7-CB08F18B2554}"/>
              </a:ext>
            </a:extLst>
          </p:cNvPr>
          <p:cNvSpPr>
            <a:spLocks noGrp="1"/>
          </p:cNvSpPr>
          <p:nvPr>
            <p:ph idx="1"/>
          </p:nvPr>
        </p:nvSpPr>
        <p:spPr/>
        <p:txBody>
          <a:bodyPr>
            <a:normAutofit/>
          </a:bodyPr>
          <a:lstStyle/>
          <a:p>
            <a:pPr marL="0" indent="0">
              <a:buNone/>
            </a:pPr>
            <a:r>
              <a:rPr lang="cs-CZ" b="1" dirty="0"/>
              <a:t>Co znamená streamování? </a:t>
            </a:r>
          </a:p>
          <a:p>
            <a:pPr marL="0" indent="0">
              <a:buNone/>
            </a:pPr>
            <a:r>
              <a:rPr lang="cs-CZ" dirty="0"/>
              <a:t>Obecně řečeno: Streamování znamená „přehrávání obsahu na vašem počítači přes internet nebo přes síť“. </a:t>
            </a:r>
            <a:r>
              <a:rPr lang="en-US" dirty="0"/>
              <a:t>(</a:t>
            </a:r>
            <a:r>
              <a:rPr lang="pl-PL" dirty="0">
                <a:hlinkClick r:id="rId2"/>
              </a:rPr>
              <a:t>Wiki: Co je to streamování? </a:t>
            </a:r>
            <a:r>
              <a:rPr lang="cs-CZ" dirty="0"/>
              <a:t>)</a:t>
            </a:r>
            <a:r>
              <a:rPr lang="de-DE" dirty="0">
                <a:solidFill>
                  <a:schemeClr val="tx1"/>
                </a:solidFill>
              </a:rPr>
              <a:t> </a:t>
            </a:r>
          </a:p>
          <a:p>
            <a:pPr marL="0" indent="0">
              <a:buNone/>
            </a:pPr>
            <a:r>
              <a:rPr lang="cs-CZ" dirty="0"/>
              <a:t>V zásadě lze stream vysílat souběžně s rozhlasovým a televizním vysíláním, jelikož se neukládá na přijímacím zařízení – rozhlase nebo televizi. </a:t>
            </a:r>
          </a:p>
          <a:p>
            <a:pPr marL="0" indent="0">
              <a:buNone/>
            </a:pPr>
            <a:r>
              <a:rPr lang="cs-CZ" b="1" dirty="0"/>
              <a:t>Technicky: </a:t>
            </a:r>
          </a:p>
          <a:p>
            <a:pPr marL="0" indent="0">
              <a:buNone/>
            </a:pPr>
            <a:r>
              <a:rPr lang="cs-CZ" dirty="0"/>
              <a:t>Během streamování jsou datové pakety nepřetržitě přenášeny a přímo zpracovávány </a:t>
            </a:r>
            <a:endParaRPr lang="en-US" dirty="0"/>
          </a:p>
        </p:txBody>
      </p:sp>
      <p:sp>
        <p:nvSpPr>
          <p:cNvPr id="4" name="Textfeld 3">
            <a:extLst>
              <a:ext uri="{FF2B5EF4-FFF2-40B4-BE49-F238E27FC236}">
                <a16:creationId xmlns:a16="http://schemas.microsoft.com/office/drawing/2014/main" id="{2B4BC1FA-6085-4B6A-941D-16E8A8D9D949}"/>
              </a:ext>
            </a:extLst>
          </p:cNvPr>
          <p:cNvSpPr txBox="1"/>
          <p:nvPr/>
        </p:nvSpPr>
        <p:spPr>
          <a:xfrm>
            <a:off x="9672918" y="5869094"/>
            <a:ext cx="4383741" cy="338554"/>
          </a:xfrm>
          <a:prstGeom prst="rect">
            <a:avLst/>
          </a:prstGeom>
          <a:noFill/>
        </p:spPr>
        <p:txBody>
          <a:bodyPr wrap="square" rtlCol="0">
            <a:spAutoFit/>
          </a:bodyPr>
          <a:lstStyle/>
          <a:p>
            <a:r>
              <a:rPr lang="de-DE" sz="1600" dirty="0" err="1"/>
              <a:t>Chatfield</a:t>
            </a:r>
            <a:r>
              <a:rPr lang="de-DE" sz="1600" dirty="0"/>
              <a:t>, T. (2013), p. 63ff.</a:t>
            </a:r>
          </a:p>
        </p:txBody>
      </p:sp>
    </p:spTree>
    <p:extLst>
      <p:ext uri="{BB962C8B-B14F-4D97-AF65-F5344CB8AC3E}">
        <p14:creationId xmlns:p14="http://schemas.microsoft.com/office/powerpoint/2010/main" val="40208326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8041CF5-EC2B-4CD9-A5BF-709986590A03}"/>
              </a:ext>
            </a:extLst>
          </p:cNvPr>
          <p:cNvSpPr>
            <a:spLocks noGrp="1"/>
          </p:cNvSpPr>
          <p:nvPr>
            <p:ph type="title"/>
          </p:nvPr>
        </p:nvSpPr>
        <p:spPr/>
        <p:txBody>
          <a:bodyPr>
            <a:normAutofit/>
          </a:bodyPr>
          <a:lstStyle/>
          <a:p>
            <a:r>
              <a:rPr lang="cs-CZ" dirty="0"/>
              <a:t>Základní informace o streamovacích platformách </a:t>
            </a:r>
            <a:endParaRPr lang="de-DE" dirty="0"/>
          </a:p>
        </p:txBody>
      </p:sp>
      <p:sp>
        <p:nvSpPr>
          <p:cNvPr id="3" name="Inhaltsplatzhalter 2">
            <a:extLst>
              <a:ext uri="{FF2B5EF4-FFF2-40B4-BE49-F238E27FC236}">
                <a16:creationId xmlns:a16="http://schemas.microsoft.com/office/drawing/2014/main" id="{B4B54B01-E28D-4A0B-8FF7-CB08F18B2554}"/>
              </a:ext>
            </a:extLst>
          </p:cNvPr>
          <p:cNvSpPr>
            <a:spLocks noGrp="1"/>
          </p:cNvSpPr>
          <p:nvPr>
            <p:ph idx="1"/>
          </p:nvPr>
        </p:nvSpPr>
        <p:spPr/>
        <p:txBody>
          <a:bodyPr>
            <a:normAutofit/>
          </a:bodyPr>
          <a:lstStyle/>
          <a:p>
            <a:pPr marL="0" indent="0">
              <a:buNone/>
            </a:pPr>
            <a:r>
              <a:rPr lang="cs-CZ" b="1" dirty="0"/>
              <a:t>Příklad: </a:t>
            </a:r>
            <a:endParaRPr lang="en-GB" b="1" dirty="0"/>
          </a:p>
          <a:p>
            <a:pPr marL="0" indent="0">
              <a:buNone/>
            </a:pPr>
            <a:r>
              <a:rPr lang="cs-CZ" dirty="0"/>
              <a:t>Při sledování videa na YouTube se video soubor ve skutečnosti st</a:t>
            </a:r>
            <a:r>
              <a:rPr lang="en-GB" dirty="0" err="1"/>
              <a:t>ahuj</a:t>
            </a:r>
            <a:r>
              <a:rPr lang="cs-CZ" dirty="0"/>
              <a:t>e po malých částech do koncového zařízení (např. televize, počítače, notebooku nebo smartphonu) a přehraje se přímo, aniž by bylo trvale uloženo na vašem koncovém zařízení. </a:t>
            </a:r>
            <a:endParaRPr lang="en-GB" dirty="0"/>
          </a:p>
          <a:p>
            <a:pPr marL="0" indent="0">
              <a:buNone/>
            </a:pPr>
            <a:r>
              <a:rPr lang="cs-CZ" b="1" dirty="0"/>
              <a:t>Pozor: </a:t>
            </a:r>
            <a:endParaRPr lang="en-GB" b="1" dirty="0"/>
          </a:p>
          <a:p>
            <a:pPr marL="0" indent="0">
              <a:buNone/>
            </a:pPr>
            <a:r>
              <a:rPr lang="cs-CZ" dirty="0"/>
              <a:t>N</a:t>
            </a:r>
            <a:r>
              <a:rPr lang="en-GB" dirty="0"/>
              <a:t>E</a:t>
            </a:r>
            <a:r>
              <a:rPr lang="cs-CZ" dirty="0"/>
              <a:t>jedná se však o konvenční stahování dat, protože data nejsou trvale uložena lokálně, ale jsou ihned po přehrání zahozena. </a:t>
            </a:r>
            <a:endParaRPr lang="de-DE" dirty="0"/>
          </a:p>
        </p:txBody>
      </p:sp>
    </p:spTree>
    <p:extLst>
      <p:ext uri="{BB962C8B-B14F-4D97-AF65-F5344CB8AC3E}">
        <p14:creationId xmlns:p14="http://schemas.microsoft.com/office/powerpoint/2010/main" val="23821137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nhaltsplatzhalter 4">
            <a:extLst>
              <a:ext uri="{FF2B5EF4-FFF2-40B4-BE49-F238E27FC236}">
                <a16:creationId xmlns:a16="http://schemas.microsoft.com/office/drawing/2014/main" id="{535B699E-3C10-4F45-AE13-D2BF822E099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8546" y="286603"/>
            <a:ext cx="3859124" cy="5788687"/>
          </a:xfrm>
          <a:prstGeom prst="rect">
            <a:avLst/>
          </a:prstGeom>
        </p:spPr>
      </p:pic>
      <p:sp>
        <p:nvSpPr>
          <p:cNvPr id="3" name="Rechteck 2">
            <a:extLst>
              <a:ext uri="{FF2B5EF4-FFF2-40B4-BE49-F238E27FC236}">
                <a16:creationId xmlns:a16="http://schemas.microsoft.com/office/drawing/2014/main" id="{7F9F627C-E097-49CC-84F7-2C0DFD070EED}"/>
              </a:ext>
            </a:extLst>
          </p:cNvPr>
          <p:cNvSpPr/>
          <p:nvPr/>
        </p:nvSpPr>
        <p:spPr>
          <a:xfrm>
            <a:off x="5413800" y="3197199"/>
            <a:ext cx="6039765" cy="1938992"/>
          </a:xfrm>
          <a:prstGeom prst="rect">
            <a:avLst/>
          </a:prstGeom>
        </p:spPr>
        <p:txBody>
          <a:bodyPr wrap="square">
            <a:spAutoFit/>
          </a:bodyPr>
          <a:lstStyle/>
          <a:p>
            <a:r>
              <a:rPr lang="de-DE" sz="6000" b="1" dirty="0">
                <a:solidFill>
                  <a:schemeClr val="bg2">
                    <a:lumMod val="75000"/>
                  </a:schemeClr>
                </a:solidFill>
              </a:rPr>
              <a:t>Live </a:t>
            </a:r>
            <a:r>
              <a:rPr lang="cs-CZ" sz="6000" b="1" dirty="0">
                <a:solidFill>
                  <a:schemeClr val="bg2">
                    <a:lumMod val="75000"/>
                  </a:schemeClr>
                </a:solidFill>
              </a:rPr>
              <a:t>streamovací</a:t>
            </a:r>
            <a:r>
              <a:rPr lang="de-DE" sz="6000" b="1" dirty="0">
                <a:solidFill>
                  <a:schemeClr val="bg2">
                    <a:lumMod val="75000"/>
                  </a:schemeClr>
                </a:solidFill>
              </a:rPr>
              <a:t> </a:t>
            </a:r>
            <a:r>
              <a:rPr lang="cs-CZ" sz="6000" b="1" dirty="0">
                <a:solidFill>
                  <a:schemeClr val="bg2">
                    <a:lumMod val="75000"/>
                  </a:schemeClr>
                </a:solidFill>
              </a:rPr>
              <a:t>platformy</a:t>
            </a:r>
            <a:endParaRPr lang="de-DE" sz="6000" dirty="0"/>
          </a:p>
        </p:txBody>
      </p:sp>
    </p:spTree>
    <p:extLst>
      <p:ext uri="{BB962C8B-B14F-4D97-AF65-F5344CB8AC3E}">
        <p14:creationId xmlns:p14="http://schemas.microsoft.com/office/powerpoint/2010/main" val="2934602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8041CF5-EC2B-4CD9-A5BF-709986590A03}"/>
              </a:ext>
            </a:extLst>
          </p:cNvPr>
          <p:cNvSpPr>
            <a:spLocks noGrp="1"/>
          </p:cNvSpPr>
          <p:nvPr>
            <p:ph type="title"/>
          </p:nvPr>
        </p:nvSpPr>
        <p:spPr/>
        <p:txBody>
          <a:bodyPr>
            <a:normAutofit/>
          </a:bodyPr>
          <a:lstStyle/>
          <a:p>
            <a:r>
              <a:rPr lang="cs-CZ" sz="4800" dirty="0"/>
              <a:t>Informace o platformách </a:t>
            </a:r>
            <a:br>
              <a:rPr lang="cs-CZ" sz="4800" dirty="0"/>
            </a:br>
            <a:r>
              <a:rPr lang="cs-CZ" sz="4800" dirty="0"/>
              <a:t>pro živé vysílání </a:t>
            </a:r>
            <a:endParaRPr lang="de-DE" dirty="0"/>
          </a:p>
        </p:txBody>
      </p:sp>
      <p:sp>
        <p:nvSpPr>
          <p:cNvPr id="3" name="Inhaltsplatzhalter 2">
            <a:extLst>
              <a:ext uri="{FF2B5EF4-FFF2-40B4-BE49-F238E27FC236}">
                <a16:creationId xmlns:a16="http://schemas.microsoft.com/office/drawing/2014/main" id="{B4B54B01-E28D-4A0B-8FF7-CB08F18B2554}"/>
              </a:ext>
            </a:extLst>
          </p:cNvPr>
          <p:cNvSpPr>
            <a:spLocks noGrp="1"/>
          </p:cNvSpPr>
          <p:nvPr>
            <p:ph idx="1"/>
          </p:nvPr>
        </p:nvSpPr>
        <p:spPr/>
        <p:txBody>
          <a:bodyPr>
            <a:normAutofit/>
          </a:bodyPr>
          <a:lstStyle/>
          <a:p>
            <a:pPr marL="0" indent="0">
              <a:buNone/>
            </a:pPr>
            <a:r>
              <a:rPr lang="cs-CZ" sz="1600" b="1" dirty="0"/>
              <a:t>Můžete rozlišovat mezi 2 formáty streamování: </a:t>
            </a:r>
          </a:p>
          <a:p>
            <a:pPr marL="0" indent="0">
              <a:buNone/>
            </a:pPr>
            <a:r>
              <a:rPr lang="cs-CZ" sz="1600" dirty="0"/>
              <a:t>1. Streamování na tzv. live streamovací platformě (přenosy v reálném čase): </a:t>
            </a:r>
          </a:p>
          <a:p>
            <a:pPr marL="0" indent="0">
              <a:buNone/>
            </a:pPr>
            <a:r>
              <a:rPr lang="cs-CZ" sz="1600" dirty="0"/>
              <a:t>toto je řešení pro hostování videa, které umožňuje uživatelům vysílat video obsah publiku v reálném čase </a:t>
            </a:r>
          </a:p>
          <a:p>
            <a:pPr marL="0" indent="0">
              <a:buNone/>
            </a:pPr>
            <a:r>
              <a:rPr lang="cs-CZ" sz="1600" b="1" dirty="0"/>
              <a:t>Příklad: </a:t>
            </a:r>
          </a:p>
          <a:p>
            <a:pPr>
              <a:buFont typeface="Wingdings" panose="05000000000000000000" pitchFamily="2" charset="2"/>
              <a:buChar char="§"/>
            </a:pPr>
            <a:r>
              <a:rPr lang="cs-CZ" sz="1600" dirty="0"/>
              <a:t>Živé vysílání ve sportu a hraní her </a:t>
            </a:r>
          </a:p>
          <a:p>
            <a:pPr>
              <a:buFont typeface="Wingdings" panose="05000000000000000000" pitchFamily="2" charset="2"/>
              <a:buChar char="§"/>
            </a:pPr>
            <a:r>
              <a:rPr lang="cs-CZ" sz="1600" dirty="0"/>
              <a:t>Živé vysílání ve formě videohovorů a </a:t>
            </a:r>
            <a:r>
              <a:rPr lang="cs-CZ" sz="1600" dirty="0" err="1"/>
              <a:t>chatů</a:t>
            </a:r>
            <a:r>
              <a:rPr lang="cs-CZ" sz="1600" dirty="0"/>
              <a:t> </a:t>
            </a:r>
          </a:p>
          <a:p>
            <a:pPr>
              <a:buFont typeface="Wingdings" panose="05000000000000000000" pitchFamily="2" charset="2"/>
              <a:buChar char="§"/>
            </a:pPr>
            <a:r>
              <a:rPr lang="cs-CZ" sz="1600" dirty="0"/>
              <a:t>stále častěji ve firmách pro interní a externí komunikaci a výměnu </a:t>
            </a:r>
            <a:endParaRPr lang="de-DE" sz="1800" dirty="0"/>
          </a:p>
        </p:txBody>
      </p:sp>
      <p:sp>
        <p:nvSpPr>
          <p:cNvPr id="4" name="Rechteck 3">
            <a:extLst>
              <a:ext uri="{FF2B5EF4-FFF2-40B4-BE49-F238E27FC236}">
                <a16:creationId xmlns:a16="http://schemas.microsoft.com/office/drawing/2014/main" id="{E11DFAC4-C32F-4DA5-8FEA-EC63474E8951}"/>
              </a:ext>
            </a:extLst>
          </p:cNvPr>
          <p:cNvSpPr/>
          <p:nvPr/>
        </p:nvSpPr>
        <p:spPr>
          <a:xfrm>
            <a:off x="1097280" y="5109131"/>
            <a:ext cx="9653577" cy="1200329"/>
          </a:xfrm>
          <a:prstGeom prst="rect">
            <a:avLst/>
          </a:prstGeom>
          <a:solidFill>
            <a:schemeClr val="tx2">
              <a:lumMod val="20000"/>
              <a:lumOff val="80000"/>
            </a:schemeClr>
          </a:solidFill>
          <a:ln>
            <a:solidFill>
              <a:srgbClr val="002060"/>
            </a:solidFill>
          </a:ln>
        </p:spPr>
        <p:txBody>
          <a:bodyPr wrap="square">
            <a:spAutoFit/>
          </a:bodyPr>
          <a:lstStyle/>
          <a:p>
            <a:r>
              <a:rPr lang="cs-CZ" dirty="0"/>
              <a:t>Konkrétním hnacím motorem pro používání platforem pro živé vysílání byla od začátku roku 2019 globální </a:t>
            </a:r>
            <a:r>
              <a:rPr lang="cs-CZ" dirty="0" err="1"/>
              <a:t>koronavirová</a:t>
            </a:r>
            <a:r>
              <a:rPr lang="cs-CZ" dirty="0"/>
              <a:t> krize. </a:t>
            </a:r>
          </a:p>
          <a:p>
            <a:pPr marL="285750" indent="-285750">
              <a:buFont typeface="Arial" panose="020B0604020202020204" pitchFamily="34" charset="0"/>
              <a:buChar char="•"/>
            </a:pPr>
            <a:r>
              <a:rPr lang="cs-CZ" dirty="0"/>
              <a:t>související omezení kontaktu si vyžádala ve vzdělávání a podnikání vytvoření nových způsobů komunikace a výměnné platformy </a:t>
            </a:r>
            <a:endParaRPr lang="de-DE" dirty="0"/>
          </a:p>
        </p:txBody>
      </p:sp>
    </p:spTree>
    <p:extLst>
      <p:ext uri="{BB962C8B-B14F-4D97-AF65-F5344CB8AC3E}">
        <p14:creationId xmlns:p14="http://schemas.microsoft.com/office/powerpoint/2010/main" val="10214723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hteck 24">
            <a:extLst>
              <a:ext uri="{FF2B5EF4-FFF2-40B4-BE49-F238E27FC236}">
                <a16:creationId xmlns:a16="http://schemas.microsoft.com/office/drawing/2014/main" id="{AAB0ADAA-2A88-4C84-A643-07EB468FD263}"/>
              </a:ext>
            </a:extLst>
          </p:cNvPr>
          <p:cNvSpPr/>
          <p:nvPr/>
        </p:nvSpPr>
        <p:spPr>
          <a:xfrm>
            <a:off x="1097280" y="1896533"/>
            <a:ext cx="2328546" cy="4244623"/>
          </a:xfrm>
          <a:prstGeom prst="rect">
            <a:avLst/>
          </a:prstGeom>
          <a:solidFill>
            <a:schemeClr val="accent2">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cs-CZ" dirty="0">
                <a:solidFill>
                  <a:schemeClr val="tx1"/>
                </a:solidFill>
              </a:rPr>
              <a:t>Osoba(y) s kamerami a vybavením pro živou produkci </a:t>
            </a:r>
            <a:endParaRPr lang="de-DE" dirty="0">
              <a:solidFill>
                <a:schemeClr val="tx1"/>
              </a:solidFill>
            </a:endParaRPr>
          </a:p>
        </p:txBody>
      </p:sp>
      <p:sp>
        <p:nvSpPr>
          <p:cNvPr id="26" name="Rechteck 25">
            <a:extLst>
              <a:ext uri="{FF2B5EF4-FFF2-40B4-BE49-F238E27FC236}">
                <a16:creationId xmlns:a16="http://schemas.microsoft.com/office/drawing/2014/main" id="{4B14794A-E9A1-4206-8BFC-1D2AAF134151}"/>
              </a:ext>
            </a:extLst>
          </p:cNvPr>
          <p:cNvSpPr/>
          <p:nvPr/>
        </p:nvSpPr>
        <p:spPr>
          <a:xfrm>
            <a:off x="3914210" y="1889760"/>
            <a:ext cx="2328546" cy="4244623"/>
          </a:xfrm>
          <a:prstGeom prst="rect">
            <a:avLst/>
          </a:prstGeom>
          <a:solidFill>
            <a:schemeClr val="accent2">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de-DE" dirty="0">
                <a:solidFill>
                  <a:schemeClr val="tx1"/>
                </a:solidFill>
              </a:rPr>
              <a:t>Stream</a:t>
            </a:r>
            <a:r>
              <a:rPr lang="cs-CZ" dirty="0">
                <a:solidFill>
                  <a:schemeClr val="tx1"/>
                </a:solidFill>
              </a:rPr>
              <a:t>ovací</a:t>
            </a:r>
            <a:r>
              <a:rPr lang="de-DE" dirty="0">
                <a:solidFill>
                  <a:schemeClr val="tx1"/>
                </a:solidFill>
              </a:rPr>
              <a:t> </a:t>
            </a:r>
            <a:r>
              <a:rPr lang="cs-CZ" dirty="0">
                <a:solidFill>
                  <a:schemeClr val="tx1"/>
                </a:solidFill>
              </a:rPr>
              <a:t>server</a:t>
            </a:r>
            <a:r>
              <a:rPr lang="de-DE" dirty="0">
                <a:solidFill>
                  <a:schemeClr val="tx1"/>
                </a:solidFill>
              </a:rPr>
              <a:t> </a:t>
            </a:r>
          </a:p>
        </p:txBody>
      </p:sp>
      <p:sp>
        <p:nvSpPr>
          <p:cNvPr id="27" name="Rechteck 26">
            <a:extLst>
              <a:ext uri="{FF2B5EF4-FFF2-40B4-BE49-F238E27FC236}">
                <a16:creationId xmlns:a16="http://schemas.microsoft.com/office/drawing/2014/main" id="{F8633A2D-00DC-40E9-862F-51C5D3F0731E}"/>
              </a:ext>
            </a:extLst>
          </p:cNvPr>
          <p:cNvSpPr/>
          <p:nvPr/>
        </p:nvSpPr>
        <p:spPr>
          <a:xfrm>
            <a:off x="6437630" y="1889760"/>
            <a:ext cx="2328546" cy="4244623"/>
          </a:xfrm>
          <a:prstGeom prst="rect">
            <a:avLst/>
          </a:prstGeom>
          <a:solidFill>
            <a:schemeClr val="accent2">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de-DE" dirty="0">
                <a:solidFill>
                  <a:schemeClr val="tx1"/>
                </a:solidFill>
              </a:rPr>
              <a:t>Internet</a:t>
            </a:r>
          </a:p>
        </p:txBody>
      </p:sp>
      <p:sp>
        <p:nvSpPr>
          <p:cNvPr id="29" name="Rechteck 28">
            <a:extLst>
              <a:ext uri="{FF2B5EF4-FFF2-40B4-BE49-F238E27FC236}">
                <a16:creationId xmlns:a16="http://schemas.microsoft.com/office/drawing/2014/main" id="{0699E4C6-4BF0-4F4B-9CE5-44BD6E7A995C}"/>
              </a:ext>
            </a:extLst>
          </p:cNvPr>
          <p:cNvSpPr/>
          <p:nvPr/>
        </p:nvSpPr>
        <p:spPr>
          <a:xfrm>
            <a:off x="8961050" y="1883762"/>
            <a:ext cx="2328546" cy="4244623"/>
          </a:xfrm>
          <a:prstGeom prst="rect">
            <a:avLst/>
          </a:prstGeom>
          <a:solidFill>
            <a:schemeClr val="accent2">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cs-CZ" dirty="0">
                <a:solidFill>
                  <a:schemeClr val="tx1"/>
                </a:solidFill>
              </a:rPr>
              <a:t>Koncový uživatel a jeho přehrávač medií </a:t>
            </a:r>
            <a:endParaRPr lang="de-DE" dirty="0">
              <a:solidFill>
                <a:schemeClr val="tx1"/>
              </a:solidFill>
            </a:endParaRPr>
          </a:p>
        </p:txBody>
      </p:sp>
      <p:sp>
        <p:nvSpPr>
          <p:cNvPr id="2" name="Titel 1">
            <a:extLst>
              <a:ext uri="{FF2B5EF4-FFF2-40B4-BE49-F238E27FC236}">
                <a16:creationId xmlns:a16="http://schemas.microsoft.com/office/drawing/2014/main" id="{18860CB7-937C-4F4A-B39F-38E0CEF94225}"/>
              </a:ext>
            </a:extLst>
          </p:cNvPr>
          <p:cNvSpPr>
            <a:spLocks noGrp="1"/>
          </p:cNvSpPr>
          <p:nvPr>
            <p:ph type="title"/>
          </p:nvPr>
        </p:nvSpPr>
        <p:spPr/>
        <p:txBody>
          <a:bodyPr/>
          <a:lstStyle/>
          <a:p>
            <a:r>
              <a:rPr lang="cs-CZ" dirty="0"/>
              <a:t>Jak funguje živé vysílání? – model</a:t>
            </a:r>
            <a:endParaRPr lang="de-DE" dirty="0"/>
          </a:p>
        </p:txBody>
      </p:sp>
      <p:pic>
        <p:nvPicPr>
          <p:cNvPr id="5" name="Grafik 4" descr="Videokamera">
            <a:extLst>
              <a:ext uri="{FF2B5EF4-FFF2-40B4-BE49-F238E27FC236}">
                <a16:creationId xmlns:a16="http://schemas.microsoft.com/office/drawing/2014/main" id="{D373355A-6F35-4DAE-BBB2-6B1AFAA63D0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130426" y="3247082"/>
            <a:ext cx="914400" cy="914400"/>
          </a:xfrm>
          <a:prstGeom prst="rect">
            <a:avLst/>
          </a:prstGeom>
        </p:spPr>
      </p:pic>
      <p:pic>
        <p:nvPicPr>
          <p:cNvPr id="7" name="Grafik 6" descr="Webcam">
            <a:extLst>
              <a:ext uri="{FF2B5EF4-FFF2-40B4-BE49-F238E27FC236}">
                <a16:creationId xmlns:a16="http://schemas.microsoft.com/office/drawing/2014/main" id="{2D96AD00-D39B-4166-AC8E-A2D0C8BE402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086249" y="4236919"/>
            <a:ext cx="914400" cy="914400"/>
          </a:xfrm>
          <a:prstGeom prst="rect">
            <a:avLst/>
          </a:prstGeom>
        </p:spPr>
      </p:pic>
      <p:pic>
        <p:nvPicPr>
          <p:cNvPr id="9" name="Grafik 8" descr="Laptop">
            <a:extLst>
              <a:ext uri="{FF2B5EF4-FFF2-40B4-BE49-F238E27FC236}">
                <a16:creationId xmlns:a16="http://schemas.microsoft.com/office/drawing/2014/main" id="{47EA243C-8763-4534-9E38-279F1ABAABC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680576" y="3645464"/>
            <a:ext cx="914400" cy="914400"/>
          </a:xfrm>
          <a:prstGeom prst="rect">
            <a:avLst/>
          </a:prstGeom>
        </p:spPr>
      </p:pic>
      <p:pic>
        <p:nvPicPr>
          <p:cNvPr id="11" name="Grafik 10" descr="Welt">
            <a:extLst>
              <a:ext uri="{FF2B5EF4-FFF2-40B4-BE49-F238E27FC236}">
                <a16:creationId xmlns:a16="http://schemas.microsoft.com/office/drawing/2014/main" id="{C99FEE2D-F9EF-4770-90B2-40DD4512E92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144703" y="3583515"/>
            <a:ext cx="914400" cy="914400"/>
          </a:xfrm>
          <a:prstGeom prst="rect">
            <a:avLst/>
          </a:prstGeom>
        </p:spPr>
      </p:pic>
      <p:pic>
        <p:nvPicPr>
          <p:cNvPr id="13" name="Grafik 12" descr="Server">
            <a:extLst>
              <a:ext uri="{FF2B5EF4-FFF2-40B4-BE49-F238E27FC236}">
                <a16:creationId xmlns:a16="http://schemas.microsoft.com/office/drawing/2014/main" id="{F5C0DB1D-715E-4456-800E-9AA949A122A7}"/>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621283" y="3579000"/>
            <a:ext cx="914400" cy="914400"/>
          </a:xfrm>
          <a:prstGeom prst="rect">
            <a:avLst/>
          </a:prstGeom>
        </p:spPr>
      </p:pic>
      <p:cxnSp>
        <p:nvCxnSpPr>
          <p:cNvPr id="15" name="Gerade Verbindung mit Pfeil 14">
            <a:extLst>
              <a:ext uri="{FF2B5EF4-FFF2-40B4-BE49-F238E27FC236}">
                <a16:creationId xmlns:a16="http://schemas.microsoft.com/office/drawing/2014/main" id="{DCA0BDD9-8BA4-4362-BB1E-307E78AC753A}"/>
              </a:ext>
            </a:extLst>
          </p:cNvPr>
          <p:cNvCxnSpPr>
            <a:stCxn id="5" idx="3"/>
            <a:endCxn id="13" idx="1"/>
          </p:cNvCxnSpPr>
          <p:nvPr/>
        </p:nvCxnSpPr>
        <p:spPr>
          <a:xfrm>
            <a:off x="3044826" y="3704282"/>
            <a:ext cx="1576457" cy="3319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Gerade Verbindung mit Pfeil 15">
            <a:extLst>
              <a:ext uri="{FF2B5EF4-FFF2-40B4-BE49-F238E27FC236}">
                <a16:creationId xmlns:a16="http://schemas.microsoft.com/office/drawing/2014/main" id="{41EA657E-B9EA-41C3-AE62-8EC876DD8A8C}"/>
              </a:ext>
            </a:extLst>
          </p:cNvPr>
          <p:cNvCxnSpPr>
            <a:cxnSpLocks/>
            <a:stCxn id="7" idx="3"/>
            <a:endCxn id="13" idx="1"/>
          </p:cNvCxnSpPr>
          <p:nvPr/>
        </p:nvCxnSpPr>
        <p:spPr>
          <a:xfrm flipV="1">
            <a:off x="3000649" y="4036200"/>
            <a:ext cx="1620634" cy="6579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Gerade Verbindung mit Pfeil 18">
            <a:extLst>
              <a:ext uri="{FF2B5EF4-FFF2-40B4-BE49-F238E27FC236}">
                <a16:creationId xmlns:a16="http://schemas.microsoft.com/office/drawing/2014/main" id="{1DBFF429-FC55-4CE4-811F-8CF01CCF8E1D}"/>
              </a:ext>
            </a:extLst>
          </p:cNvPr>
          <p:cNvCxnSpPr>
            <a:cxnSpLocks/>
            <a:stCxn id="13" idx="3"/>
            <a:endCxn id="11" idx="1"/>
          </p:cNvCxnSpPr>
          <p:nvPr/>
        </p:nvCxnSpPr>
        <p:spPr>
          <a:xfrm>
            <a:off x="5535683" y="4036200"/>
            <a:ext cx="1609020" cy="45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Gerade Verbindung mit Pfeil 21">
            <a:extLst>
              <a:ext uri="{FF2B5EF4-FFF2-40B4-BE49-F238E27FC236}">
                <a16:creationId xmlns:a16="http://schemas.microsoft.com/office/drawing/2014/main" id="{96364CFD-3180-47AA-80B2-D22DEAB52F76}"/>
              </a:ext>
            </a:extLst>
          </p:cNvPr>
          <p:cNvCxnSpPr>
            <a:cxnSpLocks/>
            <a:stCxn id="11" idx="3"/>
            <a:endCxn id="9" idx="1"/>
          </p:cNvCxnSpPr>
          <p:nvPr/>
        </p:nvCxnSpPr>
        <p:spPr>
          <a:xfrm>
            <a:off x="8059103" y="4040715"/>
            <a:ext cx="1621473" cy="6194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37" name="Grafik 36" descr="Laptop">
            <a:extLst>
              <a:ext uri="{FF2B5EF4-FFF2-40B4-BE49-F238E27FC236}">
                <a16:creationId xmlns:a16="http://schemas.microsoft.com/office/drawing/2014/main" id="{332B017D-964D-4486-90C3-62314AB1F50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668123" y="4644317"/>
            <a:ext cx="914400" cy="914400"/>
          </a:xfrm>
          <a:prstGeom prst="rect">
            <a:avLst/>
          </a:prstGeom>
        </p:spPr>
      </p:pic>
      <p:pic>
        <p:nvPicPr>
          <p:cNvPr id="38" name="Grafik 37" descr="Laptop">
            <a:extLst>
              <a:ext uri="{FF2B5EF4-FFF2-40B4-BE49-F238E27FC236}">
                <a16:creationId xmlns:a16="http://schemas.microsoft.com/office/drawing/2014/main" id="{5A11752D-D501-47DA-A853-154DE644863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668123" y="2658180"/>
            <a:ext cx="914400" cy="914400"/>
          </a:xfrm>
          <a:prstGeom prst="rect">
            <a:avLst/>
          </a:prstGeom>
        </p:spPr>
      </p:pic>
      <p:cxnSp>
        <p:nvCxnSpPr>
          <p:cNvPr id="39" name="Gerade Verbindung mit Pfeil 38">
            <a:extLst>
              <a:ext uri="{FF2B5EF4-FFF2-40B4-BE49-F238E27FC236}">
                <a16:creationId xmlns:a16="http://schemas.microsoft.com/office/drawing/2014/main" id="{6E0FB3B9-706B-40BB-BDCF-86B4B67F5ADC}"/>
              </a:ext>
            </a:extLst>
          </p:cNvPr>
          <p:cNvCxnSpPr>
            <a:cxnSpLocks/>
            <a:stCxn id="11" idx="3"/>
            <a:endCxn id="37" idx="1"/>
          </p:cNvCxnSpPr>
          <p:nvPr/>
        </p:nvCxnSpPr>
        <p:spPr>
          <a:xfrm>
            <a:off x="8059103" y="4040715"/>
            <a:ext cx="1609020" cy="10608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2" name="Gerade Verbindung mit Pfeil 41">
            <a:extLst>
              <a:ext uri="{FF2B5EF4-FFF2-40B4-BE49-F238E27FC236}">
                <a16:creationId xmlns:a16="http://schemas.microsoft.com/office/drawing/2014/main" id="{8D374DD2-D2F9-4809-AEED-C72E4541C851}"/>
              </a:ext>
            </a:extLst>
          </p:cNvPr>
          <p:cNvCxnSpPr>
            <a:cxnSpLocks/>
            <a:stCxn id="11" idx="3"/>
            <a:endCxn id="38" idx="1"/>
          </p:cNvCxnSpPr>
          <p:nvPr/>
        </p:nvCxnSpPr>
        <p:spPr>
          <a:xfrm flipV="1">
            <a:off x="8059103" y="3115380"/>
            <a:ext cx="1609020" cy="9253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46" name="Grafik 45" descr="Frau">
            <a:extLst>
              <a:ext uri="{FF2B5EF4-FFF2-40B4-BE49-F238E27FC236}">
                <a16:creationId xmlns:a16="http://schemas.microsoft.com/office/drawing/2014/main" id="{4D7AF52E-409E-4136-ACFF-571AEC82E2A9}"/>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906860" y="3445665"/>
            <a:ext cx="1450757" cy="1450757"/>
          </a:xfrm>
          <a:prstGeom prst="rect">
            <a:avLst/>
          </a:prstGeom>
        </p:spPr>
      </p:pic>
      <p:sp>
        <p:nvSpPr>
          <p:cNvPr id="3" name="Textfeld 2">
            <a:extLst>
              <a:ext uri="{FF2B5EF4-FFF2-40B4-BE49-F238E27FC236}">
                <a16:creationId xmlns:a16="http://schemas.microsoft.com/office/drawing/2014/main" id="{9D1B5403-56A6-435D-B0A1-90F267F6139B}"/>
              </a:ext>
            </a:extLst>
          </p:cNvPr>
          <p:cNvSpPr txBox="1"/>
          <p:nvPr/>
        </p:nvSpPr>
        <p:spPr>
          <a:xfrm>
            <a:off x="7455484" y="5524280"/>
            <a:ext cx="3011131" cy="646331"/>
          </a:xfrm>
          <a:prstGeom prst="rect">
            <a:avLst/>
          </a:prstGeom>
          <a:solidFill>
            <a:schemeClr val="accent1">
              <a:lumMod val="75000"/>
            </a:schemeClr>
          </a:solidFill>
          <a:ln w="57150">
            <a:solidFill>
              <a:schemeClr val="tx2"/>
            </a:solidFill>
          </a:ln>
        </p:spPr>
        <p:txBody>
          <a:bodyPr wrap="square" rtlCol="0">
            <a:spAutoFit/>
          </a:bodyPr>
          <a:lstStyle/>
          <a:p>
            <a:r>
              <a:rPr lang="cs-CZ" dirty="0"/>
              <a:t>Obsah je přenášený přímo ke koncovým uživatelům</a:t>
            </a:r>
            <a:endParaRPr lang="de-DE" dirty="0"/>
          </a:p>
        </p:txBody>
      </p:sp>
      <p:sp>
        <p:nvSpPr>
          <p:cNvPr id="24" name="Textfeld 23">
            <a:extLst>
              <a:ext uri="{FF2B5EF4-FFF2-40B4-BE49-F238E27FC236}">
                <a16:creationId xmlns:a16="http://schemas.microsoft.com/office/drawing/2014/main" id="{BF65BBE6-B3DA-4964-850C-7051D50BD510}"/>
              </a:ext>
            </a:extLst>
          </p:cNvPr>
          <p:cNvSpPr txBox="1"/>
          <p:nvPr/>
        </p:nvSpPr>
        <p:spPr>
          <a:xfrm>
            <a:off x="3236029" y="3209668"/>
            <a:ext cx="914400" cy="369332"/>
          </a:xfrm>
          <a:prstGeom prst="rect">
            <a:avLst/>
          </a:prstGeom>
          <a:solidFill>
            <a:schemeClr val="accent1">
              <a:lumMod val="75000"/>
            </a:schemeClr>
          </a:solidFill>
          <a:ln w="57150">
            <a:solidFill>
              <a:schemeClr val="tx2"/>
            </a:solidFill>
          </a:ln>
        </p:spPr>
        <p:txBody>
          <a:bodyPr wrap="square" rtlCol="0">
            <a:spAutoFit/>
          </a:bodyPr>
          <a:lstStyle/>
          <a:p>
            <a:r>
              <a:rPr lang="de-DE" dirty="0"/>
              <a:t>stream</a:t>
            </a:r>
          </a:p>
        </p:txBody>
      </p:sp>
      <p:sp>
        <p:nvSpPr>
          <p:cNvPr id="28" name="Textfeld 27">
            <a:extLst>
              <a:ext uri="{FF2B5EF4-FFF2-40B4-BE49-F238E27FC236}">
                <a16:creationId xmlns:a16="http://schemas.microsoft.com/office/drawing/2014/main" id="{9CC87633-6E38-4781-8B5E-E9580D61A9BA}"/>
              </a:ext>
            </a:extLst>
          </p:cNvPr>
          <p:cNvSpPr txBox="1"/>
          <p:nvPr/>
        </p:nvSpPr>
        <p:spPr>
          <a:xfrm>
            <a:off x="5941980" y="3242624"/>
            <a:ext cx="914400" cy="369332"/>
          </a:xfrm>
          <a:prstGeom prst="rect">
            <a:avLst/>
          </a:prstGeom>
          <a:solidFill>
            <a:schemeClr val="accent1">
              <a:lumMod val="75000"/>
            </a:schemeClr>
          </a:solidFill>
          <a:ln w="57150">
            <a:solidFill>
              <a:schemeClr val="tx2"/>
            </a:solidFill>
          </a:ln>
        </p:spPr>
        <p:txBody>
          <a:bodyPr wrap="square" rtlCol="0">
            <a:spAutoFit/>
          </a:bodyPr>
          <a:lstStyle/>
          <a:p>
            <a:r>
              <a:rPr lang="de-DE" dirty="0"/>
              <a:t>stream</a:t>
            </a:r>
          </a:p>
        </p:txBody>
      </p:sp>
      <p:sp>
        <p:nvSpPr>
          <p:cNvPr id="30" name="Textfeld 29">
            <a:extLst>
              <a:ext uri="{FF2B5EF4-FFF2-40B4-BE49-F238E27FC236}">
                <a16:creationId xmlns:a16="http://schemas.microsoft.com/office/drawing/2014/main" id="{B43EF59F-DE7E-41EE-B376-05B8F311285C}"/>
              </a:ext>
            </a:extLst>
          </p:cNvPr>
          <p:cNvSpPr txBox="1"/>
          <p:nvPr/>
        </p:nvSpPr>
        <p:spPr>
          <a:xfrm>
            <a:off x="8400187" y="3238351"/>
            <a:ext cx="914400" cy="369332"/>
          </a:xfrm>
          <a:prstGeom prst="rect">
            <a:avLst/>
          </a:prstGeom>
          <a:solidFill>
            <a:schemeClr val="accent1">
              <a:lumMod val="75000"/>
            </a:schemeClr>
          </a:solidFill>
          <a:ln w="57150">
            <a:solidFill>
              <a:schemeClr val="tx2"/>
            </a:solidFill>
          </a:ln>
        </p:spPr>
        <p:txBody>
          <a:bodyPr wrap="square" rtlCol="0">
            <a:spAutoFit/>
          </a:bodyPr>
          <a:lstStyle/>
          <a:p>
            <a:r>
              <a:rPr lang="de-DE" dirty="0"/>
              <a:t>stream</a:t>
            </a:r>
          </a:p>
        </p:txBody>
      </p:sp>
      <p:pic>
        <p:nvPicPr>
          <p:cNvPr id="31" name="Grafik 30" descr="Frau">
            <a:extLst>
              <a:ext uri="{FF2B5EF4-FFF2-40B4-BE49-F238E27FC236}">
                <a16:creationId xmlns:a16="http://schemas.microsoft.com/office/drawing/2014/main" id="{B267B992-6421-4398-A4CE-F797EE7D1E38}"/>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232322" y="4571116"/>
            <a:ext cx="1450757" cy="1450757"/>
          </a:xfrm>
          <a:prstGeom prst="rect">
            <a:avLst/>
          </a:prstGeom>
        </p:spPr>
      </p:pic>
      <p:pic>
        <p:nvPicPr>
          <p:cNvPr id="32" name="Grafik 31" descr="Frau">
            <a:extLst>
              <a:ext uri="{FF2B5EF4-FFF2-40B4-BE49-F238E27FC236}">
                <a16:creationId xmlns:a16="http://schemas.microsoft.com/office/drawing/2014/main" id="{3F817BD4-618D-4807-A2D0-8D3618034F05}"/>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462141" y="4418500"/>
            <a:ext cx="1450757" cy="1450757"/>
          </a:xfrm>
          <a:prstGeom prst="rect">
            <a:avLst/>
          </a:prstGeom>
        </p:spPr>
      </p:pic>
    </p:spTree>
    <p:extLst>
      <p:ext uri="{BB962C8B-B14F-4D97-AF65-F5344CB8AC3E}">
        <p14:creationId xmlns:p14="http://schemas.microsoft.com/office/powerpoint/2010/main" val="482900576"/>
      </p:ext>
    </p:extLst>
  </p:cSld>
  <p:clrMapOvr>
    <a:masterClrMapping/>
  </p:clrMapOvr>
</p:sld>
</file>

<file path=ppt/theme/theme1.xml><?xml version="1.0" encoding="utf-8"?>
<a:theme xmlns:a="http://schemas.openxmlformats.org/drawingml/2006/main" name="Rückblick">
  <a:themeElements>
    <a:clrScheme name="Blau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Rückblick">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ückblick">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Design">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Design">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APDescription xmlns="4873beb7-5857-4685-be1f-d57550cc96cc" xsi:nil="true"/>
    <AssetExpire xmlns="4873beb7-5857-4685-be1f-d57550cc96cc">2029-01-01T08:00:00+00:00</AssetExpire>
    <CampaignTagsTaxHTField0 xmlns="4873beb7-5857-4685-be1f-d57550cc96cc">
      <Terms xmlns="http://schemas.microsoft.com/office/infopath/2007/PartnerControls"/>
    </CampaignTagsTaxHTField0>
    <IntlLangReviewDate xmlns="4873beb7-5857-4685-be1f-d57550cc96cc" xsi:nil="true"/>
    <TPFriendlyName xmlns="4873beb7-5857-4685-be1f-d57550cc96cc" xsi:nil="true"/>
    <IntlLangReview xmlns="4873beb7-5857-4685-be1f-d57550cc96cc">false</IntlLangReview>
    <LocLastLocAttemptVersionLookup xmlns="4873beb7-5857-4685-be1f-d57550cc96cc">855024</LocLastLocAttemptVersionLookup>
    <PolicheckWords xmlns="4873beb7-5857-4685-be1f-d57550cc96cc" xsi:nil="true"/>
    <SubmitterId xmlns="4873beb7-5857-4685-be1f-d57550cc96cc" xsi:nil="true"/>
    <AcquiredFrom xmlns="4873beb7-5857-4685-be1f-d57550cc96cc">Internal MS</AcquiredFrom>
    <EditorialStatus xmlns="4873beb7-5857-4685-be1f-d57550cc96cc">Complete</EditorialStatus>
    <Markets xmlns="4873beb7-5857-4685-be1f-d57550cc96cc"/>
    <OriginAsset xmlns="4873beb7-5857-4685-be1f-d57550cc96cc" xsi:nil="true"/>
    <AssetStart xmlns="4873beb7-5857-4685-be1f-d57550cc96cc">2012-08-31T08:50:00+00:00</AssetStart>
    <FriendlyTitle xmlns="4873beb7-5857-4685-be1f-d57550cc96cc" xsi:nil="true"/>
    <MarketSpecific xmlns="4873beb7-5857-4685-be1f-d57550cc96cc">false</MarketSpecific>
    <TPNamespace xmlns="4873beb7-5857-4685-be1f-d57550cc96cc" xsi:nil="true"/>
    <PublishStatusLookup xmlns="4873beb7-5857-4685-be1f-d57550cc96cc">
      <Value>1616423</Value>
    </PublishStatusLookup>
    <APAuthor xmlns="4873beb7-5857-4685-be1f-d57550cc96cc">
      <UserInfo>
        <DisplayName>REDMOND\kristaa</DisplayName>
        <AccountId>136</AccountId>
        <AccountType/>
      </UserInfo>
    </APAuthor>
    <TPCommandLine xmlns="4873beb7-5857-4685-be1f-d57550cc96cc" xsi:nil="true"/>
    <IntlLangReviewer xmlns="4873beb7-5857-4685-be1f-d57550cc96cc" xsi:nil="true"/>
    <OpenTemplate xmlns="4873beb7-5857-4685-be1f-d57550cc96cc">true</OpenTemplate>
    <CSXSubmissionDate xmlns="4873beb7-5857-4685-be1f-d57550cc96cc" xsi:nil="true"/>
    <TaxCatchAll xmlns="4873beb7-5857-4685-be1f-d57550cc96cc"/>
    <Manager xmlns="4873beb7-5857-4685-be1f-d57550cc96cc" xsi:nil="true"/>
    <NumericId xmlns="4873beb7-5857-4685-be1f-d57550cc96cc" xsi:nil="true"/>
    <ParentAssetId xmlns="4873beb7-5857-4685-be1f-d57550cc96cc" xsi:nil="true"/>
    <OriginalSourceMarket xmlns="4873beb7-5857-4685-be1f-d57550cc96cc" xsi:nil="true"/>
    <ApprovalStatus xmlns="4873beb7-5857-4685-be1f-d57550cc96cc">InProgress</ApprovalStatus>
    <TPComponent xmlns="4873beb7-5857-4685-be1f-d57550cc96cc" xsi:nil="true"/>
    <EditorialTags xmlns="4873beb7-5857-4685-be1f-d57550cc96cc" xsi:nil="true"/>
    <TPExecutable xmlns="4873beb7-5857-4685-be1f-d57550cc96cc" xsi:nil="true"/>
    <TPLaunchHelpLink xmlns="4873beb7-5857-4685-be1f-d57550cc96cc" xsi:nil="true"/>
    <LocComments xmlns="4873beb7-5857-4685-be1f-d57550cc96cc" xsi:nil="true"/>
    <LocRecommendedHandoff xmlns="4873beb7-5857-4685-be1f-d57550cc96cc" xsi:nil="true"/>
    <SourceTitle xmlns="4873beb7-5857-4685-be1f-d57550cc96cc" xsi:nil="true"/>
    <CSXUpdate xmlns="4873beb7-5857-4685-be1f-d57550cc96cc">false</CSXUpdate>
    <IntlLocPriority xmlns="4873beb7-5857-4685-be1f-d57550cc96cc" xsi:nil="true"/>
    <UAProjectedTotalWords xmlns="4873beb7-5857-4685-be1f-d57550cc96cc" xsi:nil="true"/>
    <AssetType xmlns="4873beb7-5857-4685-be1f-d57550cc96cc">TP</AssetType>
    <MachineTranslated xmlns="4873beb7-5857-4685-be1f-d57550cc96cc">false</MachineTranslated>
    <OutputCachingOn xmlns="4873beb7-5857-4685-be1f-d57550cc96cc">false</OutputCachingOn>
    <TemplateStatus xmlns="4873beb7-5857-4685-be1f-d57550cc96cc">Complete</TemplateStatus>
    <IsSearchable xmlns="4873beb7-5857-4685-be1f-d57550cc96cc">true</IsSearchable>
    <ContentItem xmlns="4873beb7-5857-4685-be1f-d57550cc96cc" xsi:nil="true"/>
    <HandoffToMSDN xmlns="4873beb7-5857-4685-be1f-d57550cc96cc" xsi:nil="true"/>
    <ShowIn xmlns="4873beb7-5857-4685-be1f-d57550cc96cc">Show everywhere</ShowIn>
    <ThumbnailAssetId xmlns="4873beb7-5857-4685-be1f-d57550cc96cc" xsi:nil="true"/>
    <UALocComments xmlns="4873beb7-5857-4685-be1f-d57550cc96cc" xsi:nil="true"/>
    <UALocRecommendation xmlns="4873beb7-5857-4685-be1f-d57550cc96cc">Localize</UALocRecommendation>
    <LastModifiedDateTime xmlns="4873beb7-5857-4685-be1f-d57550cc96cc" xsi:nil="true"/>
    <LegacyData xmlns="4873beb7-5857-4685-be1f-d57550cc96cc" xsi:nil="true"/>
    <LocManualTestRequired xmlns="4873beb7-5857-4685-be1f-d57550cc96cc">false</LocManualTestRequired>
    <LocMarketGroupTiers2 xmlns="4873beb7-5857-4685-be1f-d57550cc96cc" xsi:nil="true"/>
    <ClipArtFilename xmlns="4873beb7-5857-4685-be1f-d57550cc96cc" xsi:nil="true"/>
    <TPApplication xmlns="4873beb7-5857-4685-be1f-d57550cc96cc" xsi:nil="true"/>
    <CSXHash xmlns="4873beb7-5857-4685-be1f-d57550cc96cc" xsi:nil="true"/>
    <DirectSourceMarket xmlns="4873beb7-5857-4685-be1f-d57550cc96cc" xsi:nil="true"/>
    <PrimaryImageGen xmlns="4873beb7-5857-4685-be1f-d57550cc96cc">true</PrimaryImageGen>
    <PlannedPubDate xmlns="4873beb7-5857-4685-be1f-d57550cc96cc" xsi:nil="true"/>
    <CSXSubmissionMarket xmlns="4873beb7-5857-4685-be1f-d57550cc96cc" xsi:nil="true"/>
    <Downloads xmlns="4873beb7-5857-4685-be1f-d57550cc96cc">0</Downloads>
    <ArtSampleDocs xmlns="4873beb7-5857-4685-be1f-d57550cc96cc" xsi:nil="true"/>
    <TrustLevel xmlns="4873beb7-5857-4685-be1f-d57550cc96cc">1 Microsoft Managed Content</TrustLevel>
    <BlockPublish xmlns="4873beb7-5857-4685-be1f-d57550cc96cc">false</BlockPublish>
    <TPLaunchHelpLinkType xmlns="4873beb7-5857-4685-be1f-d57550cc96cc">Template</TPLaunchHelpLinkType>
    <LocalizationTagsTaxHTField0 xmlns="4873beb7-5857-4685-be1f-d57550cc96cc">
      <Terms xmlns="http://schemas.microsoft.com/office/infopath/2007/PartnerControls"/>
    </LocalizationTagsTaxHTField0>
    <BusinessGroup xmlns="4873beb7-5857-4685-be1f-d57550cc96cc" xsi:nil="true"/>
    <Providers xmlns="4873beb7-5857-4685-be1f-d57550cc96cc" xsi:nil="true"/>
    <TemplateTemplateType xmlns="4873beb7-5857-4685-be1f-d57550cc96cc">PowerPoint Presentation Template</TemplateTemplateType>
    <TimesCloned xmlns="4873beb7-5857-4685-be1f-d57550cc96cc" xsi:nil="true"/>
    <TPAppVersion xmlns="4873beb7-5857-4685-be1f-d57550cc96cc" xsi:nil="true"/>
    <VoteCount xmlns="4873beb7-5857-4685-be1f-d57550cc96cc" xsi:nil="true"/>
    <AverageRating xmlns="4873beb7-5857-4685-be1f-d57550cc96cc" xsi:nil="true"/>
    <FeatureTagsTaxHTField0 xmlns="4873beb7-5857-4685-be1f-d57550cc96cc">
      <Terms xmlns="http://schemas.microsoft.com/office/infopath/2007/PartnerControls"/>
    </FeatureTagsTaxHTField0>
    <Provider xmlns="4873beb7-5857-4685-be1f-d57550cc96cc" xsi:nil="true"/>
    <UACurrentWords xmlns="4873beb7-5857-4685-be1f-d57550cc96cc" xsi:nil="true"/>
    <AssetId xmlns="4873beb7-5857-4685-be1f-d57550cc96cc">TP103431361</AssetId>
    <TPClientViewer xmlns="4873beb7-5857-4685-be1f-d57550cc96cc" xsi:nil="true"/>
    <DSATActionTaken xmlns="4873beb7-5857-4685-be1f-d57550cc96cc" xsi:nil="true"/>
    <APEditor xmlns="4873beb7-5857-4685-be1f-d57550cc96cc">
      <UserInfo>
        <DisplayName/>
        <AccountId xsi:nil="true"/>
        <AccountType/>
      </UserInfo>
    </APEditor>
    <TPInstallLocation xmlns="4873beb7-5857-4685-be1f-d57550cc96cc" xsi:nil="true"/>
    <OOCacheId xmlns="4873beb7-5857-4685-be1f-d57550cc96cc" xsi:nil="true"/>
    <IsDeleted xmlns="4873beb7-5857-4685-be1f-d57550cc96cc">false</IsDeleted>
    <PublishTargets xmlns="4873beb7-5857-4685-be1f-d57550cc96cc">OfficeOnlineVNext</PublishTargets>
    <ApprovalLog xmlns="4873beb7-5857-4685-be1f-d57550cc96cc" xsi:nil="true"/>
    <BugNumber xmlns="4873beb7-5857-4685-be1f-d57550cc96cc" xsi:nil="true"/>
    <CrawlForDependencies xmlns="4873beb7-5857-4685-be1f-d57550cc96cc">false</CrawlForDependencies>
    <InternalTagsTaxHTField0 xmlns="4873beb7-5857-4685-be1f-d57550cc96cc">
      <Terms xmlns="http://schemas.microsoft.com/office/infopath/2007/PartnerControls"/>
    </InternalTagsTaxHTField0>
    <LastHandOff xmlns="4873beb7-5857-4685-be1f-d57550cc96cc" xsi:nil="true"/>
    <Milestone xmlns="4873beb7-5857-4685-be1f-d57550cc96cc" xsi:nil="true"/>
    <OriginalRelease xmlns="4873beb7-5857-4685-be1f-d57550cc96cc">15</OriginalRelease>
    <RecommendationsModifier xmlns="4873beb7-5857-4685-be1f-d57550cc96cc" xsi:nil="true"/>
    <ScenarioTagsTaxHTField0 xmlns="4873beb7-5857-4685-be1f-d57550cc96cc">
      <Terms xmlns="http://schemas.microsoft.com/office/infopath/2007/PartnerControls"/>
    </ScenarioTagsTaxHTField0>
    <UANotes xmlns="4873beb7-5857-4685-be1f-d57550cc96cc" xsi:nil="true"/>
  </documentManagement>
</p:properties>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CDDBB83-77C1-4099-A0AA-289882E745E2}">
  <ds:schemaRefs>
    <ds:schemaRef ds:uri="http://schemas.microsoft.com/office/2006/metadata/properties"/>
    <ds:schemaRef ds:uri="http://purl.org/dc/terms/"/>
    <ds:schemaRef ds:uri="http://schemas.microsoft.com/office/2006/documentManagement/types"/>
    <ds:schemaRef ds:uri="4873beb7-5857-4685-be1f-d57550cc96cc"/>
    <ds:schemaRef ds:uri="http://schemas.openxmlformats.org/package/2006/metadata/core-properties"/>
    <ds:schemaRef ds:uri="http://purl.org/dc/elements/1.1/"/>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561E720F-F05D-4536-9C34-0CFCED65D3B7}">
  <ds:schemaRefs>
    <ds:schemaRef ds:uri="http://schemas.microsoft.com/sharepoint/v3/contenttype/forms"/>
  </ds:schemaRefs>
</ds:datastoreItem>
</file>

<file path=customXml/itemProps3.xml><?xml version="1.0" encoding="utf-8"?>
<ds:datastoreItem xmlns:ds="http://schemas.openxmlformats.org/officeDocument/2006/customXml" ds:itemID="{28C8B9CA-0273-4370-889A-FC05DA5C2F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Retrospect</Template>
  <TotalTime>0</TotalTime>
  <Words>2265</Words>
  <Application>Microsoft Office PowerPoint</Application>
  <PresentationFormat>Widescreen</PresentationFormat>
  <Paragraphs>246</Paragraphs>
  <Slides>30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Arial</vt:lpstr>
      <vt:lpstr>Calibri</vt:lpstr>
      <vt:lpstr>Calibri Light</vt:lpstr>
      <vt:lpstr>Euphemia</vt:lpstr>
      <vt:lpstr>Wingdings</vt:lpstr>
      <vt:lpstr>Wingdings 3</vt:lpstr>
      <vt:lpstr>Rückblick</vt:lpstr>
      <vt:lpstr>SAFE  Streaming Approaches for Europe </vt:lpstr>
      <vt:lpstr>Aspekt (1):  Streamovací platformy </vt:lpstr>
      <vt:lpstr>Aspekt (1): Streamovací platformy </vt:lpstr>
      <vt:lpstr>Obsah </vt:lpstr>
      <vt:lpstr>Základní informace o streamovacích platformách </vt:lpstr>
      <vt:lpstr>Základní informace o streamovacích platformách </vt:lpstr>
      <vt:lpstr>PowerPoint Presentation</vt:lpstr>
      <vt:lpstr>Informace o platformách  pro živé vysílání </vt:lpstr>
      <vt:lpstr>Jak funguje živé vysílání? – model</vt:lpstr>
      <vt:lpstr>Příklady populárních platforem  a aplikací pro živé vysílání</vt:lpstr>
      <vt:lpstr>Populární streamovací platformy</vt:lpstr>
      <vt:lpstr>Populární streamovací platformy</vt:lpstr>
      <vt:lpstr>Populární streamovací platformy</vt:lpstr>
      <vt:lpstr>Populární streamovací platformy</vt:lpstr>
      <vt:lpstr>PowerPoint Presentation</vt:lpstr>
      <vt:lpstr>Informace o streamovací platformě:  Hudba </vt:lpstr>
      <vt:lpstr>Platformy pro streamování videa  Čísla a data: Německo </vt:lpstr>
      <vt:lpstr>Platformy pro streamování videa  Čísla a data: Španělsko </vt:lpstr>
      <vt:lpstr>Platformy pro streamování videa  Čísla a data: Česká republika</vt:lpstr>
      <vt:lpstr>Informace o streamovacích platformách: Video </vt:lpstr>
      <vt:lpstr>Jak funguje živé vysílání? – model</vt:lpstr>
      <vt:lpstr>Příklady populárních platforem pro streamování videa a hudby</vt:lpstr>
      <vt:lpstr> Populární platformy pro streamování videa  (SVoD)</vt:lpstr>
      <vt:lpstr> Populární platformy pro streamování videa  (SVoD)</vt:lpstr>
      <vt:lpstr>Populární platformy pro streamování  hudby </vt:lpstr>
      <vt:lpstr>Populární platformy pro streamování hudby </vt:lpstr>
      <vt:lpstr>  Výhody živého vysílání a videí na vyžádání  (on demand)</vt:lpstr>
      <vt:lpstr>Zdroje</vt:lpstr>
      <vt:lpstr>Reference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2020-11-17T09:39:06Z</dcterms:created>
  <dcterms:modified xsi:type="dcterms:W3CDTF">2022-02-13T21:41:43Z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0x0101006EDDDB5EE6D98C44930B742096920B300400F5B6D36B3EF94B4E9A635CDF2A18F5B8</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