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45"/>
  </p:notesMasterIdLst>
  <p:handoutMasterIdLst>
    <p:handoutMasterId r:id="rId46"/>
  </p:handoutMasterIdLst>
  <p:sldIdLst>
    <p:sldId id="282" r:id="rId5"/>
    <p:sldId id="313" r:id="rId6"/>
    <p:sldId id="351"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52" r:id="rId22"/>
    <p:sldId id="330" r:id="rId23"/>
    <p:sldId id="353"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27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showGuides="1">
      <p:cViewPr varScale="1">
        <p:scale>
          <a:sx n="59" d="100"/>
          <a:sy n="59" d="100"/>
        </p:scale>
        <p:origin x="96" y="414"/>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07.07.2021</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07.07.2021</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3884613" y="8685213"/>
            <a:ext cx="2971800" cy="457200"/>
          </a:xfrm>
          <a:prstGeom prst="rect">
            <a:avLst/>
          </a:prstGeom>
        </p:spPr>
        <p:txBody>
          <a:bodyPr/>
          <a:lstStyle/>
          <a:p>
            <a:fld id="{97307A00-F6CF-8142-84E2-FA9F5A82AACB}" type="slidenum">
              <a:rPr lang="de-DE" smtClean="0"/>
              <a:t>9</a:t>
            </a:fld>
            <a:endParaRPr lang="de-DE"/>
          </a:p>
        </p:txBody>
      </p:sp>
    </p:spTree>
    <p:extLst>
      <p:ext uri="{BB962C8B-B14F-4D97-AF65-F5344CB8AC3E}">
        <p14:creationId xmlns:p14="http://schemas.microsoft.com/office/powerpoint/2010/main" val="586699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9EE94E67-4979-4A98-B57C-73F417A278B5}"/>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7C2865E7-F9EC-456F-91AC-0A312FD548C6}"/>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07.07.2021</a:t>
            </a:fld>
            <a:r>
              <a:t>​</a:t>
            </a:r>
            <a:endParaRPr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BE920823-F7CE-4571-8196-0098CAC4768E}"/>
              </a:ext>
            </a:extLst>
          </p:cNvPr>
          <p:cNvPicPr>
            <a:picLocks noChangeAspect="1"/>
          </p:cNvPicPr>
          <p:nvPr userDrawn="1"/>
        </p:nvPicPr>
        <p:blipFill>
          <a:blip r:embed="rId2"/>
          <a:stretch>
            <a:fillRect/>
          </a:stretch>
        </p:blipFill>
        <p:spPr>
          <a:xfrm>
            <a:off x="9337430" y="277640"/>
            <a:ext cx="2594097" cy="1880634"/>
          </a:xfrm>
          <a:prstGeom prst="rect">
            <a:avLst/>
          </a:prstGeom>
        </p:spPr>
      </p:pic>
      <p:pic>
        <p:nvPicPr>
          <p:cNvPr id="14" name="Grafik 13">
            <a:extLst>
              <a:ext uri="{FF2B5EF4-FFF2-40B4-BE49-F238E27FC236}">
                <a16:creationId xmlns:a16="http://schemas.microsoft.com/office/drawing/2014/main" id="{A5514CC5-9F74-410F-9764-C41B9AA117F4}"/>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4BE99218-C5F6-4E57-9C2C-F45EA09E5323}"/>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8" name="Grafik 17">
            <a:extLst>
              <a:ext uri="{FF2B5EF4-FFF2-40B4-BE49-F238E27FC236}">
                <a16:creationId xmlns:a16="http://schemas.microsoft.com/office/drawing/2014/main" id="{992402AE-ACF8-4126-8E19-1D5B9B887B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05D79598-CCB3-49FA-8F20-78D231679734}"/>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a:extLst>
              <a:ext uri="{FF2B5EF4-FFF2-40B4-BE49-F238E27FC236}">
                <a16:creationId xmlns:a16="http://schemas.microsoft.com/office/drawing/2014/main" id="{F5BBF09F-DD46-4C43-B0F0-3BE77057564C}"/>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Grafik 15">
            <a:extLst>
              <a:ext uri="{FF2B5EF4-FFF2-40B4-BE49-F238E27FC236}">
                <a16:creationId xmlns:a16="http://schemas.microsoft.com/office/drawing/2014/main" id="{25484D72-5ABC-4513-BED9-89D3C2E14A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07.07.2021</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pic>
        <p:nvPicPr>
          <p:cNvPr id="11" name="Grafik 10">
            <a:extLst>
              <a:ext uri="{FF2B5EF4-FFF2-40B4-BE49-F238E27FC236}">
                <a16:creationId xmlns:a16="http://schemas.microsoft.com/office/drawing/2014/main" id="{312D0061-9B85-4367-9EA3-861A09E1545C}"/>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3" name="Grafik 12">
            <a:extLst>
              <a:ext uri="{FF2B5EF4-FFF2-40B4-BE49-F238E27FC236}">
                <a16:creationId xmlns:a16="http://schemas.microsoft.com/office/drawing/2014/main" id="{CA30B99D-5893-4EA3-B063-D174FE8ADF81}"/>
              </a:ext>
            </a:extLst>
          </p:cNvPr>
          <p:cNvPicPr/>
          <p:nvPr userDrawn="1"/>
        </p:nvPicPr>
        <p:blipFill>
          <a:blip r:embed="rId4"/>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5E03E611-2053-40E4-BC66-FBCECDF88AE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104900" y="2292094"/>
            <a:ext cx="5734050" cy="2219691"/>
          </a:xfrm>
        </p:spPr>
        <p:txBody>
          <a:bodyPr rtlCol="0" anchor="ctr">
            <a:normAutofit/>
          </a:bodyPr>
          <a:lstStyle>
            <a:lvl1pPr algn="l" rtl="0">
              <a:defRPr sz="4000" cap="all" baseline="0"/>
            </a:lvl1pPr>
          </a:lstStyle>
          <a:p>
            <a:pPr rtl="0"/>
            <a:r>
              <a:rPr lang="de-DE" noProof="0" dirty="0" err="1"/>
              <a:t>Stem</a:t>
            </a:r>
            <a:r>
              <a:rPr lang="de-DE" noProof="0" dirty="0"/>
              <a:t> in Action</a:t>
            </a:r>
          </a:p>
        </p:txBody>
      </p:sp>
      <p:sp>
        <p:nvSpPr>
          <p:cNvPr id="3" name="Untertitel 2"/>
          <p:cNvSpPr>
            <a:spLocks noGrp="1"/>
          </p:cNvSpPr>
          <p:nvPr>
            <p:ph type="subTitle" idx="1" hasCustomPrompt="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n-US" dirty="0"/>
              <a:t>2020-1-LV01-KA204-077548</a:t>
            </a:r>
          </a:p>
          <a:p>
            <a:pPr rtl="0"/>
            <a:r>
              <a:rPr lang="en-US" dirty="0"/>
              <a:t>Rural and Regional Libraries as Local Family Entrepreneurship </a:t>
            </a:r>
            <a:r>
              <a:rPr lang="en-US" dirty="0" err="1"/>
              <a:t>Centres</a:t>
            </a:r>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21" name="Grafik 20">
            <a:extLst>
              <a:ext uri="{FF2B5EF4-FFF2-40B4-BE49-F238E27FC236}">
                <a16:creationId xmlns:a16="http://schemas.microsoft.com/office/drawing/2014/main" id="{B331BD96-9573-4FB4-B04D-D2A8938028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
        <p:nvSpPr>
          <p:cNvPr id="6" name="Rechteck 5">
            <a:extLst>
              <a:ext uri="{FF2B5EF4-FFF2-40B4-BE49-F238E27FC236}">
                <a16:creationId xmlns:a16="http://schemas.microsoft.com/office/drawing/2014/main" id="{D79F4F24-D747-4BC4-9B51-3126DE9C8BA3}"/>
              </a:ext>
            </a:extLst>
          </p:cNvPr>
          <p:cNvSpPr/>
          <p:nvPr userDrawn="1"/>
        </p:nvSpPr>
        <p:spPr>
          <a:xfrm>
            <a:off x="2623041" y="5921327"/>
            <a:ext cx="6096000" cy="1046440"/>
          </a:xfrm>
          <a:prstGeom prst="rect">
            <a:avLst/>
          </a:prstGeom>
        </p:spPr>
        <p:txBody>
          <a:bodyPr>
            <a:spAutoFit/>
          </a:bodyPr>
          <a:lstStyle/>
          <a:p>
            <a:pPr algn="ctr"/>
            <a:r>
              <a:rPr lang="en-US"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chemeClr val="bg1"/>
              </a:solidFill>
            </a:endParaRPr>
          </a:p>
          <a:p>
            <a:pPr algn="ctr"/>
            <a:endParaRPr lang="en-US" sz="1200" dirty="0">
              <a:solidFill>
                <a:schemeClr val="bg1"/>
              </a:solidFill>
            </a:endParaRPr>
          </a:p>
        </p:txBody>
      </p:sp>
      <p:pic>
        <p:nvPicPr>
          <p:cNvPr id="10" name="Grafik 9">
            <a:extLst>
              <a:ext uri="{FF2B5EF4-FFF2-40B4-BE49-F238E27FC236}">
                <a16:creationId xmlns:a16="http://schemas.microsoft.com/office/drawing/2014/main" id="{BC71516D-DAA5-47FB-B6B4-30FB8A55BB5A}"/>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F5864BAB-5091-422E-92AB-AD41005A96FA}"/>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3E4033F0-50D9-444C-9717-72B087E5A2B1}"/>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227225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07.07.2021</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F93FD68F-6327-4C0F-8016-3D0C89ECBD6A}"/>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2884904C-CD0F-4A65-B408-428CBAF919CA}"/>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Grafik 16">
            <a:extLst>
              <a:ext uri="{FF2B5EF4-FFF2-40B4-BE49-F238E27FC236}">
                <a16:creationId xmlns:a16="http://schemas.microsoft.com/office/drawing/2014/main" id="{991FCA08-D9C2-47D3-8246-9BFE07E6F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07.07.2021</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8A92D6B6-92F3-454C-BAEF-663E7610A180}"/>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3" name="Grafik 12">
            <a:extLst>
              <a:ext uri="{FF2B5EF4-FFF2-40B4-BE49-F238E27FC236}">
                <a16:creationId xmlns:a16="http://schemas.microsoft.com/office/drawing/2014/main" id="{8FCD6719-4FBF-4800-89A4-207C503F8C7C}"/>
              </a:ext>
            </a:extLst>
          </p:cNvPr>
          <p:cNvPicPr/>
          <p:nvPr userDrawn="1"/>
        </p:nvPicPr>
        <p:blipFill>
          <a:blip r:embed="rId4"/>
          <a:stretch>
            <a:fillRect/>
          </a:stretch>
        </p:blipFill>
        <p:spPr>
          <a:xfrm>
            <a:off x="10099505" y="6266872"/>
            <a:ext cx="1987550" cy="567690"/>
          </a:xfrm>
          <a:prstGeom prst="rect">
            <a:avLst/>
          </a:prstGeom>
        </p:spPr>
      </p:pic>
      <p:sp>
        <p:nvSpPr>
          <p:cNvPr id="14" name="Untertitel 2">
            <a:extLst>
              <a:ext uri="{FF2B5EF4-FFF2-40B4-BE49-F238E27FC236}">
                <a16:creationId xmlns:a16="http://schemas.microsoft.com/office/drawing/2014/main" id="{FA486C4F-A9CB-45DC-8854-CC626D6C461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07.07.2021</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07.07.2021</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07.07.2021</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‹Nr.›</a:t>
            </a:fld>
            <a:endParaRPr lang="de-DE" dirty="0"/>
          </a:p>
        </p:txBody>
      </p:sp>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2BC2390F-B3F1-414A-8483-445296411EF6}"/>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a:extLst>
              <a:ext uri="{FF2B5EF4-FFF2-40B4-BE49-F238E27FC236}">
                <a16:creationId xmlns:a16="http://schemas.microsoft.com/office/drawing/2014/main" id="{7E115167-E3B9-480F-A708-5E82DF2DC72D}"/>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Grafik 17">
            <a:extLst>
              <a:ext uri="{FF2B5EF4-FFF2-40B4-BE49-F238E27FC236}">
                <a16:creationId xmlns:a16="http://schemas.microsoft.com/office/drawing/2014/main" id="{022C9BA8-74E2-4ACC-A006-658397FD9E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7" name="Date Placeholder 6"/>
          <p:cNvSpPr>
            <a:spLocks noGrp="1"/>
          </p:cNvSpPr>
          <p:nvPr>
            <p:ph type="dt" sz="half" idx="10"/>
          </p:nvPr>
        </p:nvSpPr>
        <p:spPr/>
        <p:txBody>
          <a:bodyPr/>
          <a:lstStyle/>
          <a:p>
            <a:r>
              <a:rPr lang="de-DE"/>
              <a:t>​</a:t>
            </a:r>
            <a:fld id="{B359ED08-3DAD-4873-BEAE-E00CBB3C2D85}" type="datetime1">
              <a:rPr lang="de" smtClean="0"/>
              <a:pPr/>
              <a:t>07.07.2021</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‹Nr.›</a:t>
            </a:fld>
            <a:endParaRPr lang="de-DE" dirty="0"/>
          </a:p>
        </p:txBody>
      </p:sp>
      <p:pic>
        <p:nvPicPr>
          <p:cNvPr id="13" name="Grafik 12">
            <a:extLst>
              <a:ext uri="{FF2B5EF4-FFF2-40B4-BE49-F238E27FC236}">
                <a16:creationId xmlns:a16="http://schemas.microsoft.com/office/drawing/2014/main" id="{B8D1BAFF-CA2B-44E4-A674-5B6068F46E98}"/>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2" name="Grafik 11">
            <a:extLst>
              <a:ext uri="{FF2B5EF4-FFF2-40B4-BE49-F238E27FC236}">
                <a16:creationId xmlns:a16="http://schemas.microsoft.com/office/drawing/2014/main" id="{3234369C-67BB-4B23-A6FB-6E089552A7A0}"/>
              </a:ext>
            </a:extLst>
          </p:cNvPr>
          <p:cNvPicPr/>
          <p:nvPr userDrawn="1"/>
        </p:nvPicPr>
        <p:blipFill>
          <a:blip r:embed="rId4"/>
          <a:stretch>
            <a:fillRect/>
          </a:stretch>
        </p:blipFill>
        <p:spPr>
          <a:xfrm>
            <a:off x="10099505" y="6266872"/>
            <a:ext cx="1987550" cy="567690"/>
          </a:xfrm>
          <a:prstGeom prst="rect">
            <a:avLst/>
          </a:prstGeom>
        </p:spPr>
      </p:pic>
      <p:sp>
        <p:nvSpPr>
          <p:cNvPr id="15" name="Untertitel 2">
            <a:extLst>
              <a:ext uri="{FF2B5EF4-FFF2-40B4-BE49-F238E27FC236}">
                <a16:creationId xmlns:a16="http://schemas.microsoft.com/office/drawing/2014/main" id="{C2D1F4F4-550C-416B-B8CC-5DCAEFCFA21B}"/>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07.07.2021</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4526"/>
            <a:ext cx="1061484" cy="400384"/>
          </a:xfrm>
          <a:prstGeom prst="rect">
            <a:avLst/>
          </a:prstGeom>
        </p:spPr>
      </p:pic>
      <p:pic>
        <p:nvPicPr>
          <p:cNvPr id="13" name="Grafik 12">
            <a:extLst>
              <a:ext uri="{FF2B5EF4-FFF2-40B4-BE49-F238E27FC236}">
                <a16:creationId xmlns:a16="http://schemas.microsoft.com/office/drawing/2014/main" id="{5F85A34F-CE04-4BE0-B851-8EB6D5AD9FA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4701512" y="6425358"/>
            <a:ext cx="5015522"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07.07.2021</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23740"/>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492624"/>
            <a:ext cx="10058400" cy="437647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07.07.2021</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pic>
        <p:nvPicPr>
          <p:cNvPr id="8" name="Grafik 7">
            <a:extLst>
              <a:ext uri="{FF2B5EF4-FFF2-40B4-BE49-F238E27FC236}">
                <a16:creationId xmlns:a16="http://schemas.microsoft.com/office/drawing/2014/main" id="{0F15DBA9-8FD9-442A-93D7-3BA9C8395B31}"/>
              </a:ext>
            </a:extLst>
          </p:cNvPr>
          <p:cNvPicPr>
            <a:picLocks noChangeAspect="1"/>
          </p:cNvPicPr>
          <p:nvPr userDrawn="1"/>
        </p:nvPicPr>
        <p:blipFill>
          <a:blip r:embed="rId14"/>
          <a:stretch>
            <a:fillRect/>
          </a:stretch>
        </p:blipFill>
        <p:spPr>
          <a:xfrm>
            <a:off x="10255610" y="277640"/>
            <a:ext cx="1675917" cy="121498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5"/>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duproject.eu/prom/index.php?id=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duproject.eu/prom/index.php?id=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eduproject.eu/prom/index.php?id=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duproject.eu/prom/index.php?id=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duproject.eu/prom/index.php?id=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duproject.eu/prom/index.php?id=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duproject.eu/prom/index.php?id=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duproject.eu/prom/index.php?id=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eduproject.eu/prom/index.php?selval=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p:txBody>
          <a:bodyPr/>
          <a:lstStyle/>
          <a:p>
            <a:r>
              <a:rPr lang="de-DE" dirty="0"/>
              <a:t>SAFE </a:t>
            </a:r>
            <a:br>
              <a:rPr lang="de-DE" dirty="0"/>
            </a:br>
            <a:r>
              <a:rPr lang="de-DE" sz="2800" dirty="0"/>
              <a:t>Streaming </a:t>
            </a:r>
            <a:r>
              <a:rPr lang="de-DE" sz="2800" dirty="0" err="1"/>
              <a:t>Approaches</a:t>
            </a:r>
            <a:r>
              <a:rPr lang="de-DE" sz="2800" dirty="0"/>
              <a:t> </a:t>
            </a:r>
            <a:r>
              <a:rPr lang="de-DE" sz="2800" dirty="0" err="1"/>
              <a:t>for</a:t>
            </a:r>
            <a:r>
              <a:rPr lang="de-DE" sz="2800" dirty="0"/>
              <a:t> Europe </a:t>
            </a:r>
            <a:endParaRPr lang="de-DE" dirty="0"/>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p:txBody>
          <a:bodyPr>
            <a:normAutofit/>
          </a:bodyPr>
          <a:lstStyle/>
          <a:p>
            <a:r>
              <a:rPr lang="en-US" b="1" i="1" dirty="0"/>
              <a:t>Reference Number:</a:t>
            </a:r>
            <a:br>
              <a:rPr lang="en-US" b="1" i="1" dirty="0"/>
            </a:br>
            <a:r>
              <a:rPr lang="en-US" b="1" i="1" dirty="0"/>
              <a:t>2020-1-DE03-KA226-SCH-093590</a:t>
            </a:r>
            <a:endParaRPr lang="de-DE" b="1" dirty="0"/>
          </a:p>
          <a:p>
            <a:r>
              <a:rPr lang="de-DE" b="1" i="1" dirty="0"/>
              <a:t>Aktenzeichen der NA:</a:t>
            </a:r>
            <a:br>
              <a:rPr lang="de-DE" b="1" i="1" dirty="0"/>
            </a:br>
            <a:r>
              <a:rPr lang="de-DE" b="1" i="1" dirty="0"/>
              <a:t>VG-226-IN-NW-20-24-093590</a:t>
            </a:r>
            <a:endParaRPr lang="de-DE" b="1" dirty="0"/>
          </a:p>
          <a:p>
            <a:r>
              <a:rPr lang="de-DE" b="1" dirty="0"/>
              <a:t>Duration: </a:t>
            </a:r>
          </a:p>
          <a:p>
            <a:r>
              <a:rPr lang="de-DE" b="1" dirty="0"/>
              <a:t>01.03.2021 </a:t>
            </a:r>
            <a:r>
              <a:rPr lang="de-DE" b="1" dirty="0" err="1"/>
              <a:t>to</a:t>
            </a:r>
            <a:r>
              <a:rPr lang="de-DE" b="1" dirty="0"/>
              <a:t> 28.02.2023 (24 </a:t>
            </a:r>
            <a:r>
              <a:rPr lang="en-GB" b="1" dirty="0"/>
              <a:t>month</a:t>
            </a:r>
            <a:r>
              <a:rPr lang="de-DE" b="1" dirty="0"/>
              <a:t>) </a:t>
            </a:r>
          </a:p>
          <a:p>
            <a:endParaRPr lang="de-DE" b="1" dirty="0"/>
          </a:p>
        </p:txBody>
      </p:sp>
      <p:sp>
        <p:nvSpPr>
          <p:cNvPr id="5" name="Untertitel 2">
            <a:extLst>
              <a:ext uri="{FF2B5EF4-FFF2-40B4-BE49-F238E27FC236}">
                <a16:creationId xmlns:a16="http://schemas.microsoft.com/office/drawing/2014/main" id="{9D32BDC5-3FDE-4458-802E-81CB20FB7EEB}"/>
              </a:ext>
            </a:extLst>
          </p:cNvPr>
          <p:cNvSpPr txBox="1">
            <a:spLocks/>
          </p:cNvSpPr>
          <p:nvPr/>
        </p:nvSpPr>
        <p:spPr>
          <a:xfrm>
            <a:off x="4311479" y="5580116"/>
            <a:ext cx="6400800"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GB" dirty="0"/>
              <a:t>Chair of Business and Human Resource Education II</a:t>
            </a:r>
            <a:br>
              <a:rPr lang="en-GB" dirty="0"/>
            </a:br>
            <a:r>
              <a:rPr lang="en-GB" dirty="0" err="1"/>
              <a:t>Prof.</a:t>
            </a:r>
            <a:r>
              <a:rPr lang="en-GB" dirty="0"/>
              <a:t> </a:t>
            </a:r>
            <a:r>
              <a:rPr lang="en-GB" dirty="0" err="1"/>
              <a:t>Dr.</a:t>
            </a:r>
            <a:r>
              <a:rPr lang="en-GB" dirty="0"/>
              <a:t> Marc Beutner</a:t>
            </a:r>
          </a:p>
        </p:txBody>
      </p:sp>
      <p:sp>
        <p:nvSpPr>
          <p:cNvPr id="6" name="Subtítulo 2">
            <a:extLst>
              <a:ext uri="{FF2B5EF4-FFF2-40B4-BE49-F238E27FC236}">
                <a16:creationId xmlns:a16="http://schemas.microsoft.com/office/drawing/2014/main" id="{F009AE6D-B709-411A-BDF4-989CF3355924}"/>
              </a:ext>
            </a:extLst>
          </p:cNvPr>
          <p:cNvSpPr txBox="1">
            <a:spLocks/>
          </p:cNvSpPr>
          <p:nvPr/>
        </p:nvSpPr>
        <p:spPr>
          <a:xfrm>
            <a:off x="4800600" y="843379"/>
            <a:ext cx="5435353" cy="4327533"/>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800" b="1" dirty="0"/>
              <a:t>Transnational Partner Meeting 1 </a:t>
            </a:r>
          </a:p>
          <a:p>
            <a:r>
              <a:rPr lang="en-US" sz="2800" b="1" dirty="0"/>
              <a:t>Online Kick- Off Meeting </a:t>
            </a:r>
          </a:p>
          <a:p>
            <a:r>
              <a:rPr lang="en-US" sz="2800" b="1" dirty="0"/>
              <a:t>8</a:t>
            </a:r>
            <a:r>
              <a:rPr lang="en-US" sz="2800" b="1" baseline="30000" dirty="0"/>
              <a:t>th</a:t>
            </a:r>
            <a:r>
              <a:rPr lang="en-US" sz="2800" b="1" dirty="0"/>
              <a:t> of July, 2021 </a:t>
            </a:r>
          </a:p>
          <a:p>
            <a:endParaRPr lang="en-US" sz="2800" b="1" dirty="0"/>
          </a:p>
          <a:p>
            <a:pPr algn="ctr"/>
            <a:r>
              <a:rPr lang="en-US" sz="2800" b="1" dirty="0"/>
              <a:t>ADMINISTARIONS </a:t>
            </a:r>
          </a:p>
          <a:p>
            <a:endParaRPr lang="en-US" sz="2800" b="1" dirty="0"/>
          </a:p>
          <a:p>
            <a:endParaRPr lang="en-US" sz="2800" b="1" dirty="0"/>
          </a:p>
          <a:p>
            <a:br>
              <a:rPr lang="en-US" sz="2800" b="1" dirty="0"/>
            </a:br>
            <a:r>
              <a:rPr lang="en-US" sz="2800" b="1" dirty="0"/>
              <a:t>University of Paderborn</a:t>
            </a:r>
            <a:endParaRPr lang="pt-PT" sz="2800" dirty="0"/>
          </a:p>
        </p:txBody>
      </p:sp>
    </p:spTree>
    <p:extLst>
      <p:ext uri="{BB962C8B-B14F-4D97-AF65-F5344CB8AC3E}">
        <p14:creationId xmlns:p14="http://schemas.microsoft.com/office/powerpoint/2010/main" val="407222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p:txBody>
          <a:bodyPr/>
          <a:lstStyle/>
          <a:p>
            <a:fld id="{EBEFDD8C-C219-814E-BE12-D74F46A2A437}" type="slidenum">
              <a:rPr lang="en-GB" smtClean="0"/>
              <a:t>10</a:t>
            </a:fld>
            <a:endParaRPr lang="en-GB"/>
          </a:p>
        </p:txBody>
      </p:sp>
      <p:sp>
        <p:nvSpPr>
          <p:cNvPr id="4" name="Titel 3"/>
          <p:cNvSpPr>
            <a:spLocks noGrp="1"/>
          </p:cNvSpPr>
          <p:nvPr>
            <p:ph type="title"/>
          </p:nvPr>
        </p:nvSpPr>
        <p:spPr>
          <a:xfrm>
            <a:off x="1142446" y="1011016"/>
            <a:ext cx="8539478" cy="857250"/>
          </a:xfrm>
        </p:spPr>
        <p:txBody>
          <a:bodyPr>
            <a:normAutofit fontScale="90000"/>
          </a:bodyPr>
          <a:lstStyle/>
          <a:p>
            <a:r>
              <a:rPr lang="en-GB" dirty="0">
                <a:solidFill>
                  <a:schemeClr val="tx1"/>
                </a:solidFill>
              </a:rPr>
              <a:t>Application Budget of the</a:t>
            </a:r>
            <a:br>
              <a:rPr lang="en-GB" dirty="0">
                <a:solidFill>
                  <a:schemeClr val="tx1"/>
                </a:solidFill>
              </a:rPr>
            </a:br>
            <a:r>
              <a:rPr lang="en-GB" dirty="0">
                <a:solidFill>
                  <a:schemeClr val="tx1"/>
                </a:solidFill>
              </a:rPr>
              <a:t>SAFE project</a:t>
            </a:r>
          </a:p>
        </p:txBody>
      </p:sp>
      <p:sp>
        <p:nvSpPr>
          <p:cNvPr id="12" name="Inhaltsplatzhalter 2"/>
          <p:cNvSpPr txBox="1">
            <a:spLocks/>
          </p:cNvSpPr>
          <p:nvPr/>
        </p:nvSpPr>
        <p:spPr>
          <a:xfrm>
            <a:off x="1142446" y="4941462"/>
            <a:ext cx="9519748" cy="508858"/>
          </a:xfrm>
          <a:prstGeom prst="rect">
            <a:avLst/>
          </a:prstGeom>
        </p:spPr>
        <p:txBody>
          <a:bodyPr>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dirty="0"/>
              <a:t>The management and implementation budget is granted as a monthly </a:t>
            </a:r>
            <a:r>
              <a:rPr lang="en-GB" sz="1800" b="1" dirty="0"/>
              <a:t>lump sum</a:t>
            </a:r>
            <a:r>
              <a:rPr lang="en-GB" sz="1800" dirty="0"/>
              <a:t>!</a:t>
            </a:r>
          </a:p>
        </p:txBody>
      </p:sp>
      <p:sp>
        <p:nvSpPr>
          <p:cNvPr id="6" name="Rechteck 5"/>
          <p:cNvSpPr/>
          <p:nvPr/>
        </p:nvSpPr>
        <p:spPr>
          <a:xfrm>
            <a:off x="1142446" y="5381284"/>
            <a:ext cx="9302547" cy="830997"/>
          </a:xfrm>
          <a:prstGeom prst="rect">
            <a:avLst/>
          </a:prstGeom>
        </p:spPr>
        <p:txBody>
          <a:bodyPr wrap="none">
            <a:spAutoFit/>
          </a:bodyPr>
          <a:lstStyle/>
          <a:p>
            <a:r>
              <a:rPr lang="en-GB" sz="2400" dirty="0"/>
              <a:t>Annex II of the Grant Agreement is identical with application:</a:t>
            </a:r>
            <a:br>
              <a:rPr lang="en-GB" sz="2400" dirty="0"/>
            </a:br>
            <a:r>
              <a:rPr lang="en-GB" sz="2400" dirty="0"/>
              <a:t>This means, that there are no reductions.</a:t>
            </a:r>
            <a:endParaRPr lang="de-DE" sz="2400" dirty="0"/>
          </a:p>
        </p:txBody>
      </p:sp>
      <p:pic>
        <p:nvPicPr>
          <p:cNvPr id="5" name="Grafik 4">
            <a:extLst>
              <a:ext uri="{FF2B5EF4-FFF2-40B4-BE49-F238E27FC236}">
                <a16:creationId xmlns:a16="http://schemas.microsoft.com/office/drawing/2014/main" id="{EC07E759-99E5-43AF-9FB8-8C9C226534E1}"/>
              </a:ext>
            </a:extLst>
          </p:cNvPr>
          <p:cNvPicPr>
            <a:picLocks noChangeAspect="1"/>
          </p:cNvPicPr>
          <p:nvPr/>
        </p:nvPicPr>
        <p:blipFill>
          <a:blip r:embed="rId2"/>
          <a:stretch>
            <a:fillRect/>
          </a:stretch>
        </p:blipFill>
        <p:spPr>
          <a:xfrm>
            <a:off x="3332592" y="1935332"/>
            <a:ext cx="5139455" cy="1043133"/>
          </a:xfrm>
          <a:prstGeom prst="rect">
            <a:avLst/>
          </a:prstGeom>
        </p:spPr>
      </p:pic>
      <p:sp>
        <p:nvSpPr>
          <p:cNvPr id="7" name="Textfeld 6">
            <a:extLst>
              <a:ext uri="{FF2B5EF4-FFF2-40B4-BE49-F238E27FC236}">
                <a16:creationId xmlns:a16="http://schemas.microsoft.com/office/drawing/2014/main" id="{2DC10741-D353-4970-B116-ACC4E71380B7}"/>
              </a:ext>
            </a:extLst>
          </p:cNvPr>
          <p:cNvSpPr txBox="1"/>
          <p:nvPr/>
        </p:nvSpPr>
        <p:spPr>
          <a:xfrm>
            <a:off x="3526272" y="1646929"/>
            <a:ext cx="7191412" cy="369332"/>
          </a:xfrm>
          <a:prstGeom prst="rect">
            <a:avLst/>
          </a:prstGeom>
          <a:noFill/>
        </p:spPr>
        <p:txBody>
          <a:bodyPr wrap="square" rtlCol="0">
            <a:spAutoFit/>
          </a:bodyPr>
          <a:lstStyle/>
          <a:p>
            <a:r>
              <a:rPr lang="de-DE" dirty="0"/>
              <a:t>Grant Agreement: (German </a:t>
            </a:r>
            <a:r>
              <a:rPr lang="de-DE" dirty="0" err="1"/>
              <a:t>language</a:t>
            </a:r>
            <a:r>
              <a:rPr lang="de-DE" dirty="0"/>
              <a:t>)</a:t>
            </a:r>
          </a:p>
        </p:txBody>
      </p:sp>
      <p:pic>
        <p:nvPicPr>
          <p:cNvPr id="8" name="Grafik 7">
            <a:extLst>
              <a:ext uri="{FF2B5EF4-FFF2-40B4-BE49-F238E27FC236}">
                <a16:creationId xmlns:a16="http://schemas.microsoft.com/office/drawing/2014/main" id="{722A5FE2-2DCA-46DC-AEF0-EEF0DCC6E314}"/>
              </a:ext>
            </a:extLst>
          </p:cNvPr>
          <p:cNvPicPr>
            <a:picLocks noChangeAspect="1"/>
          </p:cNvPicPr>
          <p:nvPr/>
        </p:nvPicPr>
        <p:blipFill>
          <a:blip r:embed="rId3"/>
          <a:stretch>
            <a:fillRect/>
          </a:stretch>
        </p:blipFill>
        <p:spPr>
          <a:xfrm>
            <a:off x="0" y="2956729"/>
            <a:ext cx="12192000" cy="1916381"/>
          </a:xfrm>
          <a:prstGeom prst="rect">
            <a:avLst/>
          </a:prstGeom>
        </p:spPr>
      </p:pic>
    </p:spTree>
    <p:extLst>
      <p:ext uri="{BB962C8B-B14F-4D97-AF65-F5344CB8AC3E}">
        <p14:creationId xmlns:p14="http://schemas.microsoft.com/office/powerpoint/2010/main" val="417249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60105" y="2147812"/>
            <a:ext cx="7531140" cy="3541714"/>
          </a:xfrm>
        </p:spPr>
        <p:txBody>
          <a:bodyPr>
            <a:normAutofit fontScale="85000" lnSpcReduction="20000"/>
          </a:bodyPr>
          <a:lstStyle/>
          <a:p>
            <a:pPr>
              <a:buNone/>
            </a:pPr>
            <a:r>
              <a:rPr lang="en-GB" b="1" dirty="0">
                <a:solidFill>
                  <a:srgbClr val="5D5A98"/>
                </a:solidFill>
              </a:rPr>
              <a:t>Could be used for... </a:t>
            </a:r>
            <a:endParaRPr lang="en-GB" dirty="0">
              <a:solidFill>
                <a:srgbClr val="5D5A98"/>
              </a:solidFill>
            </a:endParaRPr>
          </a:p>
          <a:p>
            <a:r>
              <a:rPr lang="en-GB" dirty="0"/>
              <a:t>general project management tasks / coordination</a:t>
            </a:r>
          </a:p>
          <a:p>
            <a:r>
              <a:rPr lang="en-GB" dirty="0"/>
              <a:t>communication / planning / calculation purposes</a:t>
            </a:r>
          </a:p>
          <a:p>
            <a:r>
              <a:rPr lang="en-GB" dirty="0"/>
              <a:t>project and Intellectual Output implementation purposes</a:t>
            </a:r>
          </a:p>
          <a:p>
            <a:r>
              <a:rPr lang="en-GB" dirty="0"/>
              <a:t>dissemination and evaluation</a:t>
            </a:r>
          </a:p>
          <a:p>
            <a:pPr>
              <a:buNone/>
            </a:pPr>
            <a:endParaRPr lang="en-GB" dirty="0"/>
          </a:p>
          <a:p>
            <a:pPr>
              <a:buNone/>
            </a:pPr>
            <a:r>
              <a:rPr lang="en-GB" b="1" dirty="0">
                <a:solidFill>
                  <a:srgbClr val="5D5A98"/>
                </a:solidFill>
              </a:rPr>
              <a:t>Could be identified and verified through...</a:t>
            </a:r>
          </a:p>
          <a:p>
            <a:pPr marL="214313" indent="-214313"/>
            <a:r>
              <a:rPr lang="en-GB" dirty="0"/>
              <a:t>produced dissemination material / products</a:t>
            </a:r>
          </a:p>
          <a:p>
            <a:pPr marL="214313" indent="-214313"/>
            <a:r>
              <a:rPr lang="en-GB" dirty="0"/>
              <a:t>explanation and description in the progress and the final report</a:t>
            </a:r>
          </a:p>
          <a:p>
            <a:pPr lvl="0">
              <a:buFont typeface="Wingdings" charset="0"/>
              <a:buChar char="à"/>
            </a:pPr>
            <a:r>
              <a:rPr lang="en-GB" b="1" dirty="0">
                <a:sym typeface="Wingdings"/>
              </a:rPr>
              <a:t>Development of a dissemination list</a:t>
            </a:r>
            <a:endParaRPr lang="en-GB" b="1" dirty="0"/>
          </a:p>
          <a:p>
            <a:endParaRPr lang="en-GB" dirty="0"/>
          </a:p>
        </p:txBody>
      </p:sp>
      <p:sp>
        <p:nvSpPr>
          <p:cNvPr id="3" name="Foliennummernplatzhalter 2"/>
          <p:cNvSpPr>
            <a:spLocks noGrp="1"/>
          </p:cNvSpPr>
          <p:nvPr>
            <p:ph type="sldNum" sz="quarter" idx="4294967295"/>
          </p:nvPr>
        </p:nvSpPr>
        <p:spPr/>
        <p:txBody>
          <a:bodyPr/>
          <a:lstStyle/>
          <a:p>
            <a:fld id="{EBEFDD8C-C219-814E-BE12-D74F46A2A437}" type="slidenum">
              <a:rPr lang="en-GB" smtClean="0"/>
              <a:t>11</a:t>
            </a:fld>
            <a:endParaRPr lang="en-GB"/>
          </a:p>
        </p:txBody>
      </p:sp>
      <p:sp>
        <p:nvSpPr>
          <p:cNvPr id="4" name="Titel 3"/>
          <p:cNvSpPr>
            <a:spLocks noGrp="1"/>
          </p:cNvSpPr>
          <p:nvPr>
            <p:ph type="title"/>
          </p:nvPr>
        </p:nvSpPr>
        <p:spPr>
          <a:xfrm>
            <a:off x="1159002" y="970966"/>
            <a:ext cx="8741456" cy="857250"/>
          </a:xfrm>
        </p:spPr>
        <p:txBody>
          <a:bodyPr>
            <a:normAutofit fontScale="90000"/>
          </a:bodyPr>
          <a:lstStyle/>
          <a:p>
            <a:r>
              <a:rPr lang="en-GB" dirty="0">
                <a:solidFill>
                  <a:schemeClr val="tx1"/>
                </a:solidFill>
              </a:rPr>
              <a:t>Project Management and</a:t>
            </a:r>
            <a:br>
              <a:rPr lang="en-GB" dirty="0">
                <a:solidFill>
                  <a:schemeClr val="tx1"/>
                </a:solidFill>
              </a:rPr>
            </a:br>
            <a:r>
              <a:rPr lang="en-GB" dirty="0">
                <a:solidFill>
                  <a:schemeClr val="tx1"/>
                </a:solidFill>
              </a:rPr>
              <a:t>Implementation</a:t>
            </a:r>
          </a:p>
        </p:txBody>
      </p:sp>
    </p:spTree>
    <p:extLst>
      <p:ext uri="{BB962C8B-B14F-4D97-AF65-F5344CB8AC3E}">
        <p14:creationId xmlns:p14="http://schemas.microsoft.com/office/powerpoint/2010/main" val="104703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39065" y="1979217"/>
            <a:ext cx="9905999" cy="3541714"/>
          </a:xfrm>
        </p:spPr>
        <p:txBody>
          <a:bodyPr>
            <a:normAutofit/>
          </a:bodyPr>
          <a:lstStyle/>
          <a:p>
            <a:pPr>
              <a:buNone/>
            </a:pPr>
            <a:r>
              <a:rPr lang="en-GB" b="1" dirty="0">
                <a:solidFill>
                  <a:srgbClr val="5D5A98"/>
                </a:solidFill>
              </a:rPr>
              <a:t>Intellectual Outputs...</a:t>
            </a:r>
          </a:p>
          <a:p>
            <a:r>
              <a:rPr lang="en-GB" dirty="0"/>
              <a:t>will be developed by staff members in specific staff categories</a:t>
            </a:r>
          </a:p>
          <a:p>
            <a:r>
              <a:rPr lang="en-GB" dirty="0"/>
              <a:t>produces staff costs that could be characterised by 4 different staff categories:</a:t>
            </a:r>
          </a:p>
          <a:p>
            <a:pPr marL="642938" lvl="1" indent="-342900">
              <a:buFont typeface="+mj-lt"/>
              <a:buAutoNum type="arabicPeriod"/>
            </a:pPr>
            <a:r>
              <a:rPr lang="en-GB" i="1" dirty="0"/>
              <a:t>Manager</a:t>
            </a:r>
          </a:p>
          <a:p>
            <a:pPr marL="642938" lvl="1" indent="-342900">
              <a:buFont typeface="+mj-lt"/>
              <a:buAutoNum type="arabicPeriod"/>
            </a:pPr>
            <a:r>
              <a:rPr lang="en-GB" b="1" i="1" dirty="0"/>
              <a:t>Teacher/Trainer/Researcher</a:t>
            </a:r>
          </a:p>
          <a:p>
            <a:pPr marL="642938" lvl="1" indent="-342900">
              <a:buFont typeface="+mj-lt"/>
              <a:buAutoNum type="arabicPeriod"/>
            </a:pPr>
            <a:r>
              <a:rPr lang="en-GB" b="1" i="1" dirty="0"/>
              <a:t>Technician</a:t>
            </a:r>
          </a:p>
          <a:p>
            <a:pPr marL="642938" lvl="1" indent="-342900">
              <a:buFont typeface="+mj-lt"/>
              <a:buAutoNum type="arabicPeriod"/>
            </a:pPr>
            <a:r>
              <a:rPr lang="en-GB" i="1" dirty="0"/>
              <a:t>Administrative staff</a:t>
            </a:r>
          </a:p>
          <a:p>
            <a:pPr>
              <a:buNone/>
            </a:pPr>
            <a:r>
              <a:rPr lang="en-GB" dirty="0"/>
              <a:t>are calculated on unit costs per day</a:t>
            </a:r>
          </a:p>
        </p:txBody>
      </p:sp>
      <p:sp>
        <p:nvSpPr>
          <p:cNvPr id="3" name="Foliennummernplatzhalter 2"/>
          <p:cNvSpPr>
            <a:spLocks noGrp="1"/>
          </p:cNvSpPr>
          <p:nvPr>
            <p:ph type="sldNum" sz="quarter" idx="4294967295"/>
          </p:nvPr>
        </p:nvSpPr>
        <p:spPr/>
        <p:txBody>
          <a:bodyPr/>
          <a:lstStyle/>
          <a:p>
            <a:fld id="{EBEFDD8C-C219-814E-BE12-D74F46A2A437}" type="slidenum">
              <a:rPr lang="en-GB" smtClean="0"/>
              <a:t>12</a:t>
            </a:fld>
            <a:endParaRPr lang="en-GB"/>
          </a:p>
        </p:txBody>
      </p:sp>
      <p:sp>
        <p:nvSpPr>
          <p:cNvPr id="4" name="Titel 3"/>
          <p:cNvSpPr>
            <a:spLocks noGrp="1"/>
          </p:cNvSpPr>
          <p:nvPr>
            <p:ph type="title"/>
          </p:nvPr>
        </p:nvSpPr>
        <p:spPr>
          <a:xfrm>
            <a:off x="1137398" y="908444"/>
            <a:ext cx="7008019" cy="857250"/>
          </a:xfrm>
        </p:spPr>
        <p:txBody>
          <a:bodyPr>
            <a:normAutofit/>
          </a:bodyPr>
          <a:lstStyle/>
          <a:p>
            <a:r>
              <a:rPr lang="en-GB" cap="all" dirty="0">
                <a:solidFill>
                  <a:srgbClr val="000000"/>
                </a:solidFill>
              </a:rPr>
              <a:t>Intellectual Outputs (1)</a:t>
            </a:r>
          </a:p>
        </p:txBody>
      </p:sp>
    </p:spTree>
    <p:extLst>
      <p:ext uri="{BB962C8B-B14F-4D97-AF65-F5344CB8AC3E}">
        <p14:creationId xmlns:p14="http://schemas.microsoft.com/office/powerpoint/2010/main" val="2960040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p:txBody>
          <a:bodyPr/>
          <a:lstStyle/>
          <a:p>
            <a:fld id="{EBEFDD8C-C219-814E-BE12-D74F46A2A437}" type="slidenum">
              <a:rPr lang="en-GB" smtClean="0"/>
              <a:t>13</a:t>
            </a:fld>
            <a:endParaRPr lang="en-GB"/>
          </a:p>
        </p:txBody>
      </p:sp>
      <p:sp>
        <p:nvSpPr>
          <p:cNvPr id="27" name="Inhaltsplatzhalter 2"/>
          <p:cNvSpPr txBox="1">
            <a:spLocks/>
          </p:cNvSpPr>
          <p:nvPr/>
        </p:nvSpPr>
        <p:spPr>
          <a:xfrm>
            <a:off x="1524000" y="2349166"/>
            <a:ext cx="9144000" cy="3035716"/>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You provide evidence about the working days with your time sheets! –</a:t>
            </a:r>
          </a:p>
          <a:p>
            <a:pPr marL="0" indent="0" algn="ctr">
              <a:buNone/>
            </a:pPr>
            <a:endParaRPr lang="en-US" sz="2000" dirty="0"/>
          </a:p>
          <a:p>
            <a:pPr marL="0" indent="0" algn="ctr">
              <a:buNone/>
            </a:pPr>
            <a:r>
              <a:rPr lang="en-US" sz="2000" dirty="0"/>
              <a:t>Use the PROM TOOL!</a:t>
            </a:r>
          </a:p>
          <a:p>
            <a:pPr marL="0" indent="0" algn="ctr">
              <a:buNone/>
            </a:pPr>
            <a:endParaRPr lang="en-US" sz="2000" dirty="0"/>
          </a:p>
          <a:p>
            <a:pPr marL="0" indent="0" algn="ctr">
              <a:buNone/>
            </a:pPr>
            <a:endParaRPr lang="en-US" sz="2000" dirty="0"/>
          </a:p>
          <a:p>
            <a:pPr marL="0" indent="0" algn="ctr">
              <a:buNone/>
            </a:pPr>
            <a:endParaRPr lang="en-US" sz="2000" i="1" dirty="0"/>
          </a:p>
          <a:p>
            <a:pPr marL="0" indent="0" algn="ctr">
              <a:buNone/>
            </a:pPr>
            <a:r>
              <a:rPr lang="en-US" sz="2000" i="1" dirty="0"/>
              <a:t>Please make sure that you do not claim more or less days than granted!</a:t>
            </a:r>
          </a:p>
        </p:txBody>
      </p:sp>
      <p:sp>
        <p:nvSpPr>
          <p:cNvPr id="5" name="Rechteck 4"/>
          <p:cNvSpPr/>
          <p:nvPr/>
        </p:nvSpPr>
        <p:spPr>
          <a:xfrm>
            <a:off x="4089384" y="3551673"/>
            <a:ext cx="4097660" cy="523220"/>
          </a:xfrm>
          <a:prstGeom prst="rect">
            <a:avLst/>
          </a:prstGeom>
        </p:spPr>
        <p:txBody>
          <a:bodyPr wrap="none">
            <a:spAutoFit/>
          </a:bodyPr>
          <a:lstStyle/>
          <a:p>
            <a:r>
              <a:rPr lang="de-DE" sz="2800" dirty="0">
                <a:solidFill>
                  <a:srgbClr val="002060"/>
                </a:solidFill>
              </a:rPr>
              <a:t>http://prom.eduproject.eu/</a:t>
            </a:r>
          </a:p>
        </p:txBody>
      </p:sp>
      <p:sp>
        <p:nvSpPr>
          <p:cNvPr id="7" name="Titel 3"/>
          <p:cNvSpPr>
            <a:spLocks noGrp="1"/>
          </p:cNvSpPr>
          <p:nvPr>
            <p:ph type="title"/>
          </p:nvPr>
        </p:nvSpPr>
        <p:spPr>
          <a:xfrm>
            <a:off x="1179025" y="890663"/>
            <a:ext cx="7008019" cy="857250"/>
          </a:xfrm>
        </p:spPr>
        <p:txBody>
          <a:bodyPr>
            <a:normAutofit/>
          </a:bodyPr>
          <a:lstStyle/>
          <a:p>
            <a:r>
              <a:rPr lang="en-GB" cap="all" dirty="0">
                <a:solidFill>
                  <a:srgbClr val="000000"/>
                </a:solidFill>
              </a:rPr>
              <a:t>Intellectual Outputs (2)</a:t>
            </a:r>
          </a:p>
        </p:txBody>
      </p:sp>
    </p:spTree>
    <p:extLst>
      <p:ext uri="{BB962C8B-B14F-4D97-AF65-F5344CB8AC3E}">
        <p14:creationId xmlns:p14="http://schemas.microsoft.com/office/powerpoint/2010/main" val="155274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43000" y="1987684"/>
            <a:ext cx="9905999" cy="3541714"/>
          </a:xfrm>
        </p:spPr>
        <p:txBody>
          <a:bodyPr>
            <a:normAutofit/>
          </a:bodyPr>
          <a:lstStyle/>
          <a:p>
            <a:pPr>
              <a:buNone/>
            </a:pPr>
            <a:r>
              <a:rPr lang="en-GB" b="1" dirty="0">
                <a:solidFill>
                  <a:srgbClr val="5D5A98"/>
                </a:solidFill>
              </a:rPr>
              <a:t>Documentation of staff costs</a:t>
            </a:r>
          </a:p>
          <a:p>
            <a:pPr lvl="1" indent="-342900">
              <a:buFont typeface="+mj-lt"/>
              <a:buAutoNum type="arabicPeriod"/>
            </a:pPr>
            <a:r>
              <a:rPr lang="en-GB" sz="1800" b="1" dirty="0"/>
              <a:t>Timesheets </a:t>
            </a:r>
          </a:p>
          <a:p>
            <a:pPr lvl="1" indent="-342900">
              <a:buFont typeface="+mj-lt"/>
              <a:buAutoNum type="arabicPeriod"/>
            </a:pPr>
            <a:r>
              <a:rPr lang="en-GB" sz="1800" dirty="0">
                <a:solidFill>
                  <a:schemeClr val="bg1">
                    <a:lumMod val="65000"/>
                  </a:schemeClr>
                </a:solidFill>
              </a:rPr>
              <a:t>Payslips </a:t>
            </a:r>
          </a:p>
          <a:p>
            <a:pPr lvl="1" indent="-342900">
              <a:buFont typeface="+mj-lt"/>
              <a:buAutoNum type="arabicPeriod"/>
            </a:pPr>
            <a:r>
              <a:rPr lang="en-GB" sz="1800" dirty="0">
                <a:solidFill>
                  <a:schemeClr val="bg1">
                    <a:lumMod val="65000"/>
                  </a:schemeClr>
                </a:solidFill>
              </a:rPr>
              <a:t>Staff employment contracts</a:t>
            </a:r>
          </a:p>
          <a:p>
            <a:pPr>
              <a:buNone/>
            </a:pPr>
            <a:endParaRPr lang="en-GB" dirty="0">
              <a:solidFill>
                <a:schemeClr val="bg1">
                  <a:lumMod val="65000"/>
                </a:schemeClr>
              </a:solidFill>
            </a:endParaRPr>
          </a:p>
          <a:p>
            <a:pPr>
              <a:buNone/>
            </a:pPr>
            <a:r>
              <a:rPr lang="en-GB" b="1" dirty="0">
                <a:solidFill>
                  <a:srgbClr val="5D5A98"/>
                </a:solidFill>
              </a:rPr>
              <a:t>Additional documentation (in your own project folder)</a:t>
            </a:r>
          </a:p>
          <a:p>
            <a:pPr marL="642938" lvl="1" indent="-342900">
              <a:buFont typeface="+mj-lt"/>
              <a:buAutoNum type="arabicPeriod"/>
            </a:pPr>
            <a:r>
              <a:rPr lang="en-GB" sz="1800" dirty="0"/>
              <a:t>Invoices (for example: boarding passes, accommodation invoice etc.)</a:t>
            </a:r>
          </a:p>
          <a:p>
            <a:pPr marL="642938" lvl="1" indent="-342900">
              <a:buFont typeface="+mj-lt"/>
              <a:buAutoNum type="arabicPeriod"/>
            </a:pPr>
            <a:r>
              <a:rPr lang="en-GB" sz="1800" dirty="0"/>
              <a:t>Proof of payment </a:t>
            </a:r>
          </a:p>
          <a:p>
            <a:pPr marL="642938" lvl="1" indent="-342900">
              <a:buFont typeface="+mj-lt"/>
              <a:buAutoNum type="arabicPeriod"/>
            </a:pPr>
            <a:r>
              <a:rPr lang="en-GB" sz="1800" dirty="0"/>
              <a:t>Receipts for costs incurred (for example: printing costs for dissemination material, hosting partner meeting etc.)</a:t>
            </a:r>
          </a:p>
        </p:txBody>
      </p:sp>
      <p:sp>
        <p:nvSpPr>
          <p:cNvPr id="3" name="Foliennummernplatzhalter 2"/>
          <p:cNvSpPr>
            <a:spLocks noGrp="1"/>
          </p:cNvSpPr>
          <p:nvPr>
            <p:ph type="sldNum" sz="quarter" idx="4294967295"/>
          </p:nvPr>
        </p:nvSpPr>
        <p:spPr/>
        <p:txBody>
          <a:bodyPr/>
          <a:lstStyle/>
          <a:p>
            <a:fld id="{EBEFDD8C-C219-814E-BE12-D74F46A2A437}" type="slidenum">
              <a:rPr lang="en-GB" smtClean="0"/>
              <a:t>14</a:t>
            </a:fld>
            <a:endParaRPr lang="en-GB"/>
          </a:p>
        </p:txBody>
      </p:sp>
      <p:sp>
        <p:nvSpPr>
          <p:cNvPr id="5" name="Titel 3"/>
          <p:cNvSpPr txBox="1">
            <a:spLocks/>
          </p:cNvSpPr>
          <p:nvPr/>
        </p:nvSpPr>
        <p:spPr>
          <a:xfrm>
            <a:off x="1143000" y="973604"/>
            <a:ext cx="7008019"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nSpc>
                <a:spcPct val="85000"/>
              </a:lnSpc>
            </a:pPr>
            <a:r>
              <a:rPr lang="en-GB" sz="3200" b="1" spc="-50" dirty="0">
                <a:solidFill>
                  <a:srgbClr val="000000"/>
                </a:solidFill>
              </a:rPr>
              <a:t>Intellectual Outputs (3)</a:t>
            </a:r>
          </a:p>
        </p:txBody>
      </p:sp>
    </p:spTree>
    <p:extLst>
      <p:ext uri="{BB962C8B-B14F-4D97-AF65-F5344CB8AC3E}">
        <p14:creationId xmlns:p14="http://schemas.microsoft.com/office/powerpoint/2010/main" val="280892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627869" y="2014393"/>
            <a:ext cx="9033996" cy="3462300"/>
          </a:xfrm>
        </p:spPr>
        <p:txBody>
          <a:bodyPr>
            <a:normAutofit/>
          </a:bodyPr>
          <a:lstStyle/>
          <a:p>
            <a:pPr>
              <a:buNone/>
            </a:pPr>
            <a:r>
              <a:rPr lang="en-GB" b="1" dirty="0">
                <a:solidFill>
                  <a:srgbClr val="5D5A98"/>
                </a:solidFill>
              </a:rPr>
              <a:t>Transnational Project Meetings costs… </a:t>
            </a:r>
          </a:p>
          <a:p>
            <a:r>
              <a:rPr lang="en-GB" dirty="0"/>
              <a:t>are calculated on a unit cost basis according to the </a:t>
            </a:r>
            <a:r>
              <a:rPr lang="en-GB" b="1" dirty="0"/>
              <a:t>distance</a:t>
            </a:r>
            <a:r>
              <a:rPr lang="en-GB" dirty="0"/>
              <a:t> of travel per meeting</a:t>
            </a:r>
          </a:p>
          <a:p>
            <a:pPr lvl="1">
              <a:buFont typeface="Wingdings" charset="2"/>
              <a:buChar char="Ø"/>
            </a:pPr>
            <a:r>
              <a:rPr lang="en-GB" dirty="0"/>
              <a:t>Online distance calculator </a:t>
            </a:r>
            <a:br>
              <a:rPr lang="en-GB" dirty="0"/>
            </a:br>
            <a:r>
              <a:rPr lang="en-GB" dirty="0"/>
              <a:t>http://ec.europa.eu/programmes/erasmus-plus/resources_en#tab-1-4</a:t>
            </a:r>
          </a:p>
          <a:p>
            <a:r>
              <a:rPr lang="en-GB" dirty="0"/>
              <a:t>are based on the place of </a:t>
            </a:r>
            <a:r>
              <a:rPr lang="en-GB" b="1" dirty="0"/>
              <a:t>origin</a:t>
            </a:r>
            <a:r>
              <a:rPr lang="en-GB" dirty="0"/>
              <a:t> and the place of the meeting </a:t>
            </a:r>
            <a:r>
              <a:rPr lang="en-GB" b="1" dirty="0"/>
              <a:t>venue </a:t>
            </a:r>
          </a:p>
          <a:p>
            <a:r>
              <a:rPr lang="en-GB" dirty="0"/>
              <a:t>needs to have a </a:t>
            </a:r>
            <a:r>
              <a:rPr lang="en-GB" b="1" dirty="0"/>
              <a:t>direct link to project meetings</a:t>
            </a:r>
          </a:p>
          <a:p>
            <a:pPr>
              <a:buNone/>
            </a:pPr>
            <a:r>
              <a:rPr lang="en-GB" b="1" dirty="0"/>
              <a:t> </a:t>
            </a:r>
          </a:p>
        </p:txBody>
      </p:sp>
      <p:sp>
        <p:nvSpPr>
          <p:cNvPr id="3" name="Foliennummernplatzhalter 2"/>
          <p:cNvSpPr>
            <a:spLocks noGrp="1"/>
          </p:cNvSpPr>
          <p:nvPr>
            <p:ph type="sldNum" sz="quarter" idx="4294967295"/>
          </p:nvPr>
        </p:nvSpPr>
        <p:spPr/>
        <p:txBody>
          <a:bodyPr/>
          <a:lstStyle/>
          <a:p>
            <a:fld id="{EBEFDD8C-C219-814E-BE12-D74F46A2A437}" type="slidenum">
              <a:rPr lang="en-GB" smtClean="0"/>
              <a:t>15</a:t>
            </a:fld>
            <a:endParaRPr lang="en-GB"/>
          </a:p>
        </p:txBody>
      </p:sp>
      <p:sp>
        <p:nvSpPr>
          <p:cNvPr id="4" name="Titel 3"/>
          <p:cNvSpPr>
            <a:spLocks noGrp="1"/>
          </p:cNvSpPr>
          <p:nvPr>
            <p:ph type="title"/>
          </p:nvPr>
        </p:nvSpPr>
        <p:spPr>
          <a:xfrm>
            <a:off x="1166230" y="952682"/>
            <a:ext cx="7008019" cy="857250"/>
          </a:xfrm>
        </p:spPr>
        <p:txBody>
          <a:bodyPr/>
          <a:lstStyle/>
          <a:p>
            <a:r>
              <a:rPr lang="en-GB" dirty="0">
                <a:solidFill>
                  <a:schemeClr val="tx1"/>
                </a:solidFill>
              </a:rPr>
              <a:t>Travel costs (1)</a:t>
            </a:r>
          </a:p>
        </p:txBody>
      </p:sp>
    </p:spTree>
    <p:extLst>
      <p:ext uri="{BB962C8B-B14F-4D97-AF65-F5344CB8AC3E}">
        <p14:creationId xmlns:p14="http://schemas.microsoft.com/office/powerpoint/2010/main" val="2910608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634004" y="2208350"/>
            <a:ext cx="9033996" cy="3462300"/>
          </a:xfrm>
        </p:spPr>
        <p:txBody>
          <a:bodyPr>
            <a:normAutofit/>
          </a:bodyPr>
          <a:lstStyle/>
          <a:p>
            <a:pPr>
              <a:buNone/>
            </a:pPr>
            <a:r>
              <a:rPr lang="en-GB" b="1" dirty="0">
                <a:solidFill>
                  <a:srgbClr val="5D5A98"/>
                </a:solidFill>
              </a:rPr>
              <a:t>Transnational Project Meetings costs… </a:t>
            </a:r>
          </a:p>
          <a:p>
            <a:pPr>
              <a:buNone/>
            </a:pPr>
            <a:r>
              <a:rPr lang="en-GB" b="1" dirty="0"/>
              <a:t>575,00 € 	per person	distance 	100-1999km</a:t>
            </a:r>
          </a:p>
          <a:p>
            <a:pPr>
              <a:buNone/>
            </a:pPr>
            <a:r>
              <a:rPr lang="en-GB" b="1" dirty="0"/>
              <a:t>760,00 €	per person	distance	&gt;= 2000km </a:t>
            </a:r>
          </a:p>
          <a:p>
            <a:pPr>
              <a:buNone/>
            </a:pPr>
            <a:endParaRPr lang="en-GB" b="1" dirty="0"/>
          </a:p>
          <a:p>
            <a:pPr>
              <a:buNone/>
            </a:pPr>
            <a:r>
              <a:rPr lang="en-GB" b="1" dirty="0"/>
              <a:t>Make sure that you have the correct number of participants.</a:t>
            </a:r>
          </a:p>
        </p:txBody>
      </p:sp>
      <p:sp>
        <p:nvSpPr>
          <p:cNvPr id="3" name="Foliennummernplatzhalter 2"/>
          <p:cNvSpPr>
            <a:spLocks noGrp="1"/>
          </p:cNvSpPr>
          <p:nvPr>
            <p:ph type="sldNum" sz="quarter" idx="4294967295"/>
          </p:nvPr>
        </p:nvSpPr>
        <p:spPr/>
        <p:txBody>
          <a:bodyPr/>
          <a:lstStyle/>
          <a:p>
            <a:fld id="{EBEFDD8C-C219-814E-BE12-D74F46A2A437}" type="slidenum">
              <a:rPr lang="en-GB" smtClean="0"/>
              <a:t>16</a:t>
            </a:fld>
            <a:endParaRPr lang="en-GB"/>
          </a:p>
        </p:txBody>
      </p:sp>
      <p:sp>
        <p:nvSpPr>
          <p:cNvPr id="5" name="Titel 3"/>
          <p:cNvSpPr txBox="1">
            <a:spLocks/>
          </p:cNvSpPr>
          <p:nvPr/>
        </p:nvSpPr>
        <p:spPr>
          <a:xfrm>
            <a:off x="1092466" y="990590"/>
            <a:ext cx="7008019"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dirty="0"/>
              <a:t>Travel costs (2)</a:t>
            </a:r>
          </a:p>
        </p:txBody>
      </p:sp>
    </p:spTree>
    <p:extLst>
      <p:ext uri="{BB962C8B-B14F-4D97-AF65-F5344CB8AC3E}">
        <p14:creationId xmlns:p14="http://schemas.microsoft.com/office/powerpoint/2010/main" val="415394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833080" y="1847218"/>
            <a:ext cx="9905999" cy="4493276"/>
          </a:xfrm>
        </p:spPr>
        <p:txBody>
          <a:bodyPr>
            <a:normAutofit fontScale="92500" lnSpcReduction="10000"/>
          </a:bodyPr>
          <a:lstStyle/>
          <a:p>
            <a:pPr>
              <a:buNone/>
            </a:pPr>
            <a:r>
              <a:rPr lang="en-GB" b="1" dirty="0">
                <a:solidFill>
                  <a:srgbClr val="5D5A98"/>
                </a:solidFill>
              </a:rPr>
              <a:t>Documentation</a:t>
            </a:r>
          </a:p>
          <a:p>
            <a:pPr>
              <a:buFont typeface="+mj-lt"/>
              <a:buAutoNum type="arabicPeriod"/>
            </a:pPr>
            <a:r>
              <a:rPr lang="en-GB" b="1" dirty="0"/>
              <a:t>Certificate/declaration of attendance </a:t>
            </a:r>
          </a:p>
          <a:p>
            <a:pPr>
              <a:buNone/>
            </a:pPr>
            <a:r>
              <a:rPr lang="en-GB" b="1" dirty="0"/>
              <a:t>	</a:t>
            </a:r>
            <a:r>
              <a:rPr lang="en-GB" dirty="0"/>
              <a:t>The hosting institution has to provide the participants with a</a:t>
            </a:r>
            <a:br>
              <a:rPr lang="en-GB" dirty="0"/>
            </a:br>
            <a:r>
              <a:rPr lang="en-GB" dirty="0"/>
              <a:t>certificate/declaration of attendance signed by the hosting organisation </a:t>
            </a:r>
          </a:p>
          <a:p>
            <a:pPr>
              <a:buNone/>
            </a:pPr>
            <a:r>
              <a:rPr lang="en-GB" dirty="0"/>
              <a:t>	</a:t>
            </a:r>
            <a:r>
              <a:rPr lang="en-GB" b="1" i="1" dirty="0">
                <a:sym typeface="Wingdings"/>
              </a:rPr>
              <a:t> Template will be available on the project website</a:t>
            </a:r>
          </a:p>
          <a:p>
            <a:pPr>
              <a:buNone/>
            </a:pPr>
            <a:r>
              <a:rPr lang="en-GB" b="1" i="1" dirty="0">
                <a:sym typeface="Wingdings"/>
              </a:rPr>
              <a:t>	 Please provide us with a scanned version</a:t>
            </a:r>
          </a:p>
          <a:p>
            <a:pPr>
              <a:buNone/>
            </a:pPr>
            <a:endParaRPr lang="en-GB" dirty="0"/>
          </a:p>
          <a:p>
            <a:pPr>
              <a:buFont typeface="+mj-lt"/>
              <a:buAutoNum type="arabicPeriod" startAt="2"/>
            </a:pPr>
            <a:r>
              <a:rPr lang="en-GB" b="1" dirty="0"/>
              <a:t>Travel cost invoices (in your own folder)</a:t>
            </a:r>
          </a:p>
          <a:p>
            <a:pPr lvl="1">
              <a:buFont typeface="Arial"/>
              <a:buChar char="•"/>
            </a:pPr>
            <a:r>
              <a:rPr lang="en-GB" sz="2400" dirty="0"/>
              <a:t>Flight invoices, boarding passes</a:t>
            </a:r>
          </a:p>
          <a:p>
            <a:pPr lvl="1">
              <a:buFont typeface="Arial"/>
              <a:buChar char="•"/>
            </a:pPr>
            <a:r>
              <a:rPr lang="en-GB" sz="2400" dirty="0"/>
              <a:t>accommodation invoices </a:t>
            </a:r>
          </a:p>
          <a:p>
            <a:pPr lvl="1">
              <a:buFont typeface="Arial"/>
              <a:buChar char="•"/>
            </a:pPr>
            <a:r>
              <a:rPr lang="en-GB" sz="2400" dirty="0"/>
              <a:t>Taxi, train, car hire and/or bus receipts</a:t>
            </a:r>
          </a:p>
          <a:p>
            <a:pPr lvl="1">
              <a:buFont typeface="Arial"/>
              <a:buChar char="•"/>
            </a:pPr>
            <a:r>
              <a:rPr lang="en-GB" sz="2400" dirty="0"/>
              <a:t>Mileage costs at a maximum rate of 0.22 cent per km</a:t>
            </a:r>
          </a:p>
        </p:txBody>
      </p:sp>
      <p:sp>
        <p:nvSpPr>
          <p:cNvPr id="3" name="Foliennummernplatzhalter 2"/>
          <p:cNvSpPr>
            <a:spLocks noGrp="1"/>
          </p:cNvSpPr>
          <p:nvPr>
            <p:ph type="sldNum" sz="quarter" idx="4294967295"/>
          </p:nvPr>
        </p:nvSpPr>
        <p:spPr/>
        <p:txBody>
          <a:bodyPr/>
          <a:lstStyle/>
          <a:p>
            <a:fld id="{EBEFDD8C-C219-814E-BE12-D74F46A2A437}" type="slidenum">
              <a:rPr lang="en-GB" smtClean="0"/>
              <a:t>17</a:t>
            </a:fld>
            <a:endParaRPr lang="en-GB"/>
          </a:p>
        </p:txBody>
      </p:sp>
      <p:sp>
        <p:nvSpPr>
          <p:cNvPr id="6" name="Titel 3"/>
          <p:cNvSpPr>
            <a:spLocks noGrp="1"/>
          </p:cNvSpPr>
          <p:nvPr>
            <p:ph type="title"/>
          </p:nvPr>
        </p:nvSpPr>
        <p:spPr>
          <a:xfrm>
            <a:off x="1169007" y="870677"/>
            <a:ext cx="7008019" cy="857250"/>
          </a:xfrm>
        </p:spPr>
        <p:txBody>
          <a:bodyPr/>
          <a:lstStyle/>
          <a:p>
            <a:r>
              <a:rPr lang="en-GB" dirty="0">
                <a:solidFill>
                  <a:schemeClr val="tx1"/>
                </a:solidFill>
              </a:rPr>
              <a:t>Travel costs (3)</a:t>
            </a:r>
          </a:p>
        </p:txBody>
      </p:sp>
    </p:spTree>
    <p:extLst>
      <p:ext uri="{BB962C8B-B14F-4D97-AF65-F5344CB8AC3E}">
        <p14:creationId xmlns:p14="http://schemas.microsoft.com/office/powerpoint/2010/main" val="794703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BF7E3-BD8B-4CD8-8DE8-6FDBC37E3EEE}"/>
              </a:ext>
            </a:extLst>
          </p:cNvPr>
          <p:cNvSpPr txBox="1">
            <a:spLocks/>
          </p:cNvSpPr>
          <p:nvPr/>
        </p:nvSpPr>
        <p:spPr>
          <a:xfrm>
            <a:off x="961863" y="3489548"/>
            <a:ext cx="10363200" cy="13620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a:t>Part II - Financial Reporting</a:t>
            </a:r>
            <a:endParaRPr lang="en-GB" dirty="0"/>
          </a:p>
        </p:txBody>
      </p:sp>
    </p:spTree>
    <p:extLst>
      <p:ext uri="{BB962C8B-B14F-4D97-AF65-F5344CB8AC3E}">
        <p14:creationId xmlns:p14="http://schemas.microsoft.com/office/powerpoint/2010/main" val="183477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1624821" y="1813791"/>
            <a:ext cx="9905999" cy="3541714"/>
          </a:xfrm>
        </p:spPr>
        <p:txBody>
          <a:bodyPr>
            <a:noAutofit/>
          </a:bodyPr>
          <a:lstStyle/>
          <a:p>
            <a:pPr>
              <a:buNone/>
            </a:pPr>
            <a:r>
              <a:rPr lang="en-US" sz="2000" b="1" dirty="0">
                <a:solidFill>
                  <a:srgbClr val="5D5A98"/>
                </a:solidFill>
              </a:rPr>
              <a:t>Please…</a:t>
            </a:r>
          </a:p>
          <a:p>
            <a:r>
              <a:rPr lang="en-US" sz="2000" dirty="0"/>
              <a:t>provide all financial and supporting documents every</a:t>
            </a:r>
            <a:br>
              <a:rPr lang="en-US" sz="2000" dirty="0"/>
            </a:br>
            <a:r>
              <a:rPr lang="en-US" sz="2000" dirty="0"/>
              <a:t>4 months (first year) and every 3 months (second year). </a:t>
            </a:r>
          </a:p>
          <a:p>
            <a:r>
              <a:rPr lang="en-US" sz="2000" dirty="0">
                <a:sym typeface="Wingdings"/>
              </a:rPr>
              <a:t>use the PROM Tool to create your financial documentation.</a:t>
            </a:r>
          </a:p>
          <a:p>
            <a:pPr>
              <a:buFont typeface="Arial" panose="020B0604020202020204" pitchFamily="34" charset="0"/>
              <a:buChar char="•"/>
            </a:pPr>
            <a:r>
              <a:rPr lang="en-US" sz="2000" b="1" i="1" dirty="0">
                <a:sym typeface="Wingdings"/>
              </a:rPr>
              <a:t>stick on the working days per Intellectual Output and staff category.</a:t>
            </a:r>
            <a:endParaRPr lang="en-US" sz="2000" b="1" i="1" dirty="0"/>
          </a:p>
          <a:p>
            <a:pPr>
              <a:buFont typeface="Arial" panose="020B0604020202020204" pitchFamily="34" charset="0"/>
              <a:buChar char="•"/>
            </a:pPr>
            <a:r>
              <a:rPr lang="en-US" sz="2000" dirty="0"/>
              <a:t>create one timesheet per month.</a:t>
            </a:r>
          </a:p>
          <a:p>
            <a:pPr>
              <a:buFont typeface="Arial" panose="020B0604020202020204" pitchFamily="34" charset="0"/>
              <a:buChar char="•"/>
            </a:pPr>
            <a:r>
              <a:rPr lang="en-US" sz="2000" dirty="0"/>
              <a:t>ensure that you only report one staff category per month.</a:t>
            </a:r>
          </a:p>
          <a:p>
            <a:pPr>
              <a:buFont typeface="Arial" panose="020B0604020202020204" pitchFamily="34" charset="0"/>
              <a:buChar char="•"/>
            </a:pPr>
            <a:r>
              <a:rPr lang="en-US" sz="2000" dirty="0"/>
              <a:t>don`t report Saturdays, Sundays, holidays and sick days. </a:t>
            </a:r>
          </a:p>
          <a:p>
            <a:pPr>
              <a:buFont typeface="Arial" panose="020B0604020202020204" pitchFamily="34" charset="0"/>
              <a:buChar char="•"/>
            </a:pPr>
            <a:r>
              <a:rPr lang="en-US" sz="2000" dirty="0"/>
              <a:t>sign timesheets for </a:t>
            </a:r>
            <a:r>
              <a:rPr lang="en-US" sz="2000" b="1" dirty="0"/>
              <a:t>every month</a:t>
            </a:r>
            <a:r>
              <a:rPr lang="en-US" sz="2000" dirty="0"/>
              <a:t>.</a:t>
            </a:r>
          </a:p>
          <a:p>
            <a:pPr>
              <a:buFont typeface="Arial" panose="020B0604020202020204" pitchFamily="34" charset="0"/>
              <a:buChar char="•"/>
            </a:pPr>
            <a:r>
              <a:rPr lang="en-US" sz="2000" dirty="0"/>
              <a:t>send all documents of a reporting period in one package via e-mail and</a:t>
            </a:r>
            <a:br>
              <a:rPr lang="en-US" sz="2000" dirty="0"/>
            </a:br>
            <a:r>
              <a:rPr lang="en-US" sz="2000" dirty="0"/>
              <a:t>the originals via post.</a:t>
            </a:r>
          </a:p>
          <a:p>
            <a:endParaRPr lang="de-DE" sz="2000" dirty="0"/>
          </a:p>
        </p:txBody>
      </p:sp>
      <p:sp>
        <p:nvSpPr>
          <p:cNvPr id="3" name="Foliennummernplatzhalter 2"/>
          <p:cNvSpPr>
            <a:spLocks noGrp="1"/>
          </p:cNvSpPr>
          <p:nvPr>
            <p:ph type="sldNum" sz="quarter" idx="4294967295"/>
          </p:nvPr>
        </p:nvSpPr>
        <p:spPr/>
        <p:txBody>
          <a:bodyPr/>
          <a:lstStyle/>
          <a:p>
            <a:fld id="{EBEFDD8C-C219-814E-BE12-D74F46A2A437}" type="slidenum">
              <a:rPr lang="de-DE" smtClean="0"/>
              <a:t>19</a:t>
            </a:fld>
            <a:endParaRPr lang="de-DE"/>
          </a:p>
        </p:txBody>
      </p:sp>
      <p:sp>
        <p:nvSpPr>
          <p:cNvPr id="2" name="Titel 1"/>
          <p:cNvSpPr>
            <a:spLocks noGrp="1"/>
          </p:cNvSpPr>
          <p:nvPr>
            <p:ph type="title"/>
          </p:nvPr>
        </p:nvSpPr>
        <p:spPr>
          <a:xfrm>
            <a:off x="1189816" y="853401"/>
            <a:ext cx="7008019" cy="857250"/>
          </a:xfrm>
        </p:spPr>
        <p:txBody>
          <a:bodyPr>
            <a:normAutofit/>
          </a:bodyPr>
          <a:lstStyle/>
          <a:p>
            <a:r>
              <a:rPr lang="en-US" dirty="0">
                <a:solidFill>
                  <a:srgbClr val="000000"/>
                </a:solidFill>
              </a:rPr>
              <a:t>Financial Reporting</a:t>
            </a:r>
            <a:endParaRPr lang="de-DE" dirty="0"/>
          </a:p>
        </p:txBody>
      </p:sp>
    </p:spTree>
    <p:extLst>
      <p:ext uri="{BB962C8B-B14F-4D97-AF65-F5344CB8AC3E}">
        <p14:creationId xmlns:p14="http://schemas.microsoft.com/office/powerpoint/2010/main" val="351373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r>
              <a:rPr lang="en-US" sz="2100" dirty="0"/>
              <a:t>Part I - General information</a:t>
            </a:r>
          </a:p>
          <a:p>
            <a:pPr>
              <a:buNone/>
            </a:pPr>
            <a:endParaRPr lang="en-US" sz="2100" dirty="0"/>
          </a:p>
          <a:p>
            <a:r>
              <a:rPr lang="en-US" sz="2100" dirty="0"/>
              <a:t>Part II - Financial reporting</a:t>
            </a:r>
          </a:p>
          <a:p>
            <a:endParaRPr lang="en-US" sz="2100" dirty="0"/>
          </a:p>
          <a:p>
            <a:r>
              <a:rPr lang="en-US" sz="2100" dirty="0"/>
              <a:t>Part III - The Project Management Tool – PROM</a:t>
            </a:r>
          </a:p>
        </p:txBody>
      </p:sp>
      <p:sp>
        <p:nvSpPr>
          <p:cNvPr id="3" name="Foliennummernplatzhalter 2"/>
          <p:cNvSpPr>
            <a:spLocks noGrp="1"/>
          </p:cNvSpPr>
          <p:nvPr>
            <p:ph type="sldNum" sz="quarter" idx="4294967295"/>
          </p:nvPr>
        </p:nvSpPr>
        <p:spPr/>
        <p:txBody>
          <a:bodyPr/>
          <a:lstStyle/>
          <a:p>
            <a:fld id="{EBEFDD8C-C219-814E-BE12-D74F46A2A437}" type="slidenum">
              <a:rPr lang="de-DE" smtClean="0"/>
              <a:t>2</a:t>
            </a:fld>
            <a:endParaRPr lang="de-DE"/>
          </a:p>
        </p:txBody>
      </p:sp>
      <p:sp>
        <p:nvSpPr>
          <p:cNvPr id="2" name="Titel 1"/>
          <p:cNvSpPr>
            <a:spLocks noGrp="1"/>
          </p:cNvSpPr>
          <p:nvPr>
            <p:ph type="title"/>
          </p:nvPr>
        </p:nvSpPr>
        <p:spPr>
          <a:xfrm>
            <a:off x="930729" y="657636"/>
            <a:ext cx="9197665" cy="599664"/>
          </a:xfrm>
        </p:spPr>
        <p:txBody>
          <a:bodyPr/>
          <a:lstStyle/>
          <a:p>
            <a:pPr algn="l"/>
            <a:r>
              <a:rPr lang="en-US" dirty="0">
                <a:solidFill>
                  <a:srgbClr val="000000"/>
                </a:solidFill>
              </a:rPr>
              <a:t>Overview</a:t>
            </a:r>
            <a:endParaRPr lang="de-DE" dirty="0"/>
          </a:p>
        </p:txBody>
      </p:sp>
    </p:spTree>
    <p:extLst>
      <p:ext uri="{BB962C8B-B14F-4D97-AF65-F5344CB8AC3E}">
        <p14:creationId xmlns:p14="http://schemas.microsoft.com/office/powerpoint/2010/main" val="2600735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D9539-E2CB-4700-BF68-46FE79974A1E}"/>
              </a:ext>
            </a:extLst>
          </p:cNvPr>
          <p:cNvSpPr txBox="1">
            <a:spLocks/>
          </p:cNvSpPr>
          <p:nvPr/>
        </p:nvSpPr>
        <p:spPr>
          <a:xfrm>
            <a:off x="1345391" y="3489548"/>
            <a:ext cx="9979672" cy="1362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a:t>Part III –</a:t>
            </a:r>
            <a:br>
              <a:rPr lang="de-DE"/>
            </a:br>
            <a:r>
              <a:rPr lang="de-DE"/>
              <a:t>The Project Management Tool - PROM</a:t>
            </a:r>
            <a:endParaRPr lang="en-GB" dirty="0"/>
          </a:p>
        </p:txBody>
      </p:sp>
    </p:spTree>
    <p:extLst>
      <p:ext uri="{BB962C8B-B14F-4D97-AF65-F5344CB8AC3E}">
        <p14:creationId xmlns:p14="http://schemas.microsoft.com/office/powerpoint/2010/main" val="250590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2555400" y="1552470"/>
            <a:ext cx="7081200" cy="3462300"/>
          </a:xfrm>
        </p:spPr>
        <p:txBody>
          <a:bodyPr/>
          <a:lstStyle/>
          <a:p>
            <a:endParaRPr lang="de-DE" dirty="0"/>
          </a:p>
          <a:p>
            <a:pPr>
              <a:buNone/>
            </a:pPr>
            <a:r>
              <a:rPr lang="en-GB" sz="2100" b="1" dirty="0"/>
              <a:t>The Login Area - </a:t>
            </a:r>
            <a:r>
              <a:rPr lang="en-GB" b="1" dirty="0"/>
              <a:t>http://</a:t>
            </a:r>
            <a:r>
              <a:rPr lang="en-GB" b="1" dirty="0" err="1"/>
              <a:t>eduproject.eu</a:t>
            </a:r>
            <a:r>
              <a:rPr lang="en-GB" b="1" dirty="0"/>
              <a:t>/prom/</a:t>
            </a:r>
            <a:r>
              <a:rPr lang="en-GB" b="1" dirty="0" err="1"/>
              <a:t>login.php</a:t>
            </a:r>
            <a:r>
              <a:rPr lang="en-GB" b="1" dirty="0"/>
              <a:t> </a:t>
            </a:r>
          </a:p>
          <a:p>
            <a:pPr>
              <a:buNone/>
            </a:pPr>
            <a:endParaRPr lang="de-DE" dirty="0"/>
          </a:p>
        </p:txBody>
      </p:sp>
      <p:sp>
        <p:nvSpPr>
          <p:cNvPr id="3" name="Foliennummernplatzhalter 2"/>
          <p:cNvSpPr>
            <a:spLocks noGrp="1"/>
          </p:cNvSpPr>
          <p:nvPr>
            <p:ph type="sldNum" sz="quarter" idx="4294967295"/>
          </p:nvPr>
        </p:nvSpPr>
        <p:spPr/>
        <p:txBody>
          <a:bodyPr/>
          <a:lstStyle/>
          <a:p>
            <a:fld id="{EBEFDD8C-C219-814E-BE12-D74F46A2A437}" type="slidenum">
              <a:rPr lang="de-DE" smtClean="0"/>
              <a:t>21</a:t>
            </a:fld>
            <a:endParaRPr lang="de-DE"/>
          </a:p>
        </p:txBody>
      </p:sp>
      <p:sp>
        <p:nvSpPr>
          <p:cNvPr id="6" name="Titel 5"/>
          <p:cNvSpPr>
            <a:spLocks noGrp="1"/>
          </p:cNvSpPr>
          <p:nvPr>
            <p:ph type="title"/>
          </p:nvPr>
        </p:nvSpPr>
        <p:spPr>
          <a:xfrm>
            <a:off x="1172514" y="940844"/>
            <a:ext cx="7660767" cy="857250"/>
          </a:xfrm>
        </p:spPr>
        <p:txBody>
          <a:bodyPr>
            <a:normAutofit/>
          </a:bodyPr>
          <a:lstStyle/>
          <a:p>
            <a:pPr algn="l"/>
            <a:r>
              <a:rPr lang="en-US" dirty="0">
                <a:solidFill>
                  <a:srgbClr val="000000"/>
                </a:solidFill>
              </a:rPr>
              <a:t>PROM – Project Management Tool</a:t>
            </a:r>
            <a:endParaRPr lang="de-DE" dirty="0"/>
          </a:p>
        </p:txBody>
      </p:sp>
      <p:pic>
        <p:nvPicPr>
          <p:cNvPr id="4" name="Grafik 3"/>
          <p:cNvPicPr>
            <a:picLocks noChangeAspect="1"/>
          </p:cNvPicPr>
          <p:nvPr/>
        </p:nvPicPr>
        <p:blipFill>
          <a:blip r:embed="rId2"/>
          <a:stretch>
            <a:fillRect/>
          </a:stretch>
        </p:blipFill>
        <p:spPr>
          <a:xfrm>
            <a:off x="2867487" y="2460966"/>
            <a:ext cx="5129767" cy="3779216"/>
          </a:xfrm>
          <a:prstGeom prst="rect">
            <a:avLst/>
          </a:prstGeom>
        </p:spPr>
      </p:pic>
    </p:spTree>
    <p:extLst>
      <p:ext uri="{BB962C8B-B14F-4D97-AF65-F5344CB8AC3E}">
        <p14:creationId xmlns:p14="http://schemas.microsoft.com/office/powerpoint/2010/main" val="1457075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202088" y="1778131"/>
            <a:ext cx="7081200" cy="3462300"/>
          </a:xfrm>
        </p:spPr>
        <p:txBody>
          <a:bodyPr/>
          <a:lstStyle/>
          <a:p>
            <a:pPr>
              <a:buNone/>
            </a:pPr>
            <a:endParaRPr lang="de-DE" dirty="0"/>
          </a:p>
          <a:p>
            <a:pPr>
              <a:buNone/>
            </a:pPr>
            <a:r>
              <a:rPr lang="en-US" b="1" dirty="0"/>
              <a:t>The PROM Start Page (1)</a:t>
            </a:r>
          </a:p>
          <a:p>
            <a:pPr>
              <a:buNone/>
            </a:pPr>
            <a:endParaRPr lang="de-DE" dirty="0"/>
          </a:p>
        </p:txBody>
      </p:sp>
      <p:sp>
        <p:nvSpPr>
          <p:cNvPr id="3" name="Foliennummernplatzhalter 2"/>
          <p:cNvSpPr>
            <a:spLocks noGrp="1"/>
          </p:cNvSpPr>
          <p:nvPr>
            <p:ph type="sldNum" sz="quarter" idx="4294967295"/>
          </p:nvPr>
        </p:nvSpPr>
        <p:spPr/>
        <p:txBody>
          <a:bodyPr/>
          <a:lstStyle/>
          <a:p>
            <a:fld id="{EBEFDD8C-C219-814E-BE12-D74F46A2A437}" type="slidenum">
              <a:rPr lang="de-DE" smtClean="0"/>
              <a:t>22</a:t>
            </a:fld>
            <a:endParaRPr lang="de-DE"/>
          </a:p>
        </p:txBody>
      </p:sp>
      <p:pic>
        <p:nvPicPr>
          <p:cNvPr id="2" name="Bild 1">
            <a:hlinkClick r:id="rId2"/>
          </p:cNvPr>
          <p:cNvPicPr>
            <a:picLocks noChangeAspect="1"/>
          </p:cNvPicPr>
          <p:nvPr/>
        </p:nvPicPr>
        <p:blipFill>
          <a:blip r:embed="rId3"/>
          <a:stretch>
            <a:fillRect/>
          </a:stretch>
        </p:blipFill>
        <p:spPr>
          <a:xfrm>
            <a:off x="3202088" y="2589552"/>
            <a:ext cx="5913000" cy="2804055"/>
          </a:xfrm>
          <a:prstGeom prst="rect">
            <a:avLst/>
          </a:prstGeom>
        </p:spPr>
      </p:pic>
      <p:sp>
        <p:nvSpPr>
          <p:cNvPr id="6" name="Titel 5"/>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3155232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207336" y="1727593"/>
            <a:ext cx="7081200" cy="3462300"/>
          </a:xfrm>
        </p:spPr>
        <p:txBody>
          <a:bodyPr/>
          <a:lstStyle/>
          <a:p>
            <a:pPr>
              <a:buNone/>
            </a:pPr>
            <a:endParaRPr lang="de-DE" dirty="0"/>
          </a:p>
          <a:p>
            <a:pPr>
              <a:buNone/>
            </a:pPr>
            <a:r>
              <a:rPr lang="en-US" b="1" dirty="0"/>
              <a:t>The PROM Start Page (2) – Set the project</a:t>
            </a:r>
          </a:p>
          <a:p>
            <a:pPr>
              <a:buNone/>
            </a:pPr>
            <a:endParaRPr lang="de-DE" dirty="0"/>
          </a:p>
        </p:txBody>
      </p:sp>
      <p:pic>
        <p:nvPicPr>
          <p:cNvPr id="6" name="Bild 5">
            <a:hlinkClick r:id="rId2"/>
          </p:cNvPr>
          <p:cNvPicPr>
            <a:picLocks noChangeAspect="1"/>
          </p:cNvPicPr>
          <p:nvPr/>
        </p:nvPicPr>
        <p:blipFill>
          <a:blip r:embed="rId3"/>
          <a:stretch>
            <a:fillRect/>
          </a:stretch>
        </p:blipFill>
        <p:spPr>
          <a:xfrm>
            <a:off x="3207336" y="2587316"/>
            <a:ext cx="5913000" cy="2801624"/>
          </a:xfrm>
          <a:prstGeom prst="rect">
            <a:avLst/>
          </a:prstGeom>
        </p:spPr>
      </p:pic>
      <p:sp>
        <p:nvSpPr>
          <p:cNvPr id="5" name="Titel 5">
            <a:extLst>
              <a:ext uri="{FF2B5EF4-FFF2-40B4-BE49-F238E27FC236}">
                <a16:creationId xmlns:a16="http://schemas.microsoft.com/office/drawing/2014/main" id="{48497E5D-5067-426F-B00B-9E5F9DCCA830}"/>
              </a:ext>
            </a:extLst>
          </p:cNvPr>
          <p:cNvSpPr>
            <a:spLocks noGrp="1"/>
          </p:cNvSpPr>
          <p:nvPr>
            <p:ph type="title"/>
          </p:nvPr>
        </p:nvSpPr>
        <p:spPr>
          <a:xfrm>
            <a:off x="1189607" y="870343"/>
            <a:ext cx="7710017" cy="857250"/>
          </a:xfrm>
        </p:spPr>
        <p:txBody>
          <a:bodyPr>
            <a:normAutofit/>
          </a:bodyPr>
          <a:lstStyle/>
          <a:p>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2580940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3207336" y="2594227"/>
            <a:ext cx="5913000" cy="2790197"/>
          </a:xfrm>
          <a:prstGeom prst="rect">
            <a:avLst/>
          </a:prstGeom>
        </p:spPr>
      </p:pic>
      <p:sp>
        <p:nvSpPr>
          <p:cNvPr id="7" name="Inhaltsplatzhalter 6"/>
          <p:cNvSpPr>
            <a:spLocks noGrp="1"/>
          </p:cNvSpPr>
          <p:nvPr>
            <p:ph idx="1"/>
          </p:nvPr>
        </p:nvSpPr>
        <p:spPr>
          <a:xfrm>
            <a:off x="3143019" y="1815499"/>
            <a:ext cx="7081200" cy="3462300"/>
          </a:xfrm>
        </p:spPr>
        <p:txBody>
          <a:bodyPr/>
          <a:lstStyle/>
          <a:p>
            <a:pPr>
              <a:buNone/>
            </a:pPr>
            <a:endParaRPr lang="de-DE" dirty="0"/>
          </a:p>
          <a:p>
            <a:pPr>
              <a:buNone/>
            </a:pPr>
            <a:r>
              <a:rPr lang="en-US" b="1" dirty="0"/>
              <a:t>The PROM Start Page (3) – Set the organization</a:t>
            </a:r>
          </a:p>
          <a:p>
            <a:pPr>
              <a:buNone/>
            </a:pPr>
            <a:endParaRPr lang="de-DE" dirty="0"/>
          </a:p>
        </p:txBody>
      </p:sp>
      <p:sp>
        <p:nvSpPr>
          <p:cNvPr id="8" name="Titel 5">
            <a:extLst>
              <a:ext uri="{FF2B5EF4-FFF2-40B4-BE49-F238E27FC236}">
                <a16:creationId xmlns:a16="http://schemas.microsoft.com/office/drawing/2014/main" id="{10021AA6-FEBE-458F-AB1A-1F6B0B79003A}"/>
              </a:ext>
            </a:extLst>
          </p:cNvPr>
          <p:cNvSpPr txBox="1">
            <a:spLocks/>
          </p:cNvSpPr>
          <p:nvPr/>
        </p:nvSpPr>
        <p:spPr>
          <a:xfrm>
            <a:off x="1189607" y="870343"/>
            <a:ext cx="7710017" cy="857250"/>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a:solidFill>
                  <a:srgbClr val="000000"/>
                </a:solidFill>
              </a:rPr>
              <a:t>PROM – Project Management Tool</a:t>
            </a:r>
            <a:endParaRPr lang="de-DE" sz="3200" b="1" dirty="0">
              <a:solidFill>
                <a:srgbClr val="000000"/>
              </a:solidFill>
            </a:endParaRPr>
          </a:p>
        </p:txBody>
      </p:sp>
    </p:spTree>
    <p:extLst>
      <p:ext uri="{BB962C8B-B14F-4D97-AF65-F5344CB8AC3E}">
        <p14:creationId xmlns:p14="http://schemas.microsoft.com/office/powerpoint/2010/main" val="3750996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3207336" y="2589607"/>
            <a:ext cx="5913000" cy="2794817"/>
          </a:xfrm>
          <a:prstGeom prst="rect">
            <a:avLst/>
          </a:prstGeom>
        </p:spPr>
      </p:pic>
      <p:sp>
        <p:nvSpPr>
          <p:cNvPr id="7" name="Inhaltsplatzhalter 6"/>
          <p:cNvSpPr>
            <a:spLocks noGrp="1"/>
          </p:cNvSpPr>
          <p:nvPr>
            <p:ph idx="1"/>
          </p:nvPr>
        </p:nvSpPr>
        <p:spPr>
          <a:xfrm>
            <a:off x="3207336" y="1801178"/>
            <a:ext cx="7761940" cy="3462300"/>
          </a:xfrm>
        </p:spPr>
        <p:txBody>
          <a:bodyPr/>
          <a:lstStyle/>
          <a:p>
            <a:pPr>
              <a:buNone/>
            </a:pPr>
            <a:endParaRPr lang="de-DE" dirty="0"/>
          </a:p>
          <a:p>
            <a:pPr>
              <a:buNone/>
            </a:pPr>
            <a:r>
              <a:rPr lang="en-US" b="1" dirty="0"/>
              <a:t>The PROM Start Page (4) – Set the staff member</a:t>
            </a:r>
          </a:p>
          <a:p>
            <a:pPr>
              <a:buNone/>
            </a:pPr>
            <a:endParaRPr lang="de-DE" dirty="0"/>
          </a:p>
        </p:txBody>
      </p:sp>
      <p:sp>
        <p:nvSpPr>
          <p:cNvPr id="5" name="Titel 5">
            <a:extLst>
              <a:ext uri="{FF2B5EF4-FFF2-40B4-BE49-F238E27FC236}">
                <a16:creationId xmlns:a16="http://schemas.microsoft.com/office/drawing/2014/main" id="{79FB0917-2A5B-4A0C-BF53-5117F0E3D2B0}"/>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1024551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3207336" y="2580369"/>
            <a:ext cx="5913000" cy="2804055"/>
          </a:xfrm>
          <a:prstGeom prst="rect">
            <a:avLst/>
          </a:prstGeom>
        </p:spPr>
      </p:pic>
      <p:sp>
        <p:nvSpPr>
          <p:cNvPr id="7" name="Inhaltsplatzhalter 6"/>
          <p:cNvSpPr>
            <a:spLocks noGrp="1"/>
          </p:cNvSpPr>
          <p:nvPr>
            <p:ph idx="1"/>
          </p:nvPr>
        </p:nvSpPr>
        <p:spPr>
          <a:xfrm>
            <a:off x="3207336" y="1791701"/>
            <a:ext cx="7081200" cy="3462300"/>
          </a:xfrm>
        </p:spPr>
        <p:txBody>
          <a:bodyPr/>
          <a:lstStyle/>
          <a:p>
            <a:pPr>
              <a:buNone/>
            </a:pPr>
            <a:endParaRPr lang="de-DE" dirty="0"/>
          </a:p>
          <a:p>
            <a:pPr>
              <a:buNone/>
            </a:pPr>
            <a:r>
              <a:rPr lang="en-US" b="1" dirty="0"/>
              <a:t>The PROM Start Page (5) – Start</a:t>
            </a:r>
          </a:p>
          <a:p>
            <a:pPr>
              <a:buNone/>
            </a:pPr>
            <a:endParaRPr lang="de-DE" dirty="0"/>
          </a:p>
        </p:txBody>
      </p:sp>
      <p:sp>
        <p:nvSpPr>
          <p:cNvPr id="9" name="Titel 5">
            <a:extLst>
              <a:ext uri="{FF2B5EF4-FFF2-40B4-BE49-F238E27FC236}">
                <a16:creationId xmlns:a16="http://schemas.microsoft.com/office/drawing/2014/main" id="{0CDD1B0C-1DA6-49B1-BE64-594AA856B4AF}"/>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673586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a:hlinkClick r:id="rId2"/>
          </p:cNvPr>
          <p:cNvPicPr>
            <a:picLocks noChangeAspect="1"/>
          </p:cNvPicPr>
          <p:nvPr/>
        </p:nvPicPr>
        <p:blipFill>
          <a:blip r:embed="rId3"/>
          <a:stretch>
            <a:fillRect/>
          </a:stretch>
        </p:blipFill>
        <p:spPr>
          <a:xfrm>
            <a:off x="3207336" y="2566968"/>
            <a:ext cx="5913000" cy="2806248"/>
          </a:xfrm>
          <a:prstGeom prst="rect">
            <a:avLst/>
          </a:prstGeom>
        </p:spPr>
      </p:pic>
      <p:sp>
        <p:nvSpPr>
          <p:cNvPr id="7" name="Inhaltsplatzhalter 6"/>
          <p:cNvSpPr>
            <a:spLocks noGrp="1"/>
          </p:cNvSpPr>
          <p:nvPr>
            <p:ph idx="1"/>
          </p:nvPr>
        </p:nvSpPr>
        <p:spPr>
          <a:xfrm>
            <a:off x="3207336" y="1727593"/>
            <a:ext cx="7081200" cy="3462300"/>
          </a:xfrm>
        </p:spPr>
        <p:txBody>
          <a:bodyPr/>
          <a:lstStyle/>
          <a:p>
            <a:pPr>
              <a:buNone/>
            </a:pPr>
            <a:endParaRPr lang="de-DE" dirty="0"/>
          </a:p>
          <a:p>
            <a:pPr>
              <a:buNone/>
            </a:pPr>
            <a:r>
              <a:rPr lang="en-US" b="1" dirty="0"/>
              <a:t>The PROM Tool – List of organizations</a:t>
            </a:r>
          </a:p>
          <a:p>
            <a:pPr>
              <a:buNone/>
            </a:pPr>
            <a:endParaRPr lang="de-DE" dirty="0"/>
          </a:p>
        </p:txBody>
      </p:sp>
      <p:sp>
        <p:nvSpPr>
          <p:cNvPr id="9" name="Titel 5">
            <a:extLst>
              <a:ext uri="{FF2B5EF4-FFF2-40B4-BE49-F238E27FC236}">
                <a16:creationId xmlns:a16="http://schemas.microsoft.com/office/drawing/2014/main" id="{9319C6F5-C8D8-4BB6-A5C0-5C499AB75341}"/>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664779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a:hlinkClick r:id="rId2"/>
          </p:cNvPr>
          <p:cNvPicPr>
            <a:picLocks noChangeAspect="1"/>
          </p:cNvPicPr>
          <p:nvPr/>
        </p:nvPicPr>
        <p:blipFill>
          <a:blip r:embed="rId3"/>
          <a:stretch>
            <a:fillRect/>
          </a:stretch>
        </p:blipFill>
        <p:spPr>
          <a:xfrm>
            <a:off x="3207336" y="2587641"/>
            <a:ext cx="5913000" cy="2785577"/>
          </a:xfrm>
          <a:prstGeom prst="rect">
            <a:avLst/>
          </a:prstGeom>
        </p:spPr>
      </p:pic>
      <p:sp>
        <p:nvSpPr>
          <p:cNvPr id="6" name="Inhaltsplatzhalter 5"/>
          <p:cNvSpPr>
            <a:spLocks noGrp="1"/>
          </p:cNvSpPr>
          <p:nvPr>
            <p:ph idx="1"/>
          </p:nvPr>
        </p:nvSpPr>
        <p:spPr>
          <a:xfrm>
            <a:off x="3207336" y="1792300"/>
            <a:ext cx="7081200" cy="3462300"/>
          </a:xfrm>
        </p:spPr>
        <p:txBody>
          <a:bodyPr/>
          <a:lstStyle/>
          <a:p>
            <a:pPr>
              <a:buNone/>
            </a:pPr>
            <a:endParaRPr lang="de-DE" dirty="0"/>
          </a:p>
          <a:p>
            <a:pPr>
              <a:buNone/>
            </a:pPr>
            <a:r>
              <a:rPr lang="en-US" b="1" dirty="0"/>
              <a:t>The PROM Tool – List of projects</a:t>
            </a:r>
          </a:p>
          <a:p>
            <a:pPr>
              <a:buNone/>
            </a:pPr>
            <a:endParaRPr lang="de-DE" dirty="0"/>
          </a:p>
        </p:txBody>
      </p:sp>
      <p:sp>
        <p:nvSpPr>
          <p:cNvPr id="9" name="Titel 5">
            <a:extLst>
              <a:ext uri="{FF2B5EF4-FFF2-40B4-BE49-F238E27FC236}">
                <a16:creationId xmlns:a16="http://schemas.microsoft.com/office/drawing/2014/main" id="{8F606A72-3BDE-4A91-AE92-C3D946EC2779}"/>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3232980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a:hlinkClick r:id="rId2"/>
          </p:cNvPr>
          <p:cNvPicPr>
            <a:picLocks noChangeAspect="1"/>
          </p:cNvPicPr>
          <p:nvPr/>
        </p:nvPicPr>
        <p:blipFill>
          <a:blip r:embed="rId3"/>
          <a:stretch>
            <a:fillRect/>
          </a:stretch>
        </p:blipFill>
        <p:spPr>
          <a:xfrm>
            <a:off x="3211271" y="2576112"/>
            <a:ext cx="5913000" cy="2790197"/>
          </a:xfrm>
          <a:prstGeom prst="rect">
            <a:avLst/>
          </a:prstGeom>
        </p:spPr>
      </p:pic>
      <p:sp>
        <p:nvSpPr>
          <p:cNvPr id="6" name="Inhaltsplatzhalter 5"/>
          <p:cNvSpPr>
            <a:spLocks noGrp="1"/>
          </p:cNvSpPr>
          <p:nvPr>
            <p:ph idx="1"/>
          </p:nvPr>
        </p:nvSpPr>
        <p:spPr>
          <a:xfrm>
            <a:off x="3211271" y="1727593"/>
            <a:ext cx="7081200" cy="3462300"/>
          </a:xfrm>
        </p:spPr>
        <p:txBody>
          <a:bodyPr/>
          <a:lstStyle/>
          <a:p>
            <a:pPr>
              <a:buNone/>
            </a:pPr>
            <a:endParaRPr lang="de-DE" dirty="0"/>
          </a:p>
          <a:p>
            <a:pPr>
              <a:buNone/>
            </a:pPr>
            <a:r>
              <a:rPr lang="en-US" b="1" dirty="0"/>
              <a:t>The PROM Tool – List of staff members</a:t>
            </a:r>
          </a:p>
          <a:p>
            <a:pPr>
              <a:buNone/>
            </a:pPr>
            <a:endParaRPr lang="de-DE" dirty="0"/>
          </a:p>
        </p:txBody>
      </p:sp>
      <p:sp>
        <p:nvSpPr>
          <p:cNvPr id="8" name="Titel 5">
            <a:extLst>
              <a:ext uri="{FF2B5EF4-FFF2-40B4-BE49-F238E27FC236}">
                <a16:creationId xmlns:a16="http://schemas.microsoft.com/office/drawing/2014/main" id="{D1BBDDF2-5709-4E41-A79D-9200C578FB50}"/>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422101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94070-FC39-49E0-AE86-8999D99999E1}"/>
              </a:ext>
            </a:extLst>
          </p:cNvPr>
          <p:cNvSpPr txBox="1">
            <a:spLocks/>
          </p:cNvSpPr>
          <p:nvPr/>
        </p:nvSpPr>
        <p:spPr>
          <a:xfrm>
            <a:off x="1316269" y="3512844"/>
            <a:ext cx="10008793" cy="13620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t>Part I - General information</a:t>
            </a:r>
            <a:br>
              <a:rPr lang="en-US"/>
            </a:br>
            <a:endParaRPr lang="de-DE" dirty="0"/>
          </a:p>
        </p:txBody>
      </p:sp>
    </p:spTree>
    <p:extLst>
      <p:ext uri="{BB962C8B-B14F-4D97-AF65-F5344CB8AC3E}">
        <p14:creationId xmlns:p14="http://schemas.microsoft.com/office/powerpoint/2010/main" val="43998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3216519" y="2578401"/>
            <a:ext cx="5913000" cy="2794817"/>
          </a:xfrm>
          <a:prstGeom prst="rect">
            <a:avLst/>
          </a:prstGeom>
        </p:spPr>
      </p:pic>
      <p:sp>
        <p:nvSpPr>
          <p:cNvPr id="7" name="Inhaltsplatzhalter 6"/>
          <p:cNvSpPr>
            <a:spLocks noGrp="1"/>
          </p:cNvSpPr>
          <p:nvPr>
            <p:ph idx="1"/>
          </p:nvPr>
        </p:nvSpPr>
        <p:spPr>
          <a:xfrm>
            <a:off x="3216519" y="1727593"/>
            <a:ext cx="7081200" cy="3462300"/>
          </a:xfrm>
        </p:spPr>
        <p:txBody>
          <a:bodyPr/>
          <a:lstStyle/>
          <a:p>
            <a:pPr>
              <a:buNone/>
            </a:pPr>
            <a:endParaRPr lang="de-DE" dirty="0"/>
          </a:p>
          <a:p>
            <a:pPr>
              <a:buNone/>
            </a:pPr>
            <a:r>
              <a:rPr lang="en-US" b="1" dirty="0"/>
              <a:t>The PROM Tool – Travel costs (1)</a:t>
            </a:r>
          </a:p>
          <a:p>
            <a:pPr>
              <a:buNone/>
            </a:pPr>
            <a:endParaRPr lang="de-DE" dirty="0"/>
          </a:p>
        </p:txBody>
      </p:sp>
      <p:sp>
        <p:nvSpPr>
          <p:cNvPr id="8" name="Titel 5">
            <a:extLst>
              <a:ext uri="{FF2B5EF4-FFF2-40B4-BE49-F238E27FC236}">
                <a16:creationId xmlns:a16="http://schemas.microsoft.com/office/drawing/2014/main" id="{1F4A7764-211A-40CA-B0E6-B08EE27352D8}"/>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3390357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3216519" y="2578401"/>
            <a:ext cx="5913000" cy="2794817"/>
          </a:xfrm>
          <a:prstGeom prst="rect">
            <a:avLst/>
          </a:prstGeom>
        </p:spPr>
      </p:pic>
      <p:sp>
        <p:nvSpPr>
          <p:cNvPr id="8" name="Inhaltsplatzhalter 7"/>
          <p:cNvSpPr>
            <a:spLocks noGrp="1"/>
          </p:cNvSpPr>
          <p:nvPr>
            <p:ph idx="1"/>
          </p:nvPr>
        </p:nvSpPr>
        <p:spPr>
          <a:xfrm>
            <a:off x="3216519" y="1814929"/>
            <a:ext cx="7655424" cy="3462300"/>
          </a:xfrm>
        </p:spPr>
        <p:txBody>
          <a:bodyPr/>
          <a:lstStyle/>
          <a:p>
            <a:pPr>
              <a:buNone/>
            </a:pPr>
            <a:endParaRPr lang="de-DE" dirty="0"/>
          </a:p>
          <a:p>
            <a:pPr>
              <a:buNone/>
            </a:pPr>
            <a:r>
              <a:rPr lang="en-US" b="1" dirty="0"/>
              <a:t>The PROM Tool – Travel costs (2) – Travel record I</a:t>
            </a:r>
          </a:p>
          <a:p>
            <a:pPr>
              <a:buNone/>
            </a:pPr>
            <a:endParaRPr lang="de-DE" dirty="0"/>
          </a:p>
        </p:txBody>
      </p:sp>
      <p:sp>
        <p:nvSpPr>
          <p:cNvPr id="6" name="Rechteck 5"/>
          <p:cNvSpPr/>
          <p:nvPr/>
        </p:nvSpPr>
        <p:spPr>
          <a:xfrm>
            <a:off x="5047475" y="3991472"/>
            <a:ext cx="162018" cy="24303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ln w="12700" cmpd="sng">
                <a:solidFill>
                  <a:schemeClr val="tx1"/>
                </a:solidFill>
              </a:ln>
            </a:endParaRPr>
          </a:p>
        </p:txBody>
      </p:sp>
      <p:sp>
        <p:nvSpPr>
          <p:cNvPr id="10" name="Titel 5">
            <a:extLst>
              <a:ext uri="{FF2B5EF4-FFF2-40B4-BE49-F238E27FC236}">
                <a16:creationId xmlns:a16="http://schemas.microsoft.com/office/drawing/2014/main" id="{5CA09C9F-8EC3-4FFE-80EF-F7ED84493C7F}"/>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622708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p:cNvPicPr>
            <a:picLocks/>
          </p:cNvPicPr>
          <p:nvPr/>
        </p:nvPicPr>
        <p:blipFill>
          <a:blip r:embed="rId2"/>
          <a:stretch>
            <a:fillRect/>
          </a:stretch>
        </p:blipFill>
        <p:spPr>
          <a:xfrm>
            <a:off x="3227725" y="2576669"/>
            <a:ext cx="5913000" cy="2807755"/>
          </a:xfrm>
          <a:prstGeom prst="rect">
            <a:avLst/>
          </a:prstGeom>
          <a:ln>
            <a:solidFill>
              <a:schemeClr val="bg1">
                <a:lumMod val="65000"/>
              </a:schemeClr>
            </a:solidFill>
          </a:ln>
        </p:spPr>
      </p:pic>
      <p:sp>
        <p:nvSpPr>
          <p:cNvPr id="6" name="Inhaltsplatzhalter 5"/>
          <p:cNvSpPr>
            <a:spLocks noGrp="1"/>
          </p:cNvSpPr>
          <p:nvPr>
            <p:ph idx="1"/>
          </p:nvPr>
        </p:nvSpPr>
        <p:spPr>
          <a:xfrm>
            <a:off x="3227725" y="1727593"/>
            <a:ext cx="8263879" cy="3462300"/>
          </a:xfrm>
        </p:spPr>
        <p:txBody>
          <a:bodyPr/>
          <a:lstStyle/>
          <a:p>
            <a:pPr>
              <a:buNone/>
            </a:pPr>
            <a:endParaRPr lang="de-DE" dirty="0"/>
          </a:p>
          <a:p>
            <a:pPr>
              <a:buNone/>
            </a:pPr>
            <a:r>
              <a:rPr lang="en-US" b="1" dirty="0"/>
              <a:t>The PROM Tool – Travel costs (3) – Travel record II</a:t>
            </a:r>
          </a:p>
          <a:p>
            <a:pPr>
              <a:buNone/>
            </a:pPr>
            <a:endParaRPr lang="de-DE" dirty="0"/>
          </a:p>
        </p:txBody>
      </p:sp>
      <p:sp>
        <p:nvSpPr>
          <p:cNvPr id="9" name="Titel 5">
            <a:extLst>
              <a:ext uri="{FF2B5EF4-FFF2-40B4-BE49-F238E27FC236}">
                <a16:creationId xmlns:a16="http://schemas.microsoft.com/office/drawing/2014/main" id="{C4A1523E-0405-422D-B614-28AE8FD8D37D}"/>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883126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3238931" y="2576112"/>
            <a:ext cx="5913000" cy="2797001"/>
          </a:xfrm>
          <a:prstGeom prst="rect">
            <a:avLst/>
          </a:prstGeom>
        </p:spPr>
      </p:pic>
      <p:sp>
        <p:nvSpPr>
          <p:cNvPr id="7" name="Inhaltsplatzhalter 6"/>
          <p:cNvSpPr>
            <a:spLocks noGrp="1"/>
          </p:cNvSpPr>
          <p:nvPr>
            <p:ph idx="1"/>
          </p:nvPr>
        </p:nvSpPr>
        <p:spPr>
          <a:xfrm>
            <a:off x="3238931" y="1727593"/>
            <a:ext cx="8284505" cy="3462300"/>
          </a:xfrm>
        </p:spPr>
        <p:txBody>
          <a:bodyPr/>
          <a:lstStyle/>
          <a:p>
            <a:pPr>
              <a:buNone/>
            </a:pPr>
            <a:endParaRPr lang="de-DE" dirty="0"/>
          </a:p>
          <a:p>
            <a:pPr>
              <a:buNone/>
            </a:pPr>
            <a:r>
              <a:rPr lang="en-US" b="1" dirty="0"/>
              <a:t>The PROM Tool – Travel costs (4) – Subsistence costs I</a:t>
            </a:r>
          </a:p>
          <a:p>
            <a:pPr>
              <a:buNone/>
            </a:pPr>
            <a:endParaRPr lang="de-DE" dirty="0"/>
          </a:p>
        </p:txBody>
      </p:sp>
      <p:sp>
        <p:nvSpPr>
          <p:cNvPr id="8" name="Rechteck 7"/>
          <p:cNvSpPr/>
          <p:nvPr/>
        </p:nvSpPr>
        <p:spPr>
          <a:xfrm>
            <a:off x="5198287" y="3980266"/>
            <a:ext cx="162018" cy="24303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ln w="12700" cmpd="sng">
                <a:solidFill>
                  <a:schemeClr val="tx1"/>
                </a:solidFill>
              </a:ln>
            </a:endParaRPr>
          </a:p>
        </p:txBody>
      </p:sp>
      <p:sp>
        <p:nvSpPr>
          <p:cNvPr id="10" name="Titel 5">
            <a:extLst>
              <a:ext uri="{FF2B5EF4-FFF2-40B4-BE49-F238E27FC236}">
                <a16:creationId xmlns:a16="http://schemas.microsoft.com/office/drawing/2014/main" id="{63A9370A-15C8-4083-AE83-6E5A116C5893}"/>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2756501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p:cNvPicPr>
          <p:nvPr/>
        </p:nvPicPr>
        <p:blipFill>
          <a:blip r:embed="rId2"/>
          <a:stretch>
            <a:fillRect/>
          </a:stretch>
        </p:blipFill>
        <p:spPr>
          <a:xfrm>
            <a:off x="3238931" y="2565219"/>
            <a:ext cx="5913000" cy="2807999"/>
          </a:xfrm>
          <a:prstGeom prst="rect">
            <a:avLst/>
          </a:prstGeom>
          <a:ln>
            <a:solidFill>
              <a:srgbClr val="A6A6A6"/>
            </a:solidFill>
          </a:ln>
        </p:spPr>
      </p:pic>
      <p:sp>
        <p:nvSpPr>
          <p:cNvPr id="7" name="Inhaltsplatzhalter 6"/>
          <p:cNvSpPr>
            <a:spLocks noGrp="1"/>
          </p:cNvSpPr>
          <p:nvPr>
            <p:ph idx="1"/>
          </p:nvPr>
        </p:nvSpPr>
        <p:spPr>
          <a:xfrm>
            <a:off x="3238931" y="1727593"/>
            <a:ext cx="8428884" cy="3462300"/>
          </a:xfrm>
        </p:spPr>
        <p:txBody>
          <a:bodyPr/>
          <a:lstStyle/>
          <a:p>
            <a:pPr>
              <a:buNone/>
            </a:pPr>
            <a:endParaRPr lang="de-DE" dirty="0"/>
          </a:p>
          <a:p>
            <a:pPr>
              <a:buNone/>
            </a:pPr>
            <a:r>
              <a:rPr lang="en-US" b="1" dirty="0"/>
              <a:t>The PROM Tool – Travel costs (5) – Subsistence costs II</a:t>
            </a:r>
          </a:p>
          <a:p>
            <a:pPr>
              <a:buNone/>
            </a:pPr>
            <a:endParaRPr lang="de-DE" dirty="0"/>
          </a:p>
        </p:txBody>
      </p:sp>
      <p:sp>
        <p:nvSpPr>
          <p:cNvPr id="9" name="Titel 5">
            <a:extLst>
              <a:ext uri="{FF2B5EF4-FFF2-40B4-BE49-F238E27FC236}">
                <a16:creationId xmlns:a16="http://schemas.microsoft.com/office/drawing/2014/main" id="{CEE8B9B9-C7F7-4DAB-A01F-1AFDC3CE9796}"/>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1001799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3238931" y="2573781"/>
            <a:ext cx="5913000" cy="2799437"/>
          </a:xfrm>
          <a:prstGeom prst="rect">
            <a:avLst/>
          </a:prstGeom>
        </p:spPr>
      </p:pic>
      <p:sp>
        <p:nvSpPr>
          <p:cNvPr id="7" name="Inhaltsplatzhalter 6"/>
          <p:cNvSpPr>
            <a:spLocks noGrp="1"/>
          </p:cNvSpPr>
          <p:nvPr>
            <p:ph idx="1"/>
          </p:nvPr>
        </p:nvSpPr>
        <p:spPr>
          <a:xfrm>
            <a:off x="3238931" y="1804316"/>
            <a:ext cx="8346381" cy="3462300"/>
          </a:xfrm>
        </p:spPr>
        <p:txBody>
          <a:bodyPr/>
          <a:lstStyle/>
          <a:p>
            <a:pPr>
              <a:buNone/>
            </a:pPr>
            <a:endParaRPr lang="de-DE" dirty="0"/>
          </a:p>
          <a:p>
            <a:pPr>
              <a:buNone/>
            </a:pPr>
            <a:r>
              <a:rPr lang="en-US" b="1" dirty="0"/>
              <a:t>The PROM Tool – Timesheets (1) – Select the month </a:t>
            </a:r>
          </a:p>
          <a:p>
            <a:pPr>
              <a:buNone/>
            </a:pPr>
            <a:endParaRPr lang="de-DE" dirty="0"/>
          </a:p>
        </p:txBody>
      </p:sp>
      <p:sp>
        <p:nvSpPr>
          <p:cNvPr id="8" name="Titel 5">
            <a:extLst>
              <a:ext uri="{FF2B5EF4-FFF2-40B4-BE49-F238E27FC236}">
                <a16:creationId xmlns:a16="http://schemas.microsoft.com/office/drawing/2014/main" id="{E4BC1E1A-127B-4EE7-8B28-3B443DDF82F1}"/>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235336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p:cNvPicPr>
          <p:nvPr/>
        </p:nvPicPr>
        <p:blipFill>
          <a:blip r:embed="rId2"/>
          <a:stretch>
            <a:fillRect/>
          </a:stretch>
        </p:blipFill>
        <p:spPr>
          <a:xfrm>
            <a:off x="3233682" y="2565224"/>
            <a:ext cx="5913000" cy="2807995"/>
          </a:xfrm>
          <a:prstGeom prst="rect">
            <a:avLst/>
          </a:prstGeom>
          <a:ln>
            <a:solidFill>
              <a:srgbClr val="A6A6A6"/>
            </a:solidFill>
          </a:ln>
        </p:spPr>
      </p:pic>
      <p:sp>
        <p:nvSpPr>
          <p:cNvPr id="7" name="Inhaltsplatzhalter 6"/>
          <p:cNvSpPr>
            <a:spLocks noGrp="1"/>
          </p:cNvSpPr>
          <p:nvPr>
            <p:ph idx="1"/>
          </p:nvPr>
        </p:nvSpPr>
        <p:spPr>
          <a:xfrm>
            <a:off x="3233682" y="1727593"/>
            <a:ext cx="8057623" cy="3462300"/>
          </a:xfrm>
        </p:spPr>
        <p:txBody>
          <a:bodyPr/>
          <a:lstStyle/>
          <a:p>
            <a:pPr>
              <a:buNone/>
            </a:pPr>
            <a:endParaRPr lang="en-US" b="1" dirty="0"/>
          </a:p>
          <a:p>
            <a:pPr>
              <a:buNone/>
            </a:pPr>
            <a:r>
              <a:rPr lang="en-US" b="1" dirty="0"/>
              <a:t>The PROM Tool – Timesheets (2) – Fill in the form I </a:t>
            </a:r>
          </a:p>
          <a:p>
            <a:endParaRPr lang="de-DE" dirty="0"/>
          </a:p>
        </p:txBody>
      </p:sp>
      <p:sp>
        <p:nvSpPr>
          <p:cNvPr id="9" name="Titel 5">
            <a:extLst>
              <a:ext uri="{FF2B5EF4-FFF2-40B4-BE49-F238E27FC236}">
                <a16:creationId xmlns:a16="http://schemas.microsoft.com/office/drawing/2014/main" id="{B8A62707-AFE8-4BFD-8C9C-2B31AEBB1DB3}"/>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1661620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3233682" y="1697850"/>
            <a:ext cx="8140075" cy="3462300"/>
          </a:xfrm>
        </p:spPr>
        <p:txBody>
          <a:bodyPr/>
          <a:lstStyle/>
          <a:p>
            <a:endParaRPr lang="de-DE" dirty="0"/>
          </a:p>
          <a:p>
            <a:pPr>
              <a:buNone/>
            </a:pPr>
            <a:r>
              <a:rPr lang="en-US" b="1" dirty="0"/>
              <a:t>The PROM Tool – Timesheets (3) – Fill in the form II </a:t>
            </a:r>
          </a:p>
          <a:p>
            <a:pPr>
              <a:buNone/>
            </a:pPr>
            <a:endParaRPr lang="de-DE" dirty="0"/>
          </a:p>
        </p:txBody>
      </p:sp>
      <p:pic>
        <p:nvPicPr>
          <p:cNvPr id="6" name="Bild 5"/>
          <p:cNvPicPr>
            <a:picLocks/>
          </p:cNvPicPr>
          <p:nvPr/>
        </p:nvPicPr>
        <p:blipFill>
          <a:blip r:embed="rId2"/>
          <a:stretch>
            <a:fillRect/>
          </a:stretch>
        </p:blipFill>
        <p:spPr>
          <a:xfrm>
            <a:off x="3233682" y="2565224"/>
            <a:ext cx="5913000" cy="2807995"/>
          </a:xfrm>
          <a:prstGeom prst="rect">
            <a:avLst/>
          </a:prstGeom>
          <a:ln>
            <a:solidFill>
              <a:srgbClr val="A6A6A6"/>
            </a:solidFill>
          </a:ln>
        </p:spPr>
      </p:pic>
      <p:sp>
        <p:nvSpPr>
          <p:cNvPr id="7" name="Rechteck 6"/>
          <p:cNvSpPr/>
          <p:nvPr/>
        </p:nvSpPr>
        <p:spPr>
          <a:xfrm>
            <a:off x="4529828" y="2542812"/>
            <a:ext cx="3374996" cy="16170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p>
        </p:txBody>
      </p:sp>
      <p:sp>
        <p:nvSpPr>
          <p:cNvPr id="10" name="Titel 5">
            <a:extLst>
              <a:ext uri="{FF2B5EF4-FFF2-40B4-BE49-F238E27FC236}">
                <a16:creationId xmlns:a16="http://schemas.microsoft.com/office/drawing/2014/main" id="{9658142D-EADD-4EAB-8985-86B37B2B8EFE}"/>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2271233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3227725" y="2572235"/>
            <a:ext cx="5913000" cy="2787755"/>
          </a:xfrm>
          <a:prstGeom prst="rect">
            <a:avLst/>
          </a:prstGeom>
        </p:spPr>
      </p:pic>
      <p:sp>
        <p:nvSpPr>
          <p:cNvPr id="7" name="Inhaltsplatzhalter 6"/>
          <p:cNvSpPr>
            <a:spLocks noGrp="1"/>
          </p:cNvSpPr>
          <p:nvPr>
            <p:ph idx="1"/>
          </p:nvPr>
        </p:nvSpPr>
        <p:spPr>
          <a:xfrm>
            <a:off x="3227725" y="1806051"/>
            <a:ext cx="7081200" cy="3462300"/>
          </a:xfrm>
        </p:spPr>
        <p:txBody>
          <a:bodyPr/>
          <a:lstStyle/>
          <a:p>
            <a:pPr>
              <a:buNone/>
            </a:pPr>
            <a:endParaRPr lang="de-DE" dirty="0"/>
          </a:p>
          <a:p>
            <a:pPr>
              <a:buNone/>
            </a:pPr>
            <a:r>
              <a:rPr lang="en-US" b="1" dirty="0"/>
              <a:t>The PROM Tool – Timesheets (4) - Overview </a:t>
            </a:r>
            <a:endParaRPr lang="en-US" sz="1350" dirty="0"/>
          </a:p>
          <a:p>
            <a:pPr>
              <a:buNone/>
            </a:pPr>
            <a:endParaRPr lang="de-DE" dirty="0"/>
          </a:p>
        </p:txBody>
      </p:sp>
      <p:sp>
        <p:nvSpPr>
          <p:cNvPr id="9" name="Titel 5">
            <a:extLst>
              <a:ext uri="{FF2B5EF4-FFF2-40B4-BE49-F238E27FC236}">
                <a16:creationId xmlns:a16="http://schemas.microsoft.com/office/drawing/2014/main" id="{C6F9CFE0-6567-4A53-87B1-9A2BA154913F}"/>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1026878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a:hlinkClick r:id="rId2"/>
          </p:cNvPr>
          <p:cNvPicPr>
            <a:picLocks noChangeAspect="1"/>
          </p:cNvPicPr>
          <p:nvPr/>
        </p:nvPicPr>
        <p:blipFill>
          <a:blip r:embed="rId3"/>
          <a:stretch>
            <a:fillRect/>
          </a:stretch>
        </p:blipFill>
        <p:spPr>
          <a:xfrm>
            <a:off x="3227728" y="2564543"/>
            <a:ext cx="5912999" cy="2808675"/>
          </a:xfrm>
          <a:prstGeom prst="rect">
            <a:avLst/>
          </a:prstGeom>
        </p:spPr>
      </p:pic>
      <p:sp>
        <p:nvSpPr>
          <p:cNvPr id="8" name="Inhaltsplatzhalter 7"/>
          <p:cNvSpPr>
            <a:spLocks noGrp="1"/>
          </p:cNvSpPr>
          <p:nvPr>
            <p:ph idx="1"/>
          </p:nvPr>
        </p:nvSpPr>
        <p:spPr>
          <a:xfrm>
            <a:off x="3227728" y="1727593"/>
            <a:ext cx="7081200" cy="3462300"/>
          </a:xfrm>
        </p:spPr>
        <p:txBody>
          <a:bodyPr/>
          <a:lstStyle/>
          <a:p>
            <a:pPr>
              <a:buNone/>
            </a:pPr>
            <a:endParaRPr lang="de-DE" dirty="0"/>
          </a:p>
          <a:p>
            <a:pPr>
              <a:buNone/>
            </a:pPr>
            <a:r>
              <a:rPr lang="en-US" b="1" dirty="0"/>
              <a:t>The PROM Tool – Log out</a:t>
            </a:r>
            <a:endParaRPr lang="en-US" sz="1350" dirty="0"/>
          </a:p>
          <a:p>
            <a:pPr>
              <a:buNone/>
            </a:pPr>
            <a:endParaRPr lang="de-DE" dirty="0"/>
          </a:p>
        </p:txBody>
      </p:sp>
      <p:sp>
        <p:nvSpPr>
          <p:cNvPr id="7" name="Rechteck 6"/>
          <p:cNvSpPr>
            <a:spLocks noChangeAspect="1"/>
          </p:cNvSpPr>
          <p:nvPr/>
        </p:nvSpPr>
        <p:spPr>
          <a:xfrm>
            <a:off x="8778522" y="2718572"/>
            <a:ext cx="350999" cy="13877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p>
        </p:txBody>
      </p:sp>
      <p:sp>
        <p:nvSpPr>
          <p:cNvPr id="10" name="Titel 5">
            <a:extLst>
              <a:ext uri="{FF2B5EF4-FFF2-40B4-BE49-F238E27FC236}">
                <a16:creationId xmlns:a16="http://schemas.microsoft.com/office/drawing/2014/main" id="{C206C7A0-218C-457C-BA51-3AA766F8C9AF}"/>
              </a:ext>
            </a:extLst>
          </p:cNvPr>
          <p:cNvSpPr>
            <a:spLocks noGrp="1"/>
          </p:cNvSpPr>
          <p:nvPr>
            <p:ph type="title"/>
          </p:nvPr>
        </p:nvSpPr>
        <p:spPr>
          <a:xfrm>
            <a:off x="1189607" y="870343"/>
            <a:ext cx="7710017" cy="857250"/>
          </a:xfrm>
        </p:spPr>
        <p:txBody>
          <a:bodyPr>
            <a:normAutofit/>
          </a:bodyPr>
          <a:lstStyle/>
          <a:p>
            <a:pPr algn="l"/>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173098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buNone/>
            </a:pPr>
            <a:r>
              <a:rPr lang="en-GB" b="1" dirty="0"/>
              <a:t>„All beneficiaries </a:t>
            </a:r>
          </a:p>
          <a:p>
            <a:r>
              <a:rPr lang="en-GB" dirty="0"/>
              <a:t>are jointly and severally responsible for proper </a:t>
            </a:r>
            <a:r>
              <a:rPr lang="en-GB" b="1" dirty="0"/>
              <a:t>implementation</a:t>
            </a:r>
            <a:r>
              <a:rPr lang="en-GB" dirty="0"/>
              <a:t> of the project and for complying with any legal obligation each beneficiary </a:t>
            </a:r>
          </a:p>
          <a:p>
            <a:r>
              <a:rPr lang="en-GB" dirty="0"/>
              <a:t>informs the coordinator of any </a:t>
            </a:r>
            <a:r>
              <a:rPr lang="en-GB" b="1" dirty="0"/>
              <a:t>change</a:t>
            </a:r>
            <a:r>
              <a:rPr lang="en-GB" dirty="0"/>
              <a:t> with effects on the project </a:t>
            </a:r>
          </a:p>
          <a:p>
            <a:r>
              <a:rPr lang="en-GB" dirty="0"/>
              <a:t>submits to the coordinator: </a:t>
            </a:r>
          </a:p>
          <a:p>
            <a:pPr>
              <a:buNone/>
            </a:pPr>
            <a:r>
              <a:rPr lang="en-GB" dirty="0"/>
              <a:t>	- </a:t>
            </a:r>
            <a:r>
              <a:rPr lang="en-GB" b="1" dirty="0"/>
              <a:t>data needed for reports </a:t>
            </a:r>
            <a:r>
              <a:rPr lang="en-GB" dirty="0"/>
              <a:t>and financial statements </a:t>
            </a:r>
          </a:p>
          <a:p>
            <a:pPr>
              <a:buNone/>
            </a:pPr>
            <a:r>
              <a:rPr lang="en-GB" dirty="0"/>
              <a:t>	- documents needed for audits, checks, evaluation </a:t>
            </a:r>
          </a:p>
          <a:p>
            <a:pPr>
              <a:buNone/>
            </a:pPr>
            <a:r>
              <a:rPr lang="en-GB" dirty="0"/>
              <a:t>	- any other information to be provided to the NA“</a:t>
            </a:r>
          </a:p>
          <a:p>
            <a:pPr marL="269081">
              <a:buNone/>
            </a:pPr>
            <a:r>
              <a:rPr lang="en-GB" dirty="0"/>
              <a:t> </a:t>
            </a:r>
            <a:r>
              <a:rPr lang="en-GB" sz="1050" dirty="0"/>
              <a:t>(Presentation </a:t>
            </a:r>
            <a:r>
              <a:rPr lang="en-GB" sz="1050" dirty="0" err="1"/>
              <a:t>Strategische</a:t>
            </a:r>
            <a:r>
              <a:rPr lang="en-GB" sz="1050" dirty="0"/>
              <a:t> </a:t>
            </a:r>
            <a:r>
              <a:rPr lang="en-GB" sz="1050" dirty="0" err="1"/>
              <a:t>Partnerschaften</a:t>
            </a:r>
            <a:r>
              <a:rPr lang="en-GB" sz="1050" dirty="0"/>
              <a:t> Administrative und </a:t>
            </a:r>
            <a:r>
              <a:rPr lang="en-GB" sz="1050" dirty="0" err="1"/>
              <a:t>finanzielle</a:t>
            </a:r>
            <a:r>
              <a:rPr lang="en-GB" sz="1050" dirty="0"/>
              <a:t> </a:t>
            </a:r>
            <a:r>
              <a:rPr lang="en-GB" sz="1050" dirty="0" err="1"/>
              <a:t>Projektbegleitung</a:t>
            </a:r>
            <a:r>
              <a:rPr lang="en-GB" sz="1050" dirty="0"/>
              <a:t> Jürgen van     </a:t>
            </a:r>
          </a:p>
          <a:p>
            <a:pPr marL="269081">
              <a:spcBef>
                <a:spcPts val="0"/>
              </a:spcBef>
              <a:buNone/>
            </a:pPr>
            <a:r>
              <a:rPr lang="en-GB" sz="1050" dirty="0"/>
              <a:t>   </a:t>
            </a:r>
            <a:r>
              <a:rPr lang="en-GB" sz="1050" dirty="0" err="1"/>
              <a:t>Capelle</a:t>
            </a:r>
            <a:r>
              <a:rPr lang="en-GB" sz="1050" dirty="0"/>
              <a:t> / </a:t>
            </a:r>
            <a:r>
              <a:rPr lang="en-GB" sz="1050" dirty="0" err="1"/>
              <a:t>Katarzyna</a:t>
            </a:r>
            <a:r>
              <a:rPr lang="en-GB" sz="1050" dirty="0"/>
              <a:t> </a:t>
            </a:r>
            <a:r>
              <a:rPr lang="en-GB" sz="1050" dirty="0" err="1"/>
              <a:t>Sena</a:t>
            </a:r>
            <a:r>
              <a:rPr lang="en-GB" sz="1050" dirty="0"/>
              <a:t>, )</a:t>
            </a:r>
          </a:p>
          <a:p>
            <a:endParaRPr lang="en-GB" dirty="0"/>
          </a:p>
        </p:txBody>
      </p:sp>
      <p:sp>
        <p:nvSpPr>
          <p:cNvPr id="3" name="Foliennummernplatzhalter 2"/>
          <p:cNvSpPr>
            <a:spLocks noGrp="1"/>
          </p:cNvSpPr>
          <p:nvPr>
            <p:ph type="sldNum" sz="quarter" idx="4294967295"/>
          </p:nvPr>
        </p:nvSpPr>
        <p:spPr/>
        <p:txBody>
          <a:bodyPr/>
          <a:lstStyle/>
          <a:p>
            <a:fld id="{EBEFDD8C-C219-814E-BE12-D74F46A2A437}" type="slidenum">
              <a:rPr lang="en-GB" smtClean="0"/>
              <a:t>4</a:t>
            </a:fld>
            <a:endParaRPr lang="en-GB"/>
          </a:p>
        </p:txBody>
      </p:sp>
      <p:sp>
        <p:nvSpPr>
          <p:cNvPr id="4" name="Titel 3"/>
          <p:cNvSpPr>
            <a:spLocks noGrp="1"/>
          </p:cNvSpPr>
          <p:nvPr>
            <p:ph type="title"/>
          </p:nvPr>
        </p:nvSpPr>
        <p:spPr>
          <a:xfrm>
            <a:off x="1097280" y="319435"/>
            <a:ext cx="7851158" cy="857250"/>
          </a:xfrm>
        </p:spPr>
        <p:txBody>
          <a:bodyPr>
            <a:noAutofit/>
          </a:bodyPr>
          <a:lstStyle/>
          <a:p>
            <a:r>
              <a:rPr lang="en-GB" dirty="0">
                <a:solidFill>
                  <a:schemeClr val="tx1"/>
                </a:solidFill>
              </a:rPr>
              <a:t>Responsibilities of the beneficiaries</a:t>
            </a:r>
          </a:p>
        </p:txBody>
      </p:sp>
    </p:spTree>
    <p:extLst>
      <p:ext uri="{BB962C8B-B14F-4D97-AF65-F5344CB8AC3E}">
        <p14:creationId xmlns:p14="http://schemas.microsoft.com/office/powerpoint/2010/main" val="1638705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7">
            <a:extLst>
              <a:ext uri="{FF2B5EF4-FFF2-40B4-BE49-F238E27FC236}">
                <a16:creationId xmlns:a16="http://schemas.microsoft.com/office/drawing/2014/main" id="{F836337D-F421-4D6B-9F20-3C9200FD5181}"/>
              </a:ext>
            </a:extLst>
          </p:cNvPr>
          <p:cNvSpPr txBox="1"/>
          <p:nvPr/>
        </p:nvSpPr>
        <p:spPr>
          <a:xfrm>
            <a:off x="6502523" y="2414726"/>
            <a:ext cx="4378975" cy="935641"/>
          </a:xfrm>
          <a:prstGeom prst="rect">
            <a:avLst/>
          </a:prstGeom>
          <a:noFill/>
        </p:spPr>
        <p:txBody>
          <a:bodyPr wrap="square" lIns="0" tIns="0" rIns="0" bIns="0" rtlCol="0">
            <a:spAutoFit/>
          </a:bodyPr>
          <a:lstStyle/>
          <a:p>
            <a:pPr marL="0">
              <a:lnSpc>
                <a:spcPct val="100000"/>
              </a:lnSpc>
            </a:pPr>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rPr>
              <a:t>marc.beutner@uni</a:t>
            </a:r>
            <a:r>
              <a:rPr lang="en-US" altLang="zh-CN" sz="1600" spc="80" dirty="0">
                <a:ea typeface="Times New Roman"/>
              </a:rPr>
              <a:t>-</a:t>
            </a:r>
            <a:r>
              <a:rPr lang="en-US" altLang="zh-CN" sz="1600" spc="5" dirty="0">
                <a:ea typeface="Times New Roman"/>
              </a:rPr>
              <a:t>paderborn.de</a:t>
            </a:r>
          </a:p>
        </p:txBody>
      </p:sp>
      <p:sp>
        <p:nvSpPr>
          <p:cNvPr id="4" name="TextBox 46">
            <a:extLst>
              <a:ext uri="{FF2B5EF4-FFF2-40B4-BE49-F238E27FC236}">
                <a16:creationId xmlns:a16="http://schemas.microsoft.com/office/drawing/2014/main" id="{133B48F3-6E78-4521-A77D-A51689EA9DBA}"/>
              </a:ext>
            </a:extLst>
          </p:cNvPr>
          <p:cNvSpPr txBox="1"/>
          <p:nvPr/>
        </p:nvSpPr>
        <p:spPr>
          <a:xfrm>
            <a:off x="1192568" y="2414726"/>
            <a:ext cx="4496910" cy="1720984"/>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upb.de/wipaed</a:t>
            </a:r>
          </a:p>
          <a:p>
            <a:r>
              <a:rPr lang="en-US" altLang="zh-CN" sz="1600" b="1" spc="-20" dirty="0">
                <a:ea typeface="Times New Roman"/>
              </a:rPr>
              <a:t>http://https://safe.eduproject.eu/</a:t>
            </a:r>
            <a:endParaRPr lang="en-US" altLang="zh-CN" sz="1600" b="1" spc="-15" dirty="0">
              <a:ea typeface="Times New Roman"/>
            </a:endParaRPr>
          </a:p>
        </p:txBody>
      </p:sp>
    </p:spTree>
    <p:extLst>
      <p:ext uri="{BB962C8B-B14F-4D97-AF65-F5344CB8AC3E}">
        <p14:creationId xmlns:p14="http://schemas.microsoft.com/office/powerpoint/2010/main" val="159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43000" y="1853754"/>
            <a:ext cx="9905999" cy="3541714"/>
          </a:xfrm>
        </p:spPr>
        <p:txBody>
          <a:bodyPr>
            <a:normAutofit/>
          </a:bodyPr>
          <a:lstStyle/>
          <a:p>
            <a:pPr>
              <a:buNone/>
            </a:pPr>
            <a:r>
              <a:rPr lang="en-GB" b="1" dirty="0"/>
              <a:t>„The coordinators</a:t>
            </a:r>
            <a:r>
              <a:rPr lang="en-GB" dirty="0"/>
              <a:t>* </a:t>
            </a:r>
          </a:p>
          <a:p>
            <a:r>
              <a:rPr lang="en-GB" dirty="0"/>
              <a:t>monitor the </a:t>
            </a:r>
            <a:r>
              <a:rPr lang="en-GB" b="1" dirty="0"/>
              <a:t>implementation </a:t>
            </a:r>
          </a:p>
          <a:p>
            <a:r>
              <a:rPr lang="en-GB" dirty="0"/>
              <a:t>intermediate the </a:t>
            </a:r>
            <a:r>
              <a:rPr lang="en-GB" b="1" dirty="0"/>
              <a:t>communications</a:t>
            </a:r>
            <a:r>
              <a:rPr lang="en-GB" dirty="0"/>
              <a:t> between beneficiaries and NA </a:t>
            </a:r>
          </a:p>
          <a:p>
            <a:r>
              <a:rPr lang="en-GB" dirty="0"/>
              <a:t>provide NA with </a:t>
            </a:r>
            <a:r>
              <a:rPr lang="en-GB" b="1" dirty="0"/>
              <a:t>information</a:t>
            </a:r>
            <a:r>
              <a:rPr lang="en-GB" dirty="0"/>
              <a:t> related to substantial changes in the project </a:t>
            </a:r>
          </a:p>
          <a:p>
            <a:r>
              <a:rPr lang="en-GB" dirty="0"/>
              <a:t>establish requests for </a:t>
            </a:r>
            <a:r>
              <a:rPr lang="en-GB" b="1" dirty="0"/>
              <a:t>payment</a:t>
            </a:r>
            <a:r>
              <a:rPr lang="en-GB" dirty="0"/>
              <a:t> / ensures payments to the other beneficiaries </a:t>
            </a:r>
          </a:p>
          <a:p>
            <a:r>
              <a:rPr lang="en-GB" dirty="0"/>
              <a:t>provides necessary </a:t>
            </a:r>
            <a:r>
              <a:rPr lang="en-GB" b="1" dirty="0"/>
              <a:t>documents</a:t>
            </a:r>
            <a:r>
              <a:rPr lang="en-GB" dirty="0"/>
              <a:t> for checks, audits, evaluations. * Grant agreement, II,1.3“</a:t>
            </a:r>
          </a:p>
          <a:p>
            <a:pPr marL="269081">
              <a:buNone/>
            </a:pPr>
            <a:r>
              <a:rPr lang="en-GB" sz="1050" dirty="0"/>
              <a:t> (Presentation </a:t>
            </a:r>
            <a:r>
              <a:rPr lang="en-GB" sz="1050" dirty="0" err="1"/>
              <a:t>Strategische</a:t>
            </a:r>
            <a:r>
              <a:rPr lang="en-GB" sz="1050" dirty="0"/>
              <a:t> </a:t>
            </a:r>
            <a:r>
              <a:rPr lang="en-GB" sz="1050" dirty="0" err="1"/>
              <a:t>Partnerschaften</a:t>
            </a:r>
            <a:r>
              <a:rPr lang="en-GB" sz="1050" dirty="0"/>
              <a:t> Administrative und </a:t>
            </a:r>
            <a:r>
              <a:rPr lang="en-GB" sz="1050" dirty="0" err="1"/>
              <a:t>finanzielle</a:t>
            </a:r>
            <a:r>
              <a:rPr lang="en-GB" sz="1050" dirty="0"/>
              <a:t> </a:t>
            </a:r>
            <a:r>
              <a:rPr lang="en-GB" sz="1050" dirty="0" err="1"/>
              <a:t>Projektbegleitung</a:t>
            </a:r>
            <a:r>
              <a:rPr lang="en-GB" sz="1050" dirty="0"/>
              <a:t> Jürgen van     </a:t>
            </a:r>
          </a:p>
          <a:p>
            <a:pPr marL="269081">
              <a:spcBef>
                <a:spcPts val="0"/>
              </a:spcBef>
              <a:buNone/>
            </a:pPr>
            <a:r>
              <a:rPr lang="en-GB" sz="1050" dirty="0"/>
              <a:t>   </a:t>
            </a:r>
            <a:r>
              <a:rPr lang="en-GB" sz="1050" dirty="0" err="1"/>
              <a:t>Capelle</a:t>
            </a:r>
            <a:r>
              <a:rPr lang="en-GB" sz="1050" dirty="0"/>
              <a:t> / </a:t>
            </a:r>
            <a:r>
              <a:rPr lang="en-GB" sz="1050" dirty="0" err="1"/>
              <a:t>Katarzyna</a:t>
            </a:r>
            <a:r>
              <a:rPr lang="en-GB" sz="1050" dirty="0"/>
              <a:t> </a:t>
            </a:r>
            <a:r>
              <a:rPr lang="en-GB" sz="1050" dirty="0" err="1"/>
              <a:t>Sena</a:t>
            </a:r>
            <a:r>
              <a:rPr lang="en-GB" sz="1050" dirty="0"/>
              <a:t>, )</a:t>
            </a:r>
          </a:p>
        </p:txBody>
      </p:sp>
      <p:sp>
        <p:nvSpPr>
          <p:cNvPr id="3" name="Foliennummernplatzhalter 2"/>
          <p:cNvSpPr>
            <a:spLocks noGrp="1"/>
          </p:cNvSpPr>
          <p:nvPr>
            <p:ph type="sldNum" sz="quarter" idx="4294967295"/>
          </p:nvPr>
        </p:nvSpPr>
        <p:spPr/>
        <p:txBody>
          <a:bodyPr/>
          <a:lstStyle/>
          <a:p>
            <a:fld id="{EBEFDD8C-C219-814E-BE12-D74F46A2A437}" type="slidenum">
              <a:rPr lang="en-GB" smtClean="0"/>
              <a:t>5</a:t>
            </a:fld>
            <a:endParaRPr lang="en-GB"/>
          </a:p>
        </p:txBody>
      </p:sp>
      <p:sp>
        <p:nvSpPr>
          <p:cNvPr id="4" name="Titel 3"/>
          <p:cNvSpPr>
            <a:spLocks noGrp="1"/>
          </p:cNvSpPr>
          <p:nvPr>
            <p:ph type="title"/>
          </p:nvPr>
        </p:nvSpPr>
        <p:spPr>
          <a:xfrm>
            <a:off x="1143000" y="605282"/>
            <a:ext cx="7851945" cy="857250"/>
          </a:xfrm>
        </p:spPr>
        <p:txBody>
          <a:bodyPr>
            <a:normAutofit/>
          </a:bodyPr>
          <a:lstStyle/>
          <a:p>
            <a:r>
              <a:rPr lang="en-GB" dirty="0">
                <a:solidFill>
                  <a:schemeClr val="tx1"/>
                </a:solidFill>
              </a:rPr>
              <a:t>Responsibilities of the coordinator</a:t>
            </a:r>
          </a:p>
        </p:txBody>
      </p:sp>
    </p:spTree>
    <p:extLst>
      <p:ext uri="{BB962C8B-B14F-4D97-AF65-F5344CB8AC3E}">
        <p14:creationId xmlns:p14="http://schemas.microsoft.com/office/powerpoint/2010/main" val="2446588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541530" y="2026032"/>
            <a:ext cx="7301449" cy="3148836"/>
          </a:xfrm>
          <a:prstGeom prst="rect">
            <a:avLst/>
          </a:prstGeom>
          <a:solidFill>
            <a:schemeClr val="accent1">
              <a:lumMod val="60000"/>
              <a:lumOff val="40000"/>
            </a:schemeClr>
          </a:solidFill>
          <a:ln>
            <a:solidFill>
              <a:schemeClr val="accent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4294967295"/>
          </p:nvPr>
        </p:nvSpPr>
        <p:spPr/>
        <p:txBody>
          <a:bodyPr/>
          <a:lstStyle/>
          <a:p>
            <a:fld id="{EBEFDD8C-C219-814E-BE12-D74F46A2A437}" type="slidenum">
              <a:rPr lang="de-DE" smtClean="0"/>
              <a:t>6</a:t>
            </a:fld>
            <a:endParaRPr lang="de-DE"/>
          </a:p>
        </p:txBody>
      </p:sp>
      <p:sp>
        <p:nvSpPr>
          <p:cNvPr id="4" name="Titel 3"/>
          <p:cNvSpPr>
            <a:spLocks noGrp="1"/>
          </p:cNvSpPr>
          <p:nvPr>
            <p:ph type="title"/>
          </p:nvPr>
        </p:nvSpPr>
        <p:spPr>
          <a:xfrm>
            <a:off x="1151941" y="959700"/>
            <a:ext cx="7008019" cy="857250"/>
          </a:xfrm>
        </p:spPr>
        <p:txBody>
          <a:bodyPr>
            <a:normAutofit/>
          </a:bodyPr>
          <a:lstStyle/>
          <a:p>
            <a:r>
              <a:rPr lang="en-GB" dirty="0">
                <a:solidFill>
                  <a:schemeClr val="tx1"/>
                </a:solidFill>
              </a:rPr>
              <a:t>Scheme of the money-transfer</a:t>
            </a:r>
          </a:p>
        </p:txBody>
      </p:sp>
      <p:pic>
        <p:nvPicPr>
          <p:cNvPr id="2" name="Grafik 1"/>
          <p:cNvPicPr>
            <a:picLocks noChangeAspect="1"/>
          </p:cNvPicPr>
          <p:nvPr/>
        </p:nvPicPr>
        <p:blipFill>
          <a:blip r:embed="rId2"/>
          <a:stretch>
            <a:fillRect/>
          </a:stretch>
        </p:blipFill>
        <p:spPr>
          <a:xfrm>
            <a:off x="2730832" y="2171788"/>
            <a:ext cx="7027680" cy="2857323"/>
          </a:xfrm>
          <a:prstGeom prst="rect">
            <a:avLst/>
          </a:prstGeom>
          <a:solidFill>
            <a:schemeClr val="accent1">
              <a:lumMod val="75000"/>
            </a:schemeClr>
          </a:solidFill>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09786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43000" y="1993328"/>
            <a:ext cx="9905999" cy="3541714"/>
          </a:xfrm>
        </p:spPr>
        <p:txBody>
          <a:bodyPr>
            <a:normAutofit fontScale="85000" lnSpcReduction="10000"/>
          </a:bodyPr>
          <a:lstStyle/>
          <a:p>
            <a:pPr>
              <a:buNone/>
            </a:pPr>
            <a:r>
              <a:rPr lang="en-GB" b="1" dirty="0"/>
              <a:t>“Eligible Costs (1) (PG, p. 200)</a:t>
            </a:r>
          </a:p>
          <a:p>
            <a:r>
              <a:rPr lang="en-GB" dirty="0"/>
              <a:t>Incurred during the lifetime of the project </a:t>
            </a:r>
          </a:p>
          <a:p>
            <a:r>
              <a:rPr lang="en-GB" dirty="0"/>
              <a:t>Indicated in the estimated overall budget of the project</a:t>
            </a:r>
          </a:p>
          <a:p>
            <a:r>
              <a:rPr lang="en-GB" dirty="0"/>
              <a:t>Necessary for the implementation of the project </a:t>
            </a:r>
          </a:p>
          <a:p>
            <a:r>
              <a:rPr lang="en-GB" dirty="0"/>
              <a:t>Identifiable and verifiable (recorded in the accounting records with regular cost accounting practices) </a:t>
            </a:r>
          </a:p>
          <a:p>
            <a:r>
              <a:rPr lang="en-GB" dirty="0"/>
              <a:t>Compliant with the requirements of applicable tax and social legislation </a:t>
            </a:r>
          </a:p>
          <a:p>
            <a:r>
              <a:rPr lang="en-GB" dirty="0"/>
              <a:t>Reasonable, justified, and comply with sound financial management (regarding economy and efficiency) </a:t>
            </a:r>
          </a:p>
          <a:p>
            <a:r>
              <a:rPr lang="en-GB" dirty="0"/>
              <a:t>Always beware: VAT”</a:t>
            </a:r>
          </a:p>
          <a:p>
            <a:pPr>
              <a:buNone/>
            </a:pPr>
            <a:r>
              <a:rPr lang="en-GB" dirty="0"/>
              <a:t>	</a:t>
            </a:r>
            <a:r>
              <a:rPr lang="en-GB" sz="1125" dirty="0"/>
              <a:t>(Presentation </a:t>
            </a:r>
            <a:r>
              <a:rPr lang="en-GB" sz="1125" dirty="0" err="1"/>
              <a:t>Strategische</a:t>
            </a:r>
            <a:r>
              <a:rPr lang="en-GB" sz="1125" dirty="0"/>
              <a:t> </a:t>
            </a:r>
            <a:r>
              <a:rPr lang="en-GB" sz="1125" dirty="0" err="1"/>
              <a:t>Partnerschaften</a:t>
            </a:r>
            <a:r>
              <a:rPr lang="en-GB" sz="1125" dirty="0"/>
              <a:t> Administrative und </a:t>
            </a:r>
            <a:r>
              <a:rPr lang="en-GB" sz="1125" dirty="0" err="1"/>
              <a:t>finanzielle</a:t>
            </a:r>
            <a:r>
              <a:rPr lang="en-GB" sz="1125" dirty="0"/>
              <a:t> </a:t>
            </a:r>
            <a:r>
              <a:rPr lang="en-GB" sz="1125" dirty="0" err="1"/>
              <a:t>Projektbegleitung</a:t>
            </a:r>
            <a:r>
              <a:rPr lang="en-GB" sz="1125" dirty="0"/>
              <a:t> Jürgen van 	 </a:t>
            </a:r>
            <a:r>
              <a:rPr lang="en-GB" sz="1125" dirty="0" err="1"/>
              <a:t>Capelle</a:t>
            </a:r>
            <a:r>
              <a:rPr lang="en-GB" sz="1125" dirty="0"/>
              <a:t> / </a:t>
            </a:r>
            <a:r>
              <a:rPr lang="en-GB" sz="1125" dirty="0" err="1"/>
              <a:t>Katarzyna</a:t>
            </a:r>
            <a:r>
              <a:rPr lang="en-GB" sz="1125" dirty="0"/>
              <a:t> </a:t>
            </a:r>
            <a:r>
              <a:rPr lang="en-GB" sz="1125" dirty="0" err="1"/>
              <a:t>Sena</a:t>
            </a:r>
            <a:r>
              <a:rPr lang="en-GB" sz="1125" dirty="0"/>
              <a:t>, )</a:t>
            </a:r>
          </a:p>
          <a:p>
            <a:pPr>
              <a:buNone/>
            </a:pPr>
            <a:endParaRPr lang="en-GB" dirty="0"/>
          </a:p>
        </p:txBody>
      </p:sp>
      <p:sp>
        <p:nvSpPr>
          <p:cNvPr id="3" name="Foliennummernplatzhalter 2"/>
          <p:cNvSpPr>
            <a:spLocks noGrp="1"/>
          </p:cNvSpPr>
          <p:nvPr>
            <p:ph type="sldNum" sz="quarter" idx="4294967295"/>
          </p:nvPr>
        </p:nvSpPr>
        <p:spPr/>
        <p:txBody>
          <a:bodyPr/>
          <a:lstStyle/>
          <a:p>
            <a:fld id="{EBEFDD8C-C219-814E-BE12-D74F46A2A437}" type="slidenum">
              <a:rPr lang="en-GB" smtClean="0"/>
              <a:t>7</a:t>
            </a:fld>
            <a:endParaRPr lang="en-GB"/>
          </a:p>
        </p:txBody>
      </p:sp>
      <p:sp>
        <p:nvSpPr>
          <p:cNvPr id="4" name="Titel 3"/>
          <p:cNvSpPr>
            <a:spLocks noGrp="1"/>
          </p:cNvSpPr>
          <p:nvPr>
            <p:ph type="title"/>
          </p:nvPr>
        </p:nvSpPr>
        <p:spPr>
          <a:xfrm>
            <a:off x="1143000" y="957690"/>
            <a:ext cx="7008019" cy="857250"/>
          </a:xfrm>
        </p:spPr>
        <p:txBody>
          <a:bodyPr/>
          <a:lstStyle/>
          <a:p>
            <a:r>
              <a:rPr lang="en-GB" dirty="0">
                <a:solidFill>
                  <a:schemeClr val="tx1"/>
                </a:solidFill>
              </a:rPr>
              <a:t>Eligible costs</a:t>
            </a:r>
          </a:p>
        </p:txBody>
      </p:sp>
    </p:spTree>
    <p:extLst>
      <p:ext uri="{BB962C8B-B14F-4D97-AF65-F5344CB8AC3E}">
        <p14:creationId xmlns:p14="http://schemas.microsoft.com/office/powerpoint/2010/main" val="217613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73985" y="1995967"/>
            <a:ext cx="9905999" cy="3541714"/>
          </a:xfrm>
        </p:spPr>
        <p:txBody>
          <a:bodyPr>
            <a:normAutofit fontScale="92500" lnSpcReduction="20000"/>
          </a:bodyPr>
          <a:lstStyle/>
          <a:p>
            <a:pPr>
              <a:buFont typeface="+mj-lt"/>
              <a:buAutoNum type="arabicPeriod"/>
            </a:pPr>
            <a:r>
              <a:rPr lang="en-GB" b="1" dirty="0">
                <a:solidFill>
                  <a:srgbClr val="5D5A98"/>
                </a:solidFill>
              </a:rPr>
              <a:t>Unit costs</a:t>
            </a:r>
          </a:p>
          <a:p>
            <a:r>
              <a:rPr lang="en-GB" dirty="0"/>
              <a:t>Intellectual Outputs</a:t>
            </a:r>
          </a:p>
          <a:p>
            <a:r>
              <a:rPr lang="en-GB" dirty="0"/>
              <a:t>Project Management and Implementation</a:t>
            </a:r>
          </a:p>
          <a:p>
            <a:r>
              <a:rPr lang="en-GB" dirty="0"/>
              <a:t>Transnational Project Me</a:t>
            </a:r>
            <a:r>
              <a:rPr lang="en-GB" dirty="0">
                <a:solidFill>
                  <a:schemeClr val="tx1"/>
                </a:solidFill>
              </a:rPr>
              <a:t>etings</a:t>
            </a:r>
          </a:p>
          <a:p>
            <a:r>
              <a:rPr lang="en-GB" dirty="0">
                <a:solidFill>
                  <a:schemeClr val="tx1"/>
                </a:solidFill>
              </a:rPr>
              <a:t>Multiplier Events</a:t>
            </a:r>
          </a:p>
          <a:p>
            <a:r>
              <a:rPr lang="en-GB" dirty="0">
                <a:solidFill>
                  <a:schemeClr val="tx1"/>
                </a:solidFill>
              </a:rPr>
              <a:t>Learning, Teaching and Training Activities</a:t>
            </a:r>
          </a:p>
          <a:p>
            <a:pPr>
              <a:buNone/>
            </a:pPr>
            <a:endParaRPr lang="en-GB" dirty="0">
              <a:solidFill>
                <a:schemeClr val="bg1">
                  <a:lumMod val="50000"/>
                </a:schemeClr>
              </a:solidFill>
            </a:endParaRPr>
          </a:p>
          <a:p>
            <a:pPr>
              <a:buFont typeface="+mj-lt"/>
              <a:buAutoNum type="arabicPeriod" startAt="2"/>
            </a:pPr>
            <a:r>
              <a:rPr lang="en-GB" b="1" dirty="0">
                <a:solidFill>
                  <a:srgbClr val="5D5A98"/>
                </a:solidFill>
              </a:rPr>
              <a:t>Actual Costs</a:t>
            </a:r>
          </a:p>
          <a:p>
            <a:r>
              <a:rPr lang="en-GB" dirty="0"/>
              <a:t>Exceptional Costs</a:t>
            </a:r>
            <a:endParaRPr lang="en-GB" b="1" dirty="0">
              <a:sym typeface="Wingdings"/>
            </a:endParaRPr>
          </a:p>
        </p:txBody>
      </p:sp>
      <p:sp>
        <p:nvSpPr>
          <p:cNvPr id="3" name="Foliennummernplatzhalter 2"/>
          <p:cNvSpPr>
            <a:spLocks noGrp="1"/>
          </p:cNvSpPr>
          <p:nvPr>
            <p:ph type="sldNum" sz="quarter" idx="4294967295"/>
          </p:nvPr>
        </p:nvSpPr>
        <p:spPr/>
        <p:txBody>
          <a:bodyPr/>
          <a:lstStyle/>
          <a:p>
            <a:fld id="{EBEFDD8C-C219-814E-BE12-D74F46A2A437}" type="slidenum">
              <a:rPr lang="en-GB" smtClean="0"/>
              <a:t>8</a:t>
            </a:fld>
            <a:endParaRPr lang="en-GB"/>
          </a:p>
        </p:txBody>
      </p:sp>
      <p:sp>
        <p:nvSpPr>
          <p:cNvPr id="4" name="Titel 3"/>
          <p:cNvSpPr>
            <a:spLocks noGrp="1"/>
          </p:cNvSpPr>
          <p:nvPr>
            <p:ph type="title"/>
          </p:nvPr>
        </p:nvSpPr>
        <p:spPr>
          <a:xfrm>
            <a:off x="1205780" y="904351"/>
            <a:ext cx="7008019" cy="857250"/>
          </a:xfrm>
        </p:spPr>
        <p:txBody>
          <a:bodyPr/>
          <a:lstStyle/>
          <a:p>
            <a:r>
              <a:rPr lang="en-GB" dirty="0">
                <a:solidFill>
                  <a:schemeClr val="tx1"/>
                </a:solidFill>
              </a:rPr>
              <a:t>Cost types</a:t>
            </a:r>
          </a:p>
        </p:txBody>
      </p:sp>
      <p:sp>
        <p:nvSpPr>
          <p:cNvPr id="7" name="Rechteck 6"/>
          <p:cNvSpPr/>
          <p:nvPr/>
        </p:nvSpPr>
        <p:spPr>
          <a:xfrm>
            <a:off x="1855012" y="1995967"/>
            <a:ext cx="5709557" cy="1798216"/>
          </a:xfrm>
          <a:prstGeom prst="rect">
            <a:avLst/>
          </a:prstGeom>
          <a:noFill/>
          <a:ln w="38100" cmpd="sng">
            <a:solidFill>
              <a:srgbClr val="5D5A9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50"/>
          </a:p>
        </p:txBody>
      </p:sp>
      <p:cxnSp>
        <p:nvCxnSpPr>
          <p:cNvPr id="9" name="Gerade Verbindung mit Pfeil 8"/>
          <p:cNvCxnSpPr/>
          <p:nvPr/>
        </p:nvCxnSpPr>
        <p:spPr>
          <a:xfrm>
            <a:off x="7579293" y="2725550"/>
            <a:ext cx="425823" cy="0"/>
          </a:xfrm>
          <a:prstGeom prst="straightConnector1">
            <a:avLst/>
          </a:prstGeom>
          <a:ln w="38100" cmpd="sng">
            <a:solidFill>
              <a:srgbClr val="5D5A98"/>
            </a:solidFill>
            <a:tailEnd type="arrow"/>
          </a:ln>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8005115" y="2448551"/>
            <a:ext cx="2070757" cy="553998"/>
          </a:xfrm>
          <a:prstGeom prst="rect">
            <a:avLst/>
          </a:prstGeom>
          <a:noFill/>
        </p:spPr>
        <p:txBody>
          <a:bodyPr wrap="square" rtlCol="0">
            <a:spAutoFit/>
          </a:bodyPr>
          <a:lstStyle/>
          <a:p>
            <a:r>
              <a:rPr lang="en-GB" sz="1500" b="1" i="1" dirty="0"/>
              <a:t>Relevant in EDU-VET for all partners</a:t>
            </a:r>
          </a:p>
        </p:txBody>
      </p:sp>
      <p:cxnSp>
        <p:nvCxnSpPr>
          <p:cNvPr id="8" name="Gerade Verbindung mit Pfeil 7"/>
          <p:cNvCxnSpPr/>
          <p:nvPr/>
        </p:nvCxnSpPr>
        <p:spPr>
          <a:xfrm>
            <a:off x="4133429" y="4763714"/>
            <a:ext cx="425823" cy="0"/>
          </a:xfrm>
          <a:prstGeom prst="straightConnector1">
            <a:avLst/>
          </a:prstGeom>
          <a:ln w="38100" cmpd="sng">
            <a:solidFill>
              <a:srgbClr val="5D5A98"/>
            </a:solidFill>
            <a:tailEnd type="arrow"/>
          </a:ln>
        </p:spPr>
        <p:style>
          <a:lnRef idx="2">
            <a:schemeClr val="accent1"/>
          </a:lnRef>
          <a:fillRef idx="0">
            <a:schemeClr val="accent1"/>
          </a:fillRef>
          <a:effectRef idx="1">
            <a:schemeClr val="accent1"/>
          </a:effectRef>
          <a:fontRef idx="minor">
            <a:schemeClr val="tx1"/>
          </a:fontRef>
        </p:style>
      </p:cxnSp>
      <p:sp>
        <p:nvSpPr>
          <p:cNvPr id="10" name="Textfeld 9"/>
          <p:cNvSpPr txBox="1"/>
          <p:nvPr/>
        </p:nvSpPr>
        <p:spPr>
          <a:xfrm>
            <a:off x="4798933" y="4527379"/>
            <a:ext cx="2780359" cy="553998"/>
          </a:xfrm>
          <a:prstGeom prst="rect">
            <a:avLst/>
          </a:prstGeom>
          <a:noFill/>
        </p:spPr>
        <p:txBody>
          <a:bodyPr wrap="square" rtlCol="0">
            <a:spAutoFit/>
          </a:bodyPr>
          <a:lstStyle/>
          <a:p>
            <a:r>
              <a:rPr lang="en-GB" sz="1500" b="1" i="1" dirty="0"/>
              <a:t>Relevant in EDU-VET for Ingenious Knowledge</a:t>
            </a:r>
          </a:p>
        </p:txBody>
      </p:sp>
      <p:cxnSp>
        <p:nvCxnSpPr>
          <p:cNvPr id="12" name="Gerade Verbindung mit Pfeil 11"/>
          <p:cNvCxnSpPr/>
          <p:nvPr/>
        </p:nvCxnSpPr>
        <p:spPr>
          <a:xfrm>
            <a:off x="7249277" y="4065780"/>
            <a:ext cx="425823" cy="0"/>
          </a:xfrm>
          <a:prstGeom prst="straightConnector1">
            <a:avLst/>
          </a:prstGeom>
          <a:ln w="38100" cmpd="sng">
            <a:solidFill>
              <a:srgbClr val="5D5A98"/>
            </a:solidFill>
            <a:tailEnd type="arrow"/>
          </a:ln>
        </p:spPr>
        <p:style>
          <a:lnRef idx="2">
            <a:schemeClr val="accent1"/>
          </a:lnRef>
          <a:fillRef idx="0">
            <a:schemeClr val="accent1"/>
          </a:fillRef>
          <a:effectRef idx="1">
            <a:schemeClr val="accent1"/>
          </a:effectRef>
          <a:fontRef idx="minor">
            <a:schemeClr val="tx1"/>
          </a:fontRef>
        </p:style>
      </p:cxnSp>
      <p:sp>
        <p:nvSpPr>
          <p:cNvPr id="13" name="Textfeld 12"/>
          <p:cNvSpPr txBox="1"/>
          <p:nvPr/>
        </p:nvSpPr>
        <p:spPr>
          <a:xfrm>
            <a:off x="7792204" y="3923866"/>
            <a:ext cx="2717244" cy="323165"/>
          </a:xfrm>
          <a:prstGeom prst="rect">
            <a:avLst/>
          </a:prstGeom>
          <a:noFill/>
        </p:spPr>
        <p:txBody>
          <a:bodyPr wrap="square" rtlCol="0">
            <a:spAutoFit/>
          </a:bodyPr>
          <a:lstStyle/>
          <a:p>
            <a:r>
              <a:rPr lang="en-GB" sz="1500" b="1" i="1" dirty="0"/>
              <a:t>Not in the EDU-VET project</a:t>
            </a:r>
          </a:p>
        </p:txBody>
      </p:sp>
      <p:pic>
        <p:nvPicPr>
          <p:cNvPr id="14" name="Imagem 6">
            <a:extLst>
              <a:ext uri="{FF2B5EF4-FFF2-40B4-BE49-F238E27FC236}">
                <a16:creationId xmlns:a16="http://schemas.microsoft.com/office/drawing/2014/main" id="{7C1E04C8-3832-4742-A4F8-2A135FD003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952" y="6391663"/>
            <a:ext cx="1339569" cy="294501"/>
          </a:xfrm>
          <a:prstGeom prst="rect">
            <a:avLst/>
          </a:prstGeom>
        </p:spPr>
      </p:pic>
    </p:spTree>
    <p:extLst>
      <p:ext uri="{BB962C8B-B14F-4D97-AF65-F5344CB8AC3E}">
        <p14:creationId xmlns:p14="http://schemas.microsoft.com/office/powerpoint/2010/main" val="1552622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33464" y="1955011"/>
            <a:ext cx="8776696" cy="3462300"/>
          </a:xfrm>
        </p:spPr>
        <p:txBody>
          <a:bodyPr>
            <a:noAutofit/>
          </a:bodyPr>
          <a:lstStyle/>
          <a:p>
            <a:pPr>
              <a:buNone/>
            </a:pPr>
            <a:r>
              <a:rPr lang="en-GB" b="1" i="1" dirty="0"/>
              <a:t>What are unit costs?</a:t>
            </a:r>
            <a:endParaRPr lang="en-GB" b="1" dirty="0">
              <a:solidFill>
                <a:srgbClr val="5D5A98"/>
              </a:solidFill>
            </a:endParaRPr>
          </a:p>
          <a:p>
            <a:pPr>
              <a:buNone/>
            </a:pPr>
            <a:r>
              <a:rPr lang="en-GB" b="1" dirty="0">
                <a:solidFill>
                  <a:schemeClr val="accent4">
                    <a:lumMod val="75000"/>
                  </a:schemeClr>
                </a:solidFill>
              </a:rPr>
              <a:t>Unit costs... </a:t>
            </a:r>
          </a:p>
          <a:p>
            <a:r>
              <a:rPr lang="en-GB" dirty="0"/>
              <a:t>occur within the period of eligibility</a:t>
            </a:r>
          </a:p>
          <a:p>
            <a:r>
              <a:rPr lang="en-GB" dirty="0"/>
              <a:t>are necessary to realise and implement the project</a:t>
            </a:r>
          </a:p>
          <a:p>
            <a:r>
              <a:rPr lang="en-GB" dirty="0"/>
              <a:t>have to be reported </a:t>
            </a:r>
            <a:r>
              <a:rPr lang="en-GB" b="1" i="1" dirty="0">
                <a:sym typeface="Wingdings"/>
              </a:rPr>
              <a:t> Financial documentation</a:t>
            </a:r>
          </a:p>
          <a:p>
            <a:r>
              <a:rPr lang="en-GB" dirty="0">
                <a:sym typeface="Wingdings"/>
              </a:rPr>
              <a:t>Could be identified and verified </a:t>
            </a:r>
            <a:r>
              <a:rPr lang="en-GB" dirty="0"/>
              <a:t>by financial documentation</a:t>
            </a:r>
          </a:p>
          <a:p>
            <a:pPr>
              <a:buNone/>
            </a:pPr>
            <a:r>
              <a:rPr lang="en-GB" b="1" dirty="0">
                <a:solidFill>
                  <a:schemeClr val="accent4">
                    <a:lumMod val="75000"/>
                  </a:schemeClr>
                </a:solidFill>
              </a:rPr>
              <a:t>Project Management and Implementation</a:t>
            </a:r>
          </a:p>
          <a:p>
            <a:r>
              <a:rPr lang="en-GB" dirty="0"/>
              <a:t>Coordinator	</a:t>
            </a:r>
            <a:r>
              <a:rPr lang="en-GB" dirty="0">
                <a:sym typeface="Wingdings"/>
              </a:rPr>
              <a:t> </a:t>
            </a:r>
            <a:r>
              <a:rPr lang="en-GB" b="1" dirty="0"/>
              <a:t>€500 </a:t>
            </a:r>
            <a:r>
              <a:rPr lang="en-GB" dirty="0"/>
              <a:t>per month</a:t>
            </a:r>
          </a:p>
          <a:p>
            <a:r>
              <a:rPr lang="en-GB" dirty="0"/>
              <a:t>Partners 	</a:t>
            </a:r>
            <a:r>
              <a:rPr lang="en-GB" dirty="0">
                <a:sym typeface="Wingdings"/>
              </a:rPr>
              <a:t> </a:t>
            </a:r>
            <a:r>
              <a:rPr lang="en-GB" b="1" dirty="0"/>
              <a:t>€250 </a:t>
            </a:r>
            <a:r>
              <a:rPr lang="en-GB" dirty="0"/>
              <a:t>per month</a:t>
            </a:r>
          </a:p>
        </p:txBody>
      </p:sp>
      <p:sp>
        <p:nvSpPr>
          <p:cNvPr id="3" name="Foliennummernplatzhalter 2"/>
          <p:cNvSpPr>
            <a:spLocks noGrp="1"/>
          </p:cNvSpPr>
          <p:nvPr>
            <p:ph type="sldNum" sz="quarter" idx="4294967295"/>
          </p:nvPr>
        </p:nvSpPr>
        <p:spPr/>
        <p:txBody>
          <a:bodyPr/>
          <a:lstStyle/>
          <a:p>
            <a:fld id="{EBEFDD8C-C219-814E-BE12-D74F46A2A437}" type="slidenum">
              <a:rPr lang="en-GB" smtClean="0"/>
              <a:t>9</a:t>
            </a:fld>
            <a:endParaRPr lang="en-GB"/>
          </a:p>
        </p:txBody>
      </p:sp>
      <p:sp>
        <p:nvSpPr>
          <p:cNvPr id="4" name="Titel 3"/>
          <p:cNvSpPr>
            <a:spLocks noGrp="1"/>
          </p:cNvSpPr>
          <p:nvPr>
            <p:ph type="title"/>
          </p:nvPr>
        </p:nvSpPr>
        <p:spPr>
          <a:xfrm>
            <a:off x="1131737" y="1012064"/>
            <a:ext cx="7008019" cy="857250"/>
          </a:xfrm>
        </p:spPr>
        <p:txBody>
          <a:bodyPr/>
          <a:lstStyle/>
          <a:p>
            <a:r>
              <a:rPr lang="en-GB" dirty="0">
                <a:solidFill>
                  <a:schemeClr val="tx1"/>
                </a:solidFill>
              </a:rPr>
              <a:t>Unit costs</a:t>
            </a:r>
          </a:p>
        </p:txBody>
      </p:sp>
    </p:spTree>
    <p:extLst>
      <p:ext uri="{BB962C8B-B14F-4D97-AF65-F5344CB8AC3E}">
        <p14:creationId xmlns:p14="http://schemas.microsoft.com/office/powerpoint/2010/main" val="2682669774"/>
      </p:ext>
    </p:extLst>
  </p:cSld>
  <p:clrMapOvr>
    <a:masterClrMapping/>
  </p:clrMapOvr>
</p:sld>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1429</Words>
  <Application>Microsoft Office PowerPoint</Application>
  <PresentationFormat>Breitbild</PresentationFormat>
  <Paragraphs>240</Paragraphs>
  <Slides>40</Slides>
  <Notes>1</Notes>
  <HiddenSlides>1</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40</vt:i4>
      </vt:variant>
    </vt:vector>
  </HeadingPairs>
  <TitlesOfParts>
    <vt:vector size="49" baseType="lpstr">
      <vt:lpstr>宋体</vt:lpstr>
      <vt:lpstr>Arial</vt:lpstr>
      <vt:lpstr>Calibri</vt:lpstr>
      <vt:lpstr>Calibri Light</vt:lpstr>
      <vt:lpstr>Euphemia</vt:lpstr>
      <vt:lpstr>Times New Roman</vt:lpstr>
      <vt:lpstr>Wingdings</vt:lpstr>
      <vt:lpstr>Wingdings 3</vt:lpstr>
      <vt:lpstr>Rückblick</vt:lpstr>
      <vt:lpstr>SAFE  Streaming Approaches for Europe </vt:lpstr>
      <vt:lpstr>Overview</vt:lpstr>
      <vt:lpstr>PowerPoint-Präsentation</vt:lpstr>
      <vt:lpstr>Responsibilities of the beneficiaries</vt:lpstr>
      <vt:lpstr>Responsibilities of the coordinator</vt:lpstr>
      <vt:lpstr>Scheme of the money-transfer</vt:lpstr>
      <vt:lpstr>Eligible costs</vt:lpstr>
      <vt:lpstr>Cost types</vt:lpstr>
      <vt:lpstr>Unit costs</vt:lpstr>
      <vt:lpstr>Application Budget of the SAFE project</vt:lpstr>
      <vt:lpstr>Project Management and Implementation</vt:lpstr>
      <vt:lpstr>Intellectual Outputs (1)</vt:lpstr>
      <vt:lpstr>Intellectual Outputs (2)</vt:lpstr>
      <vt:lpstr>PowerPoint-Präsentation</vt:lpstr>
      <vt:lpstr>Travel costs (1)</vt:lpstr>
      <vt:lpstr>PowerPoint-Präsentation</vt:lpstr>
      <vt:lpstr>Travel costs (3)</vt:lpstr>
      <vt:lpstr>PowerPoint-Präsentation</vt:lpstr>
      <vt:lpstr>Financial Reporting</vt:lpstr>
      <vt:lpstr>PowerPoint-Präsentation</vt:lpstr>
      <vt:lpstr>PROM – Project Management Tool</vt:lpstr>
      <vt:lpstr>PROM – Project Management Tool</vt:lpstr>
      <vt:lpstr>PROM – Project Management Tool</vt:lpstr>
      <vt:lpstr>PowerPoint-Präsentation</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2021-07-07T15:59:04Z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